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7"/>
  </p:normalViewPr>
  <p:slideViewPr>
    <p:cSldViewPr snapToGrid="0">
      <p:cViewPr varScale="1">
        <p:scale>
          <a:sx n="50" d="100"/>
          <a:sy n="50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-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Ptejte se kdykoli. </a:t>
            </a:r>
          </a:p>
          <a:p>
            <a:r>
              <a:t>7. 12. – Co je Zoe bude. Offline.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 to je? – na úrovni státu i obcí. </a:t>
            </a:r>
          </a:p>
          <a:p>
            <a:endParaRPr/>
          </a:p>
          <a:p>
            <a:r>
              <a:t>https://www.mkcr.cz/statni-kulturni-politika-69.html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•	Kde můžu žádat – MK, SFK, města a obce, kraje, nadace (NČLF), Fond. kinematografie, Úřad vlády atd</a:t>
            </a:r>
          </a:p>
          <a:p>
            <a:r>
              <a:t>•	grantový kalendář – dobré si udělat</a:t>
            </a:r>
          </a:p>
          <a:p>
            <a:r>
              <a:t>•	granty jsou v ročním cyklu u nás (v Norsku lze žádat víckrát za rok)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 strana!!!</a:t>
            </a:r>
          </a:p>
          <a:p>
            <a:r>
              <a:t>Vyhodnocují pravidelně, snad každý měsíc. </a:t>
            </a:r>
          </a:p>
          <a:p>
            <a:r>
              <a:t>Podporují nakladatele, překladatele i autory – celý cyklus</a:t>
            </a:r>
          </a:p>
          <a:p>
            <a:r>
              <a:t>Sample překlady</a:t>
            </a:r>
          </a:p>
          <a:p>
            <a:r>
              <a:t>Překladatelské semináře a workshopy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Hlídat termíny (skoro každý rok stejné)</a:t>
            </a:r>
          </a:p>
          <a:p>
            <a:endParaRPr/>
          </a:p>
          <a:p>
            <a:r>
              <a:t>Důkladně přečíst zadávací dokumentaci (zvlášť u prvních žádostí)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</a:pPr>
            <a:r>
              <a:t>Žádost podáte 2. listopadu</a:t>
            </a:r>
          </a:p>
          <a:p>
            <a:pPr marL="228600" indent="-228600">
              <a:buSzPct val="100000"/>
              <a:buChar char="•"/>
            </a:pPr>
            <a:r>
              <a:t>výsledky víte v únoru</a:t>
            </a:r>
          </a:p>
          <a:p>
            <a:pPr marL="228600" indent="-228600">
              <a:buSzPct val="100000"/>
              <a:buChar char="•"/>
            </a:pPr>
            <a:r>
              <a:t>rozhodnutí přijde v březnu/dubnu/někdy květnu</a:t>
            </a:r>
          </a:p>
          <a:p>
            <a:pPr marL="228600" indent="-228600">
              <a:buSzPct val="100000"/>
              <a:buChar char="•"/>
            </a:pPr>
            <a:r>
              <a:t>Peníze v červenci</a:t>
            </a:r>
          </a:p>
          <a:p>
            <a:pPr marL="228600" indent="-228600">
              <a:buSzPct val="100000"/>
              <a:buChar char="•"/>
            </a:pPr>
            <a:r>
              <a:t>Kniha musí vyjít do konce roku</a:t>
            </a:r>
          </a:p>
          <a:p>
            <a:endParaRPr/>
          </a:p>
          <a:p>
            <a:r>
              <a:t>Teď rozpočtové provizorium – nevíme NIC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Zadávací dokumentace má asi 10 stran</a:t>
            </a:r>
          </a:p>
          <a:p>
            <a:endParaRPr/>
          </a:p>
          <a:p>
            <a:r>
              <a:t>Podat u nás grant je výzva sama o sobě</a:t>
            </a:r>
          </a:p>
          <a:p>
            <a:endParaRPr/>
          </a:p>
          <a:p>
            <a:r>
              <a:t>Toto je tzv. Malý grant, velké – Norské fondy, Visegrad, Kreativní Evropa apod.</a:t>
            </a:r>
          </a:p>
          <a:p>
            <a:endParaRPr/>
          </a:p>
          <a:p>
            <a:r>
              <a:t>PROVÉST JE CELÝM TÍM PROCESEM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Formulář</a:t>
            </a:r>
            <a:r>
              <a:rPr dirty="0"/>
              <a:t> </a:t>
            </a:r>
            <a:r>
              <a:rPr dirty="0" err="1"/>
              <a:t>žádosti</a:t>
            </a:r>
            <a:r>
              <a:rPr dirty="0"/>
              <a:t> MK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/>
              <a:t>https://</a:t>
            </a:r>
            <a:r>
              <a:rPr lang="cs-CZ" dirty="0" err="1"/>
              <a:t>dpmkportal.mkcr.cz</a:t>
            </a:r>
            <a:r>
              <a:rPr lang="cs-CZ" dirty="0"/>
              <a:t>/LW/</a:t>
            </a:r>
            <a:r>
              <a:rPr lang="cs-CZ" dirty="0" err="1"/>
              <a:t>Views</a:t>
            </a:r>
            <a:r>
              <a:rPr lang="cs-CZ" dirty="0"/>
              <a:t>/</a:t>
            </a:r>
            <a:r>
              <a:rPr lang="cs-CZ" dirty="0" err="1"/>
              <a:t>Core</a:t>
            </a:r>
            <a:r>
              <a:rPr lang="cs-CZ" dirty="0"/>
              <a:t>/</a:t>
            </a:r>
            <a:r>
              <a:rPr lang="cs-CZ" dirty="0" err="1"/>
              <a:t>Detail?action</a:t>
            </a:r>
            <a:r>
              <a:rPr lang="cs-CZ" dirty="0"/>
              <a:t>=</a:t>
            </a:r>
            <a:r>
              <a:rPr lang="cs-CZ" dirty="0" err="1"/>
              <a:t>get&amp;id</a:t>
            </a:r>
            <a:r>
              <a:rPr lang="cs-CZ"/>
              <a:t>=56362238-fbfe-4acc-ac04-7f491b9ce6f9&amp;idForm=328b335d-3912-43ad-888a-a67a2bb19112&amp;idbo=38dda486-59de-41aa-8e5f-77533432c916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z="11600" spc="-348">
                <a:gradFill flip="none" rotWithShape="1">
                  <a:gsLst>
                    <a:gs pos="0">
                      <a:srgbClr val="F6FF47"/>
                    </a:gs>
                    <a:gs pos="100000">
                      <a:schemeClr val="accent6"/>
                    </a:gs>
                  </a:gsLst>
                  <a:lin ang="4356281" scaled="0"/>
                </a:gradFill>
              </a:defRPr>
            </a:lvl1pPr>
          </a:lstStyle>
          <a:p>
            <a:r>
              <a:t>Název prezentace</a:t>
            </a:r>
          </a:p>
        </p:txBody>
      </p:sp>
      <p:sp>
        <p:nvSpPr>
          <p:cNvPr id="12" name="Autor a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SzTx/>
              <a:buNone/>
              <a:defRPr sz="343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Autor a datum</a:t>
            </a:r>
          </a:p>
        </p:txBody>
      </p:sp>
      <p:sp>
        <p:nvSpPr>
          <p:cNvPr id="13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0" algn="ctr" defTabSz="825500">
              <a:spcBef>
                <a:spcPts val="0"/>
              </a:spcBef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 defTabSz="825500">
              <a:spcBef>
                <a:spcPts val="0"/>
              </a:spcBef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0" algn="ctr" defTabSz="825500">
              <a:spcBef>
                <a:spcPts val="0"/>
              </a:spcBef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0" algn="ctr" defTabSz="825500">
              <a:spcBef>
                <a:spcPts val="0"/>
              </a:spcBef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Podtitul prezentace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ý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4546600"/>
            <a:ext cx="21844000" cy="46780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SzTx/>
              <a:buNone/>
              <a:defRPr sz="8400" spc="-2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457200" algn="ctr">
              <a:spcBef>
                <a:spcPts val="0"/>
              </a:spcBef>
              <a:buSzTx/>
              <a:buNone/>
              <a:defRPr sz="8400" spc="-2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914400" algn="ctr">
              <a:spcBef>
                <a:spcPts val="0"/>
              </a:spcBef>
              <a:buSzTx/>
              <a:buNone/>
              <a:defRPr sz="8400" spc="-2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1371600" algn="ctr">
              <a:spcBef>
                <a:spcPts val="0"/>
              </a:spcBef>
              <a:buSzTx/>
              <a:buNone/>
              <a:defRPr sz="8400" spc="-2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1828800" algn="ctr">
              <a:spcBef>
                <a:spcPts val="0"/>
              </a:spcBef>
              <a:buSzTx/>
              <a:buNone/>
              <a:defRPr sz="8400" spc="-2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Výpis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ůležitý f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SzTx/>
              <a:buNone/>
              <a:defRPr sz="22400" spc="-4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Avenir Next Demi Bold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SzTx/>
              <a:buNone/>
              <a:defRPr sz="22400" spc="-4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Avenir Next Demi Bold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SzTx/>
              <a:buNone/>
              <a:defRPr sz="22400" spc="-4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Avenir Next Demi Bold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SzTx/>
              <a:buNone/>
              <a:defRPr sz="22400" spc="-4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Avenir Next Demi Bold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SzTx/>
              <a:buNone/>
              <a:defRPr sz="22400" spc="-4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Avenir Next Demi Bold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Více o fakt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SzTx/>
              <a:buNone/>
              <a:defRPr sz="4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Více o faktu</a:t>
            </a:r>
          </a:p>
        </p:txBody>
      </p:sp>
      <p:sp>
        <p:nvSpPr>
          <p:cNvPr id="10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Zdroj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algn="ctr" defTabSz="792479">
              <a:spcBef>
                <a:spcPts val="0"/>
              </a:spcBef>
              <a:buSzTx/>
              <a:buNone/>
              <a:defRPr sz="4224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Zdroj</a:t>
            </a:r>
          </a:p>
        </p:txBody>
      </p:sp>
      <p:sp>
        <p:nvSpPr>
          <p:cNvPr id="116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4659369"/>
            <a:ext cx="21844000" cy="4394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5pPr>
          </a:lstStyle>
          <a:p>
            <a:r>
              <a:t>„Význačný citát“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482346840_2880x1920.jpg"/>
          <p:cNvSpPr>
            <a:spLocks noGrp="1"/>
          </p:cNvSpPr>
          <p:nvPr>
            <p:ph type="pic" sz="half" idx="21"/>
          </p:nvPr>
        </p:nvSpPr>
        <p:spPr>
          <a:xfrm>
            <a:off x="12192000" y="62293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908252162_2439x1626.jpg"/>
          <p:cNvSpPr>
            <a:spLocks noGrp="1"/>
          </p:cNvSpPr>
          <p:nvPr>
            <p:ph type="pic" sz="half" idx="22"/>
          </p:nvPr>
        </p:nvSpPr>
        <p:spPr>
          <a:xfrm>
            <a:off x="12192000" y="-641351"/>
            <a:ext cx="12192000" cy="812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579215462_1440x2158.jpg"/>
          <p:cNvSpPr>
            <a:spLocks noGrp="1"/>
          </p:cNvSpPr>
          <p:nvPr>
            <p:ph type="pic" idx="23"/>
          </p:nvPr>
        </p:nvSpPr>
        <p:spPr>
          <a:xfrm>
            <a:off x="-1" y="-2258501"/>
            <a:ext cx="12166601" cy="18233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brázek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rázek"/>
          <p:cNvSpPr>
            <a:spLocks noGrp="1"/>
          </p:cNvSpPr>
          <p:nvPr>
            <p:ph type="pic" idx="21"/>
          </p:nvPr>
        </p:nvSpPr>
        <p:spPr>
          <a:xfrm>
            <a:off x="0" y="-762000"/>
            <a:ext cx="24384000" cy="15240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Autor a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SzTx/>
              <a:buNone/>
              <a:defRPr sz="343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Autor a datum</a:t>
            </a:r>
          </a:p>
        </p:txBody>
      </p:sp>
      <p:sp>
        <p:nvSpPr>
          <p:cNvPr id="23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z="11600" spc="-348"/>
            </a:lvl1pPr>
          </a:lstStyle>
          <a:p>
            <a:r>
              <a:t>Název prezentace</a:t>
            </a:r>
          </a:p>
        </p:txBody>
      </p:sp>
      <p:sp>
        <p:nvSpPr>
          <p:cNvPr id="24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0" algn="ctr" defTabSz="825500">
              <a:spcBef>
                <a:spcPts val="0"/>
              </a:spcBef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 defTabSz="825500">
              <a:spcBef>
                <a:spcPts val="0"/>
              </a:spcBef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0" algn="ctr" defTabSz="825500">
              <a:spcBef>
                <a:spcPts val="0"/>
              </a:spcBef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0" algn="ctr" defTabSz="825500">
              <a:spcBef>
                <a:spcPts val="0"/>
              </a:spcBef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Podtitul prezentace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ernativní 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rázek"/>
          <p:cNvSpPr>
            <a:spLocks noGrp="1"/>
          </p:cNvSpPr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70000" y="3886200"/>
            <a:ext cx="9652000" cy="3200202"/>
          </a:xfrm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34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SzTx/>
              <a:buNone/>
              <a:defRPr sz="5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457200" algn="ctr" defTabSz="825500">
              <a:spcBef>
                <a:spcPts val="0"/>
              </a:spcBef>
              <a:buSzTx/>
              <a:buNone/>
              <a:defRPr sz="5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914400" algn="ctr" defTabSz="825500">
              <a:spcBef>
                <a:spcPts val="0"/>
              </a:spcBef>
              <a:buSzTx/>
              <a:buNone/>
              <a:defRPr sz="5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1371600" algn="ctr" defTabSz="825500">
              <a:spcBef>
                <a:spcPts val="0"/>
              </a:spcBef>
              <a:buSzTx/>
              <a:buNone/>
              <a:defRPr sz="5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1828800" algn="ctr" defTabSz="825500">
              <a:spcBef>
                <a:spcPts val="0"/>
              </a:spcBef>
              <a:buSzTx/>
              <a:buNone/>
              <a:defRPr sz="5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Podtitul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ázev snímk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43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SzTx/>
              <a:buNone/>
              <a:defRPr sz="5292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Podtitul snímku</a:t>
            </a:r>
          </a:p>
        </p:txBody>
      </p:sp>
      <p:sp>
        <p:nvSpPr>
          <p:cNvPr id="44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79215462_1440x2158.jpg"/>
          <p:cNvSpPr>
            <a:spLocks noGrp="1"/>
          </p:cNvSpPr>
          <p:nvPr>
            <p:ph type="pic" idx="21"/>
          </p:nvPr>
        </p:nvSpPr>
        <p:spPr>
          <a:xfrm>
            <a:off x="12204700" y="-2277533"/>
            <a:ext cx="12192000" cy="182710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62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Podtitul snímku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SzTx/>
              <a:buNone/>
              <a:defRPr sz="5292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Podtitul snímku</a:t>
            </a:r>
          </a:p>
        </p:txBody>
      </p:sp>
      <p:sp>
        <p:nvSpPr>
          <p:cNvPr id="6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dí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ázev oddílu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1600" spc="-348">
                <a:gradFill flip="none" rotWithShape="1">
                  <a:gsLst>
                    <a:gs pos="0">
                      <a:srgbClr val="00FF00"/>
                    </a:gs>
                    <a:gs pos="100000">
                      <a:srgbClr val="007DFF"/>
                    </a:gs>
                  </a:gsLst>
                  <a:lin ang="3965999" scaled="0"/>
                </a:gradFill>
              </a:defRPr>
            </a:lvl1pPr>
          </a:lstStyle>
          <a:p>
            <a:r>
              <a:t>Název oddílu</a:t>
            </a:r>
          </a:p>
        </p:txBody>
      </p:sp>
      <p:sp>
        <p:nvSpPr>
          <p:cNvPr id="7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en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ázev snímk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80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SzTx/>
              <a:buNone/>
              <a:defRPr sz="5292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Podtitul snímku</a:t>
            </a:r>
          </a:p>
        </p:txBody>
      </p:sp>
      <p:sp>
        <p:nvSpPr>
          <p:cNvPr id="8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Název programu"/>
          <p:cNvSpPr txBox="1">
            <a:spLocks noGrp="1"/>
          </p:cNvSpPr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r>
              <a:t>Název programu</a:t>
            </a:r>
          </a:p>
        </p:txBody>
      </p:sp>
      <p:sp>
        <p:nvSpPr>
          <p:cNvPr id="89" name="Program – podtitu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SzTx/>
              <a:buNone/>
              <a:defRPr sz="5292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Program – podtitul</a:t>
            </a:r>
          </a:p>
        </p:txBody>
      </p:sp>
      <p:sp>
        <p:nvSpPr>
          <p:cNvPr id="90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buSzTx/>
              <a:buNone/>
              <a:defRPr sz="5500" spc="-55"/>
            </a:lvl1pPr>
            <a:lvl2pPr marL="0" indent="457200" defTabSz="825500">
              <a:buSzTx/>
              <a:buNone/>
              <a:defRPr sz="5500" spc="-55"/>
            </a:lvl2pPr>
            <a:lvl3pPr marL="0" indent="914400" defTabSz="825500">
              <a:buSzTx/>
              <a:buNone/>
              <a:defRPr sz="5500" spc="-55"/>
            </a:lvl3pPr>
            <a:lvl4pPr marL="0" indent="1371600" defTabSz="825500">
              <a:buSzTx/>
              <a:buNone/>
              <a:defRPr sz="5500" spc="-55"/>
            </a:lvl4pPr>
            <a:lvl5pPr marL="0" indent="1828800" defTabSz="825500">
              <a:buSzTx/>
              <a:buNone/>
              <a:defRPr sz="5500" spc="-55"/>
            </a:lvl5pPr>
          </a:lstStyle>
          <a:p>
            <a:r>
              <a:t>Body programu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100000">
              <a:srgbClr val="3B3B3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Název snímku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66448" y="13065506"/>
            <a:ext cx="438405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Avenir Next Demi 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Avenir Next Demi 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Avenir Next Demi 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Avenir Next Demi 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Avenir Next Demi 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Avenir Next Demi 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Avenir Next Demi 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Avenir Next Demi 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Avenir Next Demi 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50000"/>
        <a:buFontTx/>
        <a:buBlip>
          <a:blip r:embed="rId17"/>
        </a:buBlip>
        <a:tabLst/>
        <a:defRPr sz="4800" b="0" i="0" u="none" strike="noStrike" cap="none" spc="0" baseline="0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50000"/>
        <a:buFontTx/>
        <a:buBlip>
          <a:blip r:embed="rId17"/>
        </a:buBlip>
        <a:tabLst/>
        <a:defRPr sz="4800" b="0" i="0" u="none" strike="noStrike" cap="none" spc="0" baseline="0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50000"/>
        <a:buFontTx/>
        <a:buBlip>
          <a:blip r:embed="rId17"/>
        </a:buBlip>
        <a:tabLst/>
        <a:defRPr sz="4800" b="0" i="0" u="none" strike="noStrike" cap="none" spc="0" baseline="0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50000"/>
        <a:buFontTx/>
        <a:buBlip>
          <a:blip r:embed="rId17"/>
        </a:buBlip>
        <a:tabLst/>
        <a:defRPr sz="4800" b="0" i="0" u="none" strike="noStrike" cap="none" spc="0" baseline="0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50000"/>
        <a:buFontTx/>
        <a:buBlip>
          <a:blip r:embed="rId17"/>
        </a:buBlip>
        <a:tabLst/>
        <a:defRPr sz="4800" b="0" i="0" u="none" strike="noStrike" cap="none" spc="0" baseline="0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50000"/>
        <a:buFontTx/>
        <a:buBlip>
          <a:blip r:embed="rId17"/>
        </a:buBlip>
        <a:tabLst/>
        <a:defRPr sz="4800" b="0" i="0" u="none" strike="noStrike" cap="none" spc="0" baseline="0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50000"/>
        <a:buFontTx/>
        <a:buBlip>
          <a:blip r:embed="rId17"/>
        </a:buBlip>
        <a:tabLst/>
        <a:defRPr sz="4800" b="0" i="0" u="none" strike="noStrike" cap="none" spc="0" baseline="0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50000"/>
        <a:buFontTx/>
        <a:buBlip>
          <a:blip r:embed="rId17"/>
        </a:buBlip>
        <a:tabLst/>
        <a:defRPr sz="4800" b="0" i="0" u="none" strike="noStrike" cap="none" spc="0" baseline="0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50000"/>
        <a:buFontTx/>
        <a:buBlip>
          <a:blip r:embed="rId17"/>
        </a:buBlip>
        <a:tabLst/>
        <a:defRPr sz="4800" b="0" i="0" u="none" strike="noStrike" cap="none" spc="0" baseline="0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186156"/>
                <a:satOff val="5698"/>
                <a:lumOff val="16186"/>
              </a:schemeClr>
            </a:gs>
            <a:gs pos="100000">
              <a:schemeClr val="accent2">
                <a:hueOff val="1581656"/>
                <a:lumOff val="3588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hci vydat básně, pomůže mi stát?"/>
          <p:cNvSpPr txBox="1">
            <a:spLocks noGrp="1"/>
          </p:cNvSpPr>
          <p:nvPr>
            <p:ph type="ctrTitle"/>
          </p:nvPr>
        </p:nvSpPr>
        <p:spPr>
          <a:xfrm>
            <a:off x="1270000" y="3556000"/>
            <a:ext cx="21844000" cy="3879454"/>
          </a:xfrm>
          <a:prstGeom prst="rect">
            <a:avLst/>
          </a:prstGeom>
        </p:spPr>
        <p:txBody>
          <a:bodyPr/>
          <a:lstStyle>
            <a:lvl1pPr>
              <a:defRPr sz="8900" b="1" spc="-266">
                <a:gradFill flip="none"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4356281" scaled="0"/>
                </a:gra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Chci vydat básně, pomůže mi stát?</a:t>
            </a:r>
          </a:p>
        </p:txBody>
      </p:sp>
      <p:sp>
        <p:nvSpPr>
          <p:cNvPr id="152" name="23. 11.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23. 11.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186156"/>
                <a:satOff val="5698"/>
                <a:lumOff val="16186"/>
              </a:schemeClr>
            </a:gs>
            <a:gs pos="100000">
              <a:schemeClr val="accent2">
                <a:hueOff val="1581656"/>
                <a:lumOff val="3588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nímek obrazovky 2021-03-30 v 14.18.02.png" descr="Snímek obrazovky 2021-03-30 v 14.18.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61" y="195564"/>
            <a:ext cx="12175712" cy="12384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Snímek obrazovky 2021-03-30 v 14.18.27.png" descr="Snímek obrazovky 2021-03-30 v 14.18.2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8261" y="414746"/>
            <a:ext cx="11886349" cy="123840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186156"/>
                <a:satOff val="5698"/>
                <a:lumOff val="16186"/>
              </a:schemeClr>
            </a:gs>
            <a:gs pos="100000">
              <a:schemeClr val="accent2">
                <a:hueOff val="1581656"/>
                <a:lumOff val="3588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nímek obrazovky 2021-03-30 v 14.19.01.png" descr="Snímek obrazovky 2021-03-30 v 14.19.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529" y="170954"/>
            <a:ext cx="9579016" cy="133740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186156"/>
                <a:satOff val="5698"/>
                <a:lumOff val="16186"/>
              </a:schemeClr>
            </a:gs>
            <a:gs pos="100000">
              <a:schemeClr val="accent2">
                <a:hueOff val="1581656"/>
                <a:lumOff val="3588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hce to cvik.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3967761" scaled="0"/>
                </a:gradFill>
              </a:defRPr>
            </a:lvl1pPr>
          </a:lstStyle>
          <a:p>
            <a:r>
              <a:t>Chce to cvik.</a:t>
            </a:r>
          </a:p>
        </p:txBody>
      </p:sp>
      <p:sp>
        <p:nvSpPr>
          <p:cNvPr id="205" name="První žádost málokdy vyjde. Možná ani prvních několik. Ale nic to neznamená.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První žádost málokdy vyjde. Možná ani prvních několik. Ale nic to neznamená.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186156"/>
                <a:satOff val="5698"/>
                <a:lumOff val="16186"/>
              </a:schemeClr>
            </a:gs>
            <a:gs pos="100000">
              <a:schemeClr val="accent2">
                <a:hueOff val="1581656"/>
                <a:lumOff val="3588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Díky za pozornost."/>
          <p:cNvSpPr txBox="1">
            <a:spLocks noGrp="1"/>
          </p:cNvSpPr>
          <p:nvPr>
            <p:ph type="title" idx="4294967295"/>
          </p:nvPr>
        </p:nvSpPr>
        <p:spPr>
          <a:xfrm>
            <a:off x="1270000" y="5270500"/>
            <a:ext cx="21844000" cy="2492936"/>
          </a:xfrm>
          <a:prstGeom prst="rect">
            <a:avLst/>
          </a:prstGeom>
        </p:spPr>
        <p:txBody>
          <a:bodyPr/>
          <a:lstStyle/>
          <a:p>
            <a:pPr defTabSz="751205">
              <a:defRPr sz="7644" spc="-229">
                <a:gradFill flip="none"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defRPr>
            </a:pPr>
            <a:br/>
            <a:r>
              <a:t>Díky za pozornost.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186156"/>
                <a:satOff val="5698"/>
                <a:lumOff val="16186"/>
              </a:schemeClr>
            </a:gs>
            <a:gs pos="100000">
              <a:schemeClr val="accent2">
                <a:hueOff val="1581656"/>
                <a:lumOff val="3588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o jste četli?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3967761" scaled="0"/>
                </a:gradFill>
              </a:defRPr>
            </a:lvl1pPr>
          </a:lstStyle>
          <a:p>
            <a:r>
              <a:t>Co jste četli?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186156"/>
                <a:satOff val="5698"/>
                <a:lumOff val="16186"/>
              </a:schemeClr>
            </a:gs>
            <a:gs pos="100000">
              <a:schemeClr val="accent2">
                <a:hueOff val="1581656"/>
                <a:lumOff val="3588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Kulturní politika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3967761" scaled="0"/>
                </a:gradFill>
              </a:defRPr>
            </a:lvl1pPr>
          </a:lstStyle>
          <a:p>
            <a:r>
              <a:t>Kulturní politika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186156"/>
                <a:satOff val="5698"/>
                <a:lumOff val="16186"/>
              </a:schemeClr>
            </a:gs>
            <a:gs pos="100000">
              <a:schemeClr val="accent2">
                <a:hueOff val="1581656"/>
                <a:lumOff val="3588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rantový fundrais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08990">
              <a:defRPr sz="8232" spc="-246">
                <a:gradFill flip="none"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defRPr>
            </a:lvl1pPr>
          </a:lstStyle>
          <a:p>
            <a:r>
              <a:t>Grantový fundraising</a:t>
            </a:r>
          </a:p>
        </p:txBody>
      </p:sp>
      <p:sp>
        <p:nvSpPr>
          <p:cNvPr id="163" name="Co to je veřejná podpora?…"/>
          <p:cNvSpPr txBox="1">
            <a:spLocks noGrp="1"/>
          </p:cNvSpPr>
          <p:nvPr>
            <p:ph type="body" sz="half" idx="1"/>
          </p:nvPr>
        </p:nvSpPr>
        <p:spPr>
          <a:xfrm>
            <a:off x="1270000" y="3302103"/>
            <a:ext cx="9652000" cy="939789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  <a:defRPr>
                <a:solidFill>
                  <a:srgbClr val="000000"/>
                </a:solidFill>
                <a:latin typeface="Arial Hebrew"/>
                <a:ea typeface="Arial Hebrew"/>
                <a:cs typeface="Arial Hebrew"/>
                <a:sym typeface="Arial Hebrew"/>
              </a:defRPr>
            </a:pPr>
            <a:r>
              <a:t>Co to je veřejná podpora? </a:t>
            </a:r>
          </a:p>
          <a:p>
            <a:pPr>
              <a:buBlip>
                <a:blip r:embed="rId3"/>
              </a:buBlip>
              <a:defRPr>
                <a:solidFill>
                  <a:srgbClr val="000000"/>
                </a:solidFill>
                <a:latin typeface="Arial Hebrew"/>
                <a:ea typeface="Arial Hebrew"/>
                <a:cs typeface="Arial Hebrew"/>
                <a:sym typeface="Arial Hebrew"/>
              </a:defRPr>
            </a:pPr>
            <a:r>
              <a:t>Kde všude můžu žádat?</a:t>
            </a:r>
          </a:p>
          <a:p>
            <a:pPr>
              <a:buBlip>
                <a:blip r:embed="rId3"/>
              </a:buBlip>
              <a:defRPr>
                <a:solidFill>
                  <a:srgbClr val="000000"/>
                </a:solidFill>
                <a:latin typeface="Arial Hebrew"/>
                <a:ea typeface="Arial Hebrew"/>
                <a:cs typeface="Arial Hebrew"/>
                <a:sym typeface="Arial Hebrew"/>
              </a:defRPr>
            </a:pPr>
            <a:r>
              <a:t>Roční cyklus</a:t>
            </a:r>
          </a:p>
          <a:p>
            <a:pPr>
              <a:buBlip>
                <a:blip r:embed="rId3"/>
              </a:buBlip>
              <a:defRPr>
                <a:solidFill>
                  <a:srgbClr val="000000"/>
                </a:solidFill>
                <a:latin typeface="Arial Hebrew"/>
                <a:ea typeface="Arial Hebrew"/>
                <a:cs typeface="Arial Hebrew"/>
                <a:sym typeface="Arial Hebrew"/>
              </a:defRPr>
            </a:pPr>
            <a:r>
              <a:t>Narušují dotace trh?</a:t>
            </a:r>
          </a:p>
          <a:p>
            <a:pPr>
              <a:buBlip>
                <a:blip r:embed="rId3"/>
              </a:buBlip>
              <a:defRPr>
                <a:solidFill>
                  <a:srgbClr val="000000"/>
                </a:solidFill>
                <a:latin typeface="Arial Hebrew"/>
                <a:ea typeface="Arial Hebrew"/>
                <a:cs typeface="Arial Hebrew"/>
                <a:sym typeface="Arial Hebrew"/>
              </a:defRPr>
            </a:pPr>
            <a:r>
              <a:t>Může (nezávislá) literatura fungovat bez subvencí?</a:t>
            </a:r>
          </a:p>
          <a:p>
            <a:pPr>
              <a:buBlip>
                <a:blip r:embed="rId3"/>
              </a:buBlip>
              <a:defRPr>
                <a:solidFill>
                  <a:srgbClr val="000000"/>
                </a:solidFill>
                <a:latin typeface="Arial Hebrew"/>
                <a:ea typeface="Arial Hebrew"/>
                <a:cs typeface="Arial Hebrew"/>
                <a:sym typeface="Arial Hebrew"/>
              </a:defRPr>
            </a:pPr>
            <a:r>
              <a:t>Potřebujeme nezávislou literaturu?</a:t>
            </a:r>
          </a:p>
        </p:txBody>
      </p:sp>
      <p:pic>
        <p:nvPicPr>
          <p:cNvPr id="164" name="IMG_8943.JPG" descr="IMG_8943.JPG"/>
          <p:cNvPicPr>
            <a:picLocks noChangeAspect="1"/>
          </p:cNvPicPr>
          <p:nvPr/>
        </p:nvPicPr>
        <p:blipFill>
          <a:blip r:embed="rId4"/>
          <a:srcRect l="109" t="5042" r="1689" b="9213"/>
          <a:stretch>
            <a:fillRect/>
          </a:stretch>
        </p:blipFill>
        <p:spPr>
          <a:xfrm>
            <a:off x="13904507" y="838"/>
            <a:ext cx="10471242" cy="13714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186156"/>
                <a:satOff val="5698"/>
                <a:lumOff val="16186"/>
              </a:schemeClr>
            </a:gs>
            <a:gs pos="100000">
              <a:schemeClr val="accent2">
                <a:hueOff val="1581656"/>
                <a:lumOff val="3588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tručný pohled za hrani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52145">
              <a:defRPr sz="6636" spc="-199">
                <a:gradFill flip="none"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defRPr>
            </a:lvl1pPr>
          </a:lstStyle>
          <a:p>
            <a:r>
              <a:t>Stručný pohled za hranice</a:t>
            </a:r>
          </a:p>
        </p:txBody>
      </p:sp>
      <p:sp>
        <p:nvSpPr>
          <p:cNvPr id="169" name="Norwegian literature abroad, (Norská literární agentura)…"/>
          <p:cNvSpPr txBox="1">
            <a:spLocks noGrp="1"/>
          </p:cNvSpPr>
          <p:nvPr>
            <p:ph type="body" sz="half" idx="1"/>
          </p:nvPr>
        </p:nvSpPr>
        <p:spPr>
          <a:xfrm>
            <a:off x="1270000" y="3224725"/>
            <a:ext cx="9652000" cy="84328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Norwegian literature abroad, (Norská literární agentura) 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Organizace, která podporuje export norské literatury prostřednictvím aktivní propagace této literatury a grantových programů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Proč teď všude vidíme severskou literaturu?</a:t>
            </a:r>
          </a:p>
        </p:txBody>
      </p:sp>
      <p:pic>
        <p:nvPicPr>
          <p:cNvPr id="170" name="frankfurt-banner-626454ad70c498174f0f61965c887f08ab89d91235316c475b18c2e161a08af7.png" descr="frankfurt-banner-626454ad70c498174f0f61965c887f08ab89d91235316c475b18c2e161a08af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2887" y="1692332"/>
            <a:ext cx="10131867" cy="4469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5645-20210108110111305079.png" descr="5645-2021010811011130507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0632" y="6476421"/>
            <a:ext cx="9958170" cy="46637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186156"/>
                <a:satOff val="5698"/>
                <a:lumOff val="16186"/>
              </a:schemeClr>
            </a:gs>
            <a:gs pos="100000">
              <a:schemeClr val="accent2">
                <a:hueOff val="1581656"/>
                <a:lumOff val="3588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nímek obrazovky 2021-03-30 v 13.54.39.png" descr="Snímek obrazovky 2021-03-30 v 13.54.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748" y="-19433"/>
            <a:ext cx="10089146" cy="13754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186156"/>
                <a:satOff val="5698"/>
                <a:lumOff val="16186"/>
              </a:schemeClr>
            </a:gs>
            <a:gs pos="100000">
              <a:schemeClr val="accent2">
                <a:hueOff val="1581656"/>
                <a:lumOff val="3588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A499AB46-99C0-4C30-9277-B7B61A5E30C5.jpg" descr="A499AB46-99C0-4C30-9277-B7B61A5E30C5.jpg"/>
          <p:cNvPicPr>
            <a:picLocks noChangeAspect="1"/>
          </p:cNvPicPr>
          <p:nvPr/>
        </p:nvPicPr>
        <p:blipFill>
          <a:blip r:embed="rId3"/>
          <a:srcRect l="23992" t="3237" r="17126"/>
          <a:stretch>
            <a:fillRect/>
          </a:stretch>
        </p:blipFill>
        <p:spPr>
          <a:xfrm>
            <a:off x="11995957" y="-42665"/>
            <a:ext cx="12597380" cy="13801315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Jak podat gran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z="8316" spc="-249">
                <a:gradFill flip="none"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defRPr>
            </a:lvl1pPr>
          </a:lstStyle>
          <a:p>
            <a:r>
              <a:t>Jak podat grant?</a:t>
            </a:r>
          </a:p>
        </p:txBody>
      </p:sp>
      <p:sp>
        <p:nvSpPr>
          <p:cNvPr id="179" name="Zadávací dokumentace…"/>
          <p:cNvSpPr txBox="1">
            <a:spLocks noGrp="1"/>
          </p:cNvSpPr>
          <p:nvPr>
            <p:ph type="body" sz="half" idx="1"/>
          </p:nvPr>
        </p:nvSpPr>
        <p:spPr>
          <a:xfrm>
            <a:off x="1270000" y="3603689"/>
            <a:ext cx="9652000" cy="84328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  <a:defRPr>
                <a:solidFill>
                  <a:srgbClr val="000000"/>
                </a:solidFill>
              </a:defRPr>
            </a:pPr>
            <a:r>
              <a:t>Zadávací dokumentace</a:t>
            </a:r>
          </a:p>
          <a:p>
            <a:pPr>
              <a:buBlip>
                <a:blip r:embed="rId4"/>
              </a:buBlip>
              <a:defRPr>
                <a:solidFill>
                  <a:srgbClr val="000000"/>
                </a:solidFill>
              </a:defRPr>
            </a:pPr>
            <a:r>
              <a:t>Postup přípravy</a:t>
            </a:r>
          </a:p>
          <a:p>
            <a:pPr>
              <a:buBlip>
                <a:blip r:embed="rId4"/>
              </a:buBlip>
              <a:defRPr>
                <a:solidFill>
                  <a:srgbClr val="000000"/>
                </a:solidFill>
              </a:defRPr>
            </a:pPr>
            <a:r>
              <a:t>Přílohy – rukopis, posudky, doporučení, identifikace…</a:t>
            </a:r>
          </a:p>
          <a:p>
            <a:pPr>
              <a:buBlip>
                <a:blip r:embed="rId4"/>
              </a:buBlip>
              <a:defRPr>
                <a:solidFill>
                  <a:srgbClr val="000000"/>
                </a:solidFill>
              </a:defRPr>
            </a:pPr>
            <a:r>
              <a:t>Rozpočet</a:t>
            </a:r>
          </a:p>
          <a:p>
            <a:pPr>
              <a:buBlip>
                <a:blip r:embed="rId4"/>
              </a:buBlip>
              <a:defRPr>
                <a:solidFill>
                  <a:srgbClr val="000000"/>
                </a:solidFill>
              </a:defRPr>
            </a:pPr>
            <a:r>
              <a:t>Texty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186156"/>
                <a:satOff val="5698"/>
                <a:lumOff val="16186"/>
              </a:schemeClr>
            </a:gs>
            <a:gs pos="100000">
              <a:schemeClr val="accent2">
                <a:hueOff val="1581656"/>
                <a:lumOff val="3588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Ministerstvo kultu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2678598" scaled="0"/>
                </a:gradFill>
              </a:defRPr>
            </a:lvl1pPr>
          </a:lstStyle>
          <a:p>
            <a:r>
              <a:t>Ministerstvo kultury</a:t>
            </a:r>
          </a:p>
        </p:txBody>
      </p:sp>
      <p:sp>
        <p:nvSpPr>
          <p:cNvPr id="184" name="Odbor literatury a knihove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Odbor literatury a knihoven</a:t>
            </a:r>
          </a:p>
        </p:txBody>
      </p:sp>
      <p:sp>
        <p:nvSpPr>
          <p:cNvPr id="185" name="Frekvence a vyhodnocení…"/>
          <p:cNvSpPr txBox="1">
            <a:spLocks noGrp="1"/>
          </p:cNvSpPr>
          <p:nvPr>
            <p:ph type="body" idx="1"/>
          </p:nvPr>
        </p:nvSpPr>
        <p:spPr>
          <a:xfrm>
            <a:off x="1098244" y="4271367"/>
            <a:ext cx="21844001" cy="84328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  <a:defRPr>
                <a:solidFill>
                  <a:srgbClr val="000000"/>
                </a:solidFill>
              </a:defRPr>
            </a:pPr>
            <a:r>
              <a:t>Frekvence a vyhodnocení</a:t>
            </a:r>
          </a:p>
          <a:p>
            <a:pPr>
              <a:buBlip>
                <a:blip r:embed="rId3"/>
              </a:buBlip>
              <a:defRPr>
                <a:solidFill>
                  <a:srgbClr val="000000"/>
                </a:solidFill>
              </a:defRPr>
            </a:pPr>
            <a:r>
              <a:t>“Do výše ztrát”?</a:t>
            </a:r>
          </a:p>
          <a:p>
            <a:pPr>
              <a:buBlip>
                <a:blip r:embed="rId3"/>
              </a:buBlip>
              <a:defRPr>
                <a:solidFill>
                  <a:srgbClr val="000000"/>
                </a:solidFill>
              </a:defRPr>
            </a:pPr>
            <a:r>
              <a:t>Zadávací dokumentace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186156"/>
                <a:satOff val="5698"/>
                <a:lumOff val="16186"/>
              </a:schemeClr>
            </a:gs>
            <a:gs pos="100000">
              <a:schemeClr val="accent2">
                <a:hueOff val="1581656"/>
                <a:lumOff val="3588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nímek obrazovky 2021-03-30 v 14.07.36.png" descr="Snímek obrazovky 2021-03-30 v 14.07.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9" y="150793"/>
            <a:ext cx="12052301" cy="572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Snímek obrazovky 2021-03-30 v 14.08.15.png" descr="Snímek obrazovky 2021-03-30 v 14.08.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2" y="6546579"/>
            <a:ext cx="12700001" cy="628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Snímek obrazovky 2021-03-30 v 14.08.24.png" descr="Snímek obrazovky 2021-03-30 v 14.08.2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9551" y="3683469"/>
            <a:ext cx="12623801" cy="4940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2_ColorGradient">
  <a:themeElements>
    <a:clrScheme name="22_ColorGradient">
      <a:dk1>
        <a:srgbClr val="810092"/>
      </a:dk1>
      <a:lt1>
        <a:srgbClr val="929292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Avenir Next Demi Bold"/>
        <a:ea typeface="Avenir Next Demi Bold"/>
        <a:cs typeface="Avenir Next Demi Bold"/>
      </a:majorFont>
      <a:minorFont>
        <a:latin typeface="Avenir Next Demi Bold"/>
        <a:ea typeface="Avenir Next Demi Bold"/>
        <a:cs typeface="Avenir Next Demi 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929292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2_ColorGradient">
  <a:themeElements>
    <a:clrScheme name="22_ColorGradien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Avenir Next Demi Bold"/>
        <a:ea typeface="Avenir Next Demi Bold"/>
        <a:cs typeface="Avenir Next Demi Bold"/>
      </a:majorFont>
      <a:minorFont>
        <a:latin typeface="Avenir Next Demi Bold"/>
        <a:ea typeface="Avenir Next Demi Bold"/>
        <a:cs typeface="Avenir Next Demi 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929292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Macintosh PowerPoint</Application>
  <PresentationFormat>Vlastní</PresentationFormat>
  <Paragraphs>61</Paragraphs>
  <Slides>13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 Hebrew</vt:lpstr>
      <vt:lpstr>Avenir Next Demi Bold</vt:lpstr>
      <vt:lpstr>Avenir Next Medium</vt:lpstr>
      <vt:lpstr>Avenir Next Regular</vt:lpstr>
      <vt:lpstr>Helvetica Neue</vt:lpstr>
      <vt:lpstr>22_ColorGradient</vt:lpstr>
      <vt:lpstr>Chci vydat básně, pomůže mi stát?</vt:lpstr>
      <vt:lpstr>Prezentace aplikace PowerPoint</vt:lpstr>
      <vt:lpstr>Prezentace aplikace PowerPoint</vt:lpstr>
      <vt:lpstr>Grantový fundraising</vt:lpstr>
      <vt:lpstr>Stručný pohled za hranice</vt:lpstr>
      <vt:lpstr>Prezentace aplikace PowerPoint</vt:lpstr>
      <vt:lpstr>Jak podat grant?</vt:lpstr>
      <vt:lpstr>Ministerstvo kultury</vt:lpstr>
      <vt:lpstr>Prezentace aplikace PowerPoint</vt:lpstr>
      <vt:lpstr>Prezentace aplikace PowerPoint</vt:lpstr>
      <vt:lpstr>Prezentace aplikace PowerPoint</vt:lpstr>
      <vt:lpstr>Prezentace aplikace PowerPoint</vt:lpstr>
      <vt:lpstr> Díky za pozornost.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Chci vydat básně, pomůže mi stát?</dc:title>
  <cp:lastModifiedBy>Anna Štičková</cp:lastModifiedBy>
  <cp:revision>1</cp:revision>
  <dcterms:modified xsi:type="dcterms:W3CDTF">2022-11-23T16:05:58Z</dcterms:modified>
</cp:coreProperties>
</file>