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47"/>
  </p:notesMasterIdLst>
  <p:sldIdLst>
    <p:sldId id="408" r:id="rId2"/>
    <p:sldId id="430" r:id="rId3"/>
    <p:sldId id="424" r:id="rId4"/>
    <p:sldId id="370" r:id="rId5"/>
    <p:sldId id="371" r:id="rId6"/>
    <p:sldId id="426" r:id="rId7"/>
    <p:sldId id="276" r:id="rId8"/>
    <p:sldId id="308" r:id="rId9"/>
    <p:sldId id="312" r:id="rId10"/>
    <p:sldId id="419" r:id="rId11"/>
    <p:sldId id="299" r:id="rId12"/>
    <p:sldId id="300" r:id="rId13"/>
    <p:sldId id="301" r:id="rId14"/>
    <p:sldId id="302" r:id="rId15"/>
    <p:sldId id="379" r:id="rId16"/>
    <p:sldId id="454" r:id="rId17"/>
    <p:sldId id="455" r:id="rId18"/>
    <p:sldId id="456" r:id="rId19"/>
    <p:sldId id="457" r:id="rId20"/>
    <p:sldId id="458" r:id="rId21"/>
    <p:sldId id="427" r:id="rId22"/>
    <p:sldId id="373" r:id="rId23"/>
    <p:sldId id="428" r:id="rId24"/>
    <p:sldId id="429" r:id="rId25"/>
    <p:sldId id="409" r:id="rId26"/>
    <p:sldId id="460" r:id="rId27"/>
    <p:sldId id="461" r:id="rId28"/>
    <p:sldId id="462" r:id="rId29"/>
    <p:sldId id="463" r:id="rId30"/>
    <p:sldId id="464" r:id="rId31"/>
    <p:sldId id="465" r:id="rId32"/>
    <p:sldId id="467" r:id="rId33"/>
    <p:sldId id="466" r:id="rId34"/>
    <p:sldId id="459" r:id="rId35"/>
    <p:sldId id="435" r:id="rId36"/>
    <p:sldId id="442" r:id="rId37"/>
    <p:sldId id="387" r:id="rId38"/>
    <p:sldId id="389" r:id="rId39"/>
    <p:sldId id="443" r:id="rId40"/>
    <p:sldId id="437" r:id="rId41"/>
    <p:sldId id="441" r:id="rId42"/>
    <p:sldId id="433" r:id="rId43"/>
    <p:sldId id="434" r:id="rId44"/>
    <p:sldId id="407" r:id="rId45"/>
    <p:sldId id="438" r:id="rId46"/>
  </p:sldIdLst>
  <p:sldSz cx="9144000" cy="5143500" type="screen16x9"/>
  <p:notesSz cx="6858000" cy="9144000"/>
  <p:embeddedFontLst>
    <p:embeddedFont>
      <p:font typeface="Raleway" pitchFamily="2" charset="-18"/>
      <p:regular r:id="rId48"/>
      <p:bold r:id="rId49"/>
      <p:italic r:id="rId50"/>
      <p:boldItalic r:id="rId51"/>
    </p:embeddedFont>
    <p:embeddedFont>
      <p:font typeface="Raleway ExtraBold" pitchFamily="2" charset="-18"/>
      <p:bold r:id="rId52"/>
      <p:boldItalic r:id="rId53"/>
    </p:embeddedFont>
    <p:embeddedFont>
      <p:font typeface="Raleway Thin" pitchFamily="2" charset="-18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4BEABF-B111-4656-8ED4-2B896B849776}">
  <a:tblStyle styleId="{C14BEABF-B111-4656-8ED4-2B896B8497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24C961-2BA1-4D39-A552-B8326988A56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02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70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326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73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2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696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09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19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6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87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54ec1dd6b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54ec1dd6b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67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734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47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799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472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704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5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46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54ec1dd6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54ec1dd6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54ec1dd6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54ec1dd6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552c4967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552c4967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552c4967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7552c4967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7552c4967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7552c4967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552c4967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7552c4967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552c4967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552c4967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09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76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●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>
                <a:latin typeface="Raleway" pitchFamily="2" charset="-18"/>
              </a:rPr>
              <a:t>Prototypování a testování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86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>
            <a:spLocks noGrp="1"/>
          </p:cNvSpPr>
          <p:nvPr>
            <p:ph type="title"/>
          </p:nvPr>
        </p:nvSpPr>
        <p:spPr>
          <a:xfrm>
            <a:off x="922000" y="644800"/>
            <a:ext cx="68661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dirty="0">
                <a:latin typeface="Raleway" pitchFamily="2" charset="-18"/>
              </a:rPr>
              <a:t>Low-fidelity: výhody</a:t>
            </a:r>
            <a:endParaRPr sz="5600" b="1" dirty="0">
              <a:solidFill>
                <a:srgbClr val="FFB600"/>
              </a:solidFill>
              <a:latin typeface="Raleway" pitchFamily="2" charset="-18"/>
            </a:endParaRPr>
          </a:p>
        </p:txBody>
      </p:sp>
      <p:sp>
        <p:nvSpPr>
          <p:cNvPr id="510" name="Google Shape;510;p7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11" name="Google Shape;511;p71"/>
          <p:cNvSpPr txBox="1">
            <a:spLocks noGrp="1"/>
          </p:cNvSpPr>
          <p:nvPr>
            <p:ph type="subTitle" idx="4294967295"/>
          </p:nvPr>
        </p:nvSpPr>
        <p:spPr>
          <a:xfrm>
            <a:off x="922000" y="1572700"/>
            <a:ext cx="78267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Levné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Úpravy jsou rychlé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Pro jejich tvorbu nejsou potřeba zvláštní dovednosti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Umožňují včasné zapojení stakeholderů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Vypadají nedokonale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Papírový prototyp: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Je zábavný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Jednoduchá dokumentace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- Podporuje kreativitu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2" name="Google Shape;512;p71"/>
          <p:cNvSpPr/>
          <p:nvPr/>
        </p:nvSpPr>
        <p:spPr>
          <a:xfrm>
            <a:off x="8007731" y="387409"/>
            <a:ext cx="702909" cy="70290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 txBox="1">
            <a:spLocks noGrp="1"/>
          </p:cNvSpPr>
          <p:nvPr>
            <p:ph type="title"/>
          </p:nvPr>
        </p:nvSpPr>
        <p:spPr>
          <a:xfrm>
            <a:off x="922000" y="644800"/>
            <a:ext cx="68661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dirty="0">
                <a:latin typeface="Raleway" pitchFamily="2" charset="-18"/>
              </a:rPr>
              <a:t>Low-fidelity: nevýhody</a:t>
            </a:r>
            <a:endParaRPr sz="5600" b="1" dirty="0">
              <a:solidFill>
                <a:srgbClr val="FFB600"/>
              </a:solidFill>
              <a:latin typeface="Raleway" pitchFamily="2" charset="-18"/>
            </a:endParaRPr>
          </a:p>
        </p:txBody>
      </p:sp>
      <p:sp>
        <p:nvSpPr>
          <p:cNvPr id="518" name="Google Shape;518;p7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19" name="Google Shape;519;p72"/>
          <p:cNvSpPr txBox="1">
            <a:spLocks noGrp="1"/>
          </p:cNvSpPr>
          <p:nvPr>
            <p:ph type="subTitle" idx="4294967295"/>
          </p:nvPr>
        </p:nvSpPr>
        <p:spPr>
          <a:xfrm>
            <a:off x="922000" y="1572700"/>
            <a:ext cx="78267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Pomalé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Některé funkce lze těžko implementovat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Je potřeba instrukcí a asistence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Málo interaktivní zpětné vazby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Vizuální design není zohledněn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Nerealistické chování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Jiné interakce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0" name="Google Shape;520;p72"/>
          <p:cNvSpPr/>
          <p:nvPr/>
        </p:nvSpPr>
        <p:spPr>
          <a:xfrm>
            <a:off x="8007731" y="387409"/>
            <a:ext cx="702909" cy="70290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 txBox="1">
            <a:spLocks noGrp="1"/>
          </p:cNvSpPr>
          <p:nvPr>
            <p:ph type="title"/>
          </p:nvPr>
        </p:nvSpPr>
        <p:spPr>
          <a:xfrm>
            <a:off x="922000" y="644800"/>
            <a:ext cx="68661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dirty="0">
                <a:latin typeface="Raleway" pitchFamily="2" charset="-18"/>
              </a:rPr>
              <a:t>High-fidelity: výhody</a:t>
            </a:r>
            <a:endParaRPr sz="5600" b="1" dirty="0">
              <a:solidFill>
                <a:srgbClr val="FFB600"/>
              </a:solidFill>
              <a:latin typeface="Raleway" pitchFamily="2" charset="-18"/>
            </a:endParaRPr>
          </a:p>
        </p:txBody>
      </p:sp>
      <p:sp>
        <p:nvSpPr>
          <p:cNvPr id="526" name="Google Shape;526;p7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27" name="Google Shape;527;p73"/>
          <p:cNvSpPr txBox="1">
            <a:spLocks noGrp="1"/>
          </p:cNvSpPr>
          <p:nvPr>
            <p:ph type="subTitle" idx="4294967295"/>
          </p:nvPr>
        </p:nvSpPr>
        <p:spPr>
          <a:xfrm>
            <a:off x="922000" y="1572700"/>
            <a:ext cx="78267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Stejná forma a materiály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Rychlá odezva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Realistické chování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Umožňuje simulovat hotový produkt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Lze vytvořit knihovny elementů, design system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Rychlá tvorba mnoha variant s drobnými odlišnostmi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Víc typů interakcí (hover, text input, swipe, …)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8" name="Google Shape;528;p73"/>
          <p:cNvSpPr/>
          <p:nvPr/>
        </p:nvSpPr>
        <p:spPr>
          <a:xfrm>
            <a:off x="8007731" y="387409"/>
            <a:ext cx="702909" cy="70290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4"/>
          <p:cNvSpPr txBox="1">
            <a:spLocks noGrp="1"/>
          </p:cNvSpPr>
          <p:nvPr>
            <p:ph type="title"/>
          </p:nvPr>
        </p:nvSpPr>
        <p:spPr>
          <a:xfrm>
            <a:off x="922000" y="644800"/>
            <a:ext cx="68661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dirty="0">
                <a:latin typeface="Raleway" pitchFamily="2" charset="-18"/>
              </a:rPr>
              <a:t>High-fidelity: nevýhody</a:t>
            </a:r>
            <a:endParaRPr sz="5600" b="1" dirty="0">
              <a:solidFill>
                <a:srgbClr val="FFB600"/>
              </a:solidFill>
              <a:latin typeface="Raleway" pitchFamily="2" charset="-18"/>
            </a:endParaRPr>
          </a:p>
        </p:txBody>
      </p:sp>
      <p:sp>
        <p:nvSpPr>
          <p:cNvPr id="534" name="Google Shape;534;p7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35" name="Google Shape;535;p74"/>
          <p:cNvSpPr txBox="1">
            <a:spLocks noGrp="1"/>
          </p:cNvSpPr>
          <p:nvPr>
            <p:ph type="subTitle" idx="4294967295"/>
          </p:nvPr>
        </p:nvSpPr>
        <p:spPr>
          <a:xfrm>
            <a:off x="922000" y="1572700"/>
            <a:ext cx="78267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Víc úsilí na vytvoření (a údržbu)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Respondenti silně vnímají vzhled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Příliš detailů rozptyluje od vašeho skutečného cíle.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Musíte rozhodnout i o věcech, které vás teď nezajímají</a:t>
            </a:r>
            <a:br>
              <a:rPr lang="en" sz="16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	(ergonomie, čitelnost, použitelnost, … )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Závislé na platformě (Windows / iOS / Android)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74"/>
          <p:cNvSpPr/>
          <p:nvPr/>
        </p:nvSpPr>
        <p:spPr>
          <a:xfrm>
            <a:off x="8007731" y="387409"/>
            <a:ext cx="702909" cy="70290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5"/>
          <p:cNvSpPr txBox="1">
            <a:spLocks noGrp="1"/>
          </p:cNvSpPr>
          <p:nvPr>
            <p:ph type="ctrTitle"/>
          </p:nvPr>
        </p:nvSpPr>
        <p:spPr>
          <a:xfrm>
            <a:off x="754075" y="635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Lo-fi</a:t>
            </a:r>
            <a:endParaRPr/>
          </a:p>
        </p:txBody>
      </p:sp>
      <p:sp>
        <p:nvSpPr>
          <p:cNvPr id="542" name="Google Shape;542;p75"/>
          <p:cNvSpPr/>
          <p:nvPr/>
        </p:nvSpPr>
        <p:spPr>
          <a:xfrm>
            <a:off x="3630350" y="0"/>
            <a:ext cx="6759300" cy="51435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5"/>
          <p:cNvSpPr txBox="1">
            <a:spLocks noGrp="1"/>
          </p:cNvSpPr>
          <p:nvPr>
            <p:ph type="ctrTitle"/>
          </p:nvPr>
        </p:nvSpPr>
        <p:spPr>
          <a:xfrm>
            <a:off x="5594800" y="635825"/>
            <a:ext cx="1893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Hi-fi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44" name="Google Shape;544;p75"/>
          <p:cNvSpPr txBox="1">
            <a:spLocks noGrp="1"/>
          </p:cNvSpPr>
          <p:nvPr>
            <p:ph type="subTitle" idx="4294967295"/>
          </p:nvPr>
        </p:nvSpPr>
        <p:spPr>
          <a:xfrm>
            <a:off x="754075" y="2275700"/>
            <a:ext cx="3482100" cy="2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Vizualizace</a:t>
            </a:r>
            <a:br>
              <a:rPr lang="en" sz="3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3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testování konceptu</a:t>
            </a:r>
            <a:endParaRPr sz="3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5" name="Google Shape;545;p75"/>
          <p:cNvSpPr txBox="1">
            <a:spLocks noGrp="1"/>
          </p:cNvSpPr>
          <p:nvPr>
            <p:ph type="subTitle" idx="4294967295"/>
          </p:nvPr>
        </p:nvSpPr>
        <p:spPr>
          <a:xfrm>
            <a:off x="5594800" y="2275700"/>
            <a:ext cx="3482100" cy="2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b="1" dirty="0">
                <a:latin typeface="Raleway"/>
                <a:ea typeface="Raleway"/>
                <a:cs typeface="Raleway"/>
                <a:sym typeface="Raleway"/>
              </a:rPr>
              <a:t>Vizualizace</a:t>
            </a:r>
            <a:br>
              <a:rPr lang="en" sz="3100" b="1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3100" b="1" dirty="0">
                <a:latin typeface="Raleway"/>
                <a:ea typeface="Raleway"/>
                <a:cs typeface="Raleway"/>
                <a:sym typeface="Raleway"/>
              </a:rPr>
              <a:t>a testování</a:t>
            </a:r>
            <a:br>
              <a:rPr lang="en" sz="3100" b="1" dirty="0">
                <a:latin typeface="Raleway"/>
                <a:ea typeface="Raleway"/>
                <a:cs typeface="Raleway"/>
                <a:sym typeface="Raleway"/>
              </a:rPr>
            </a:br>
            <a:r>
              <a:rPr lang="cs-CZ" sz="3100" b="1" dirty="0">
                <a:latin typeface="Raleway"/>
                <a:ea typeface="Raleway"/>
                <a:cs typeface="Raleway"/>
                <a:sym typeface="Raleway"/>
              </a:rPr>
              <a:t>uživatelského rozhraní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645556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Testování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620645"/>
            <a:ext cx="4528681" cy="3114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cs-CZ" sz="1600" dirty="0">
                <a:latin typeface="Raleway" pitchFamily="2" charset="-18"/>
              </a:rPr>
              <a:t>Iterativní povaha výzkumu</a:t>
            </a:r>
          </a:p>
          <a:p>
            <a:pPr fontAlgn="base"/>
            <a:r>
              <a:rPr lang="cs-CZ" sz="1600" dirty="0">
                <a:latin typeface="Raleway" pitchFamily="2" charset="-18"/>
                <a:sym typeface="Wingdings" panose="05000000000000000000" pitchFamily="2" charset="2"/>
              </a:rPr>
              <a:t>Testujeme s co nejpřesnější skupinou – poté iterace</a:t>
            </a:r>
          </a:p>
          <a:p>
            <a:pPr fontAlgn="base"/>
            <a:r>
              <a:rPr lang="cs-CZ" sz="1600" dirty="0">
                <a:latin typeface="Raleway" pitchFamily="2" charset="-18"/>
                <a:sym typeface="Wingdings" panose="05000000000000000000" pitchFamily="2" charset="2"/>
              </a:rPr>
              <a:t>Zapojení stakeholderů, zadavatelů (nahrávky, videa, obraz, </a:t>
            </a:r>
            <a:r>
              <a:rPr lang="cs-CZ" sz="1600" dirty="0" err="1">
                <a:latin typeface="Raleway" pitchFamily="2" charset="-18"/>
                <a:sym typeface="Wingdings" panose="05000000000000000000" pitchFamily="2" charset="2"/>
              </a:rPr>
              <a:t>imerzivní</a:t>
            </a:r>
            <a:r>
              <a:rPr lang="cs-CZ" sz="1600" dirty="0">
                <a:latin typeface="Raleway" pitchFamily="2" charset="-18"/>
                <a:sym typeface="Wingdings" panose="05000000000000000000" pitchFamily="2" charset="2"/>
              </a:rPr>
              <a:t> zážitek)</a:t>
            </a: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731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645556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Co testujeme?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620645"/>
            <a:ext cx="4528681" cy="155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cs-CZ" sz="1600" dirty="0">
                <a:latin typeface="Raleway" pitchFamily="2" charset="-18"/>
              </a:rPr>
              <a:t>Užitečnost (koncepty)</a:t>
            </a:r>
          </a:p>
          <a:p>
            <a:pPr fontAlgn="base"/>
            <a:r>
              <a:rPr lang="cs-CZ" sz="1600" dirty="0">
                <a:latin typeface="Raleway" pitchFamily="2" charset="-18"/>
              </a:rPr>
              <a:t>Přístupnost</a:t>
            </a:r>
          </a:p>
          <a:p>
            <a:pPr fontAlgn="base"/>
            <a:r>
              <a:rPr lang="cs-CZ" sz="1600" dirty="0">
                <a:latin typeface="Raleway" pitchFamily="2" charset="-18"/>
                <a:sym typeface="Wingdings" panose="05000000000000000000" pitchFamily="2" charset="2"/>
              </a:rPr>
              <a:t>Použitelnost</a:t>
            </a: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651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645556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Užitečnost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1999" y="1563495"/>
            <a:ext cx="7457620" cy="1901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Chápe uživatel, k čemu služba slouží? </a:t>
            </a:r>
            <a:endParaRPr lang="cs-CZ" sz="1600" dirty="0">
              <a:latin typeface="Arial" panose="020B0604020202020204" pitchFamily="34" charset="0"/>
            </a:endParaRP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Odpovídá mentálním modelům, potřebám?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Míra, do jaké uživatel dosáhl na své cíle a naplnil potřeby</a:t>
            </a:r>
          </a:p>
          <a:p>
            <a:pPr algn="l"/>
            <a:r>
              <a:rPr lang="cs-CZ" sz="1600" dirty="0">
                <a:latin typeface="Arial" panose="020B0604020202020204" pitchFamily="34" charset="0"/>
              </a:rPr>
              <a:t>U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žitečný web je takový, který uživateli nabízí potřebné informace, se kterými může realizovat své cíle</a:t>
            </a: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996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Použitelnost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1999" y="1042877"/>
            <a:ext cx="7457620" cy="3896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600" dirty="0">
                <a:effectLst/>
                <a:latin typeface="Arial" panose="020B0604020202020204" pitchFamily="34" charset="0"/>
              </a:rPr>
              <a:t>Snadnost osvojení </a:t>
            </a: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</a:rPr>
              <a:t>Jak snadné je pro uživatele provést základní úkony při prvním procházení systému?</a:t>
            </a:r>
          </a:p>
          <a:p>
            <a:r>
              <a:rPr lang="cs-CZ" sz="1600" dirty="0">
                <a:effectLst/>
                <a:latin typeface="Arial" panose="020B0604020202020204" pitchFamily="34" charset="0"/>
              </a:rPr>
              <a:t>Efektivita</a:t>
            </a: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</a:rPr>
              <a:t>Jak rychle mohou uživatelé plnit úlohy?</a:t>
            </a:r>
          </a:p>
          <a:p>
            <a:r>
              <a:rPr lang="cs-CZ" sz="1600" dirty="0">
                <a:effectLst/>
                <a:latin typeface="Arial" panose="020B0604020202020204" pitchFamily="34" charset="0"/>
              </a:rPr>
              <a:t>Zapamatovatelnost</a:t>
            </a: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</a:rPr>
              <a:t>Jak snadné je pro uživatele vrátit se k používání systému po určitém čase od posledního použití?</a:t>
            </a:r>
          </a:p>
          <a:p>
            <a:r>
              <a:rPr lang="cs-CZ" sz="1600" b="0" i="0" dirty="0">
                <a:effectLst/>
                <a:latin typeface="Arial" panose="020B0604020202020204" pitchFamily="34" charset="0"/>
              </a:rPr>
              <a:t>Nízká chybovost a vysoká bezpečnost. 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Kolik chyb uživatelé při práci se systémem provedou, jak jsou tyto chyby závažné a jak snadno je dokážou uživatelé napravit?</a:t>
            </a:r>
          </a:p>
          <a:p>
            <a:r>
              <a:rPr lang="cs-CZ" sz="1600" b="0" i="0" dirty="0">
                <a:effectLst/>
                <a:latin typeface="Arial" panose="020B0604020202020204" pitchFamily="34" charset="0"/>
              </a:rPr>
              <a:t>Přívětivost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Je pro uživatele subjektivně příjemné a uspokojivé systém používat?</a:t>
            </a: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570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Přístupnost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B49169E-A987-DC74-3E25-9598E42F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63" y="535391"/>
            <a:ext cx="4186775" cy="4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"/>
          <p:cNvSpPr txBox="1">
            <a:spLocks noGrp="1"/>
          </p:cNvSpPr>
          <p:nvPr>
            <p:ph type="title"/>
          </p:nvPr>
        </p:nvSpPr>
        <p:spPr>
          <a:xfrm>
            <a:off x="921999" y="891775"/>
            <a:ext cx="757481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cs-CZ" sz="3600" b="1" dirty="0">
                <a:latin typeface="Raleway "/>
              </a:rPr>
              <a:t>Pohled výzkumníka</a:t>
            </a:r>
            <a:endParaRPr sz="3600" b="1" dirty="0">
              <a:latin typeface="Raleway "/>
            </a:endParaRPr>
          </a:p>
        </p:txBody>
      </p:sp>
      <p:sp>
        <p:nvSpPr>
          <p:cNvPr id="450" name="Google Shape;450;p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grpSp>
        <p:nvGrpSpPr>
          <p:cNvPr id="451" name="Google Shape;451;p42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452" name="Google Shape;452;p4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42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3950038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None/>
            </a:pPr>
            <a:r>
              <a:rPr lang="cs-CZ" dirty="0">
                <a:latin typeface="Raleway" pitchFamily="2" charset="-18"/>
              </a:rPr>
              <a:t>Prototypy (a klidně i hotové služby) jsou </a:t>
            </a:r>
            <a:r>
              <a:rPr lang="cs-CZ" b="1" dirty="0">
                <a:latin typeface="Raleway" pitchFamily="2" charset="-18"/>
              </a:rPr>
              <a:t>převlečený výzkum</a:t>
            </a:r>
          </a:p>
        </p:txBody>
      </p:sp>
      <p:pic>
        <p:nvPicPr>
          <p:cNvPr id="4098" name="Picture 2" descr="Výkřik 40x55cm | Kodak Express">
            <a:extLst>
              <a:ext uri="{FF2B5EF4-FFF2-40B4-BE49-F238E27FC236}">
                <a16:creationId xmlns:a16="http://schemas.microsoft.com/office/drawing/2014/main" id="{70DC2776-73A6-BA13-274E-6F45142E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82" y="0"/>
            <a:ext cx="3736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7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Přístupnost (WCAG)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1999" y="1042877"/>
            <a:ext cx="7457620" cy="3896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Vnímatelnost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informace a části uživatelského rozhraní musí být pro uživatele vnímatelné (například titulky ve videích pro neslyšící, strojově čitelné popisy obrázku pro nevidomé apod.).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Operabilita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komponenty uživatelského rozhraní musí být operabilní/funkční (například možnost ovládat webové rozhraní pomocí klávesnice).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Pochopitelnost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obsah a ovládací prvky musí být srozumitelné (například tak, aby bylo snadno pochopitelné, jak prvky webového rozhraní používat).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Robustnost</a:t>
            </a:r>
          </a:p>
          <a:p>
            <a:pPr lvl="1"/>
            <a:r>
              <a:rPr lang="cs-CZ" sz="1600" b="0" i="0" dirty="0">
                <a:effectLst/>
                <a:latin typeface="Arial" panose="020B0604020202020204" pitchFamily="34" charset="0"/>
              </a:rPr>
              <a:t>obsah musí být dostatečně robustní, aby fungoval se současnými i budoucími technologiemi (například čtečky obrazu)</a:t>
            </a:r>
          </a:p>
          <a:p>
            <a:pPr lvl="2"/>
            <a:b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1600" b="0" i="0" dirty="0">
              <a:effectLst/>
              <a:latin typeface="Arial" panose="020B0604020202020204" pitchFamily="34" charset="0"/>
            </a:endParaRPr>
          </a:p>
          <a:p>
            <a:pPr fontAlgn="base"/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491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88FD1A-DF41-4BF1-9A73-68837795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8" y="0"/>
            <a:ext cx="7959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EC2BF9-2493-46BA-883F-DB9A6D63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51" y="7144"/>
            <a:ext cx="73412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5F1B4A-C33F-45D6-9DB4-5B8C9BC9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91" y="0"/>
            <a:ext cx="6915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793590-331A-4B33-BFA6-2A0F6D0E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7" y="0"/>
            <a:ext cx="73673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>
                <a:latin typeface="Raleway" pitchFamily="2" charset="-18"/>
              </a:rPr>
              <a:t>Uživatelské testování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8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Příprava na uživatelské testování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1999" y="1641661"/>
            <a:ext cx="7457620" cy="3297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Na jaké oblasti se zaměřit?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Potenciální problémy s použitelností?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Jaké úkoly budou testovány?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Kolik uživatelů zapojíte?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Kolik máte segmentů uživatelů?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Jaký je nejdůležitější segment?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Kolik funkcí budete moci testovat?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Cíle, které stojí za testováním různých funkcí?</a:t>
            </a:r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852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Plán pro testování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1999" y="1641661"/>
            <a:ext cx="7457620" cy="3297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Cíl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Testovací úlohy (scénáře)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Konečné stavy (odpovědi) – pro vyhodnocení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Potřebné vybavení</a:t>
            </a:r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682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Moderování už. testování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743405" y="1292996"/>
            <a:ext cx="7457620" cy="3297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Nechte uživatele bojovat, neomezujte je příliš.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V případě potřeby používejte pauzy a ticho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Nenechávejte během úkolu příliš mnoho ticha - často říkejte „ok„, „dobře“, „</a:t>
            </a:r>
            <a:r>
              <a:rPr lang="cs-CZ" sz="1600" b="0" i="0" dirty="0" err="1">
                <a:effectLst/>
                <a:latin typeface="Arial" panose="020B0604020202020204" pitchFamily="34" charset="0"/>
              </a:rPr>
              <a:t>hmmm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“.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Používejte monotónní tón při komunikaci s uživateli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Pokládejte "obrácené otázky": Je to to, co jste očekávali, že tam najdete?</a:t>
            </a:r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268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„Emocionální pasti“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824384" y="1202125"/>
            <a:ext cx="7457620" cy="3297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Chce vědět, zda odvádí dobrou práci </a:t>
            </a:r>
            <a:r>
              <a:rPr lang="cs-CZ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Řekněte "OK" nebo "Pomáháte nám identifikovat, co hledáme". Opakujte.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Tichý </a:t>
            </a:r>
            <a:r>
              <a:rPr lang="cs-CZ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Požádejte uživatele, aby "Nezapomněl myslet nahlas, abych mohl sledovat, co se děje".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Mumlá nebo mluví nejasně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Požádejte uživatele, aby mluvil hlasitěji. Opakujte.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Čeká na povolení přejít k dalšímu úkolu</a:t>
            </a:r>
            <a:r>
              <a:rPr lang="cs-CZ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en-US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Řekněte uživatelce, aby postupovala svým vlastním tempem během testu. Uveďte před testem v pokynech.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Panická žádost o pomoc </a:t>
            </a:r>
            <a:r>
              <a:rPr lang="cs-CZ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Nechte je v rámci možností bojovat. Neříkejte nic nebo jen řekněte "OK". Opakujte.</a:t>
            </a:r>
            <a:endParaRPr lang="cs-CZ" sz="1600" dirty="0">
              <a:latin typeface="Raleway" pitchFamily="2" charset="-18"/>
              <a:sym typeface="Wingdings" panose="05000000000000000000" pitchFamily="2" charset="2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62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>
            <a:spLocks noGrp="1"/>
          </p:cNvSpPr>
          <p:nvPr>
            <p:ph type="subTitle" idx="1"/>
          </p:nvPr>
        </p:nvSpPr>
        <p:spPr>
          <a:xfrm>
            <a:off x="371625" y="395275"/>
            <a:ext cx="8520600" cy="31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endParaRPr sz="2600"/>
          </a:p>
        </p:txBody>
      </p:sp>
      <p:pic>
        <p:nvPicPr>
          <p:cNvPr id="381" name="Google Shape;38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336"/>
            <a:ext cx="9144000" cy="52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7"/>
          <p:cNvSpPr txBox="1"/>
          <p:nvPr/>
        </p:nvSpPr>
        <p:spPr>
          <a:xfrm>
            <a:off x="479400" y="459425"/>
            <a:ext cx="40923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Slyším a zapomenu.</a:t>
            </a:r>
            <a:endParaRPr sz="2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Vidím a pamatuji si.</a:t>
            </a:r>
            <a:endParaRPr sz="2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Dělám a rozumím.</a:t>
            </a:r>
            <a:endParaRPr sz="2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en-US" sz="4000" b="1" dirty="0" err="1">
                <a:latin typeface="Raleway" pitchFamily="2" charset="-18"/>
              </a:rPr>
              <a:t>Nesoust</a:t>
            </a:r>
            <a:r>
              <a:rPr lang="cs-CZ" sz="4000" b="1" dirty="0">
                <a:latin typeface="Raleway" pitchFamily="2" charset="-18"/>
              </a:rPr>
              <a:t>řeďte se jen na úkoly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E2F9960-DD1D-6831-E681-8589D98C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140" y="1176633"/>
            <a:ext cx="5501861" cy="3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2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Report z už. testování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843190" y="1202125"/>
            <a:ext cx="7457620" cy="3297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Buďte struční (10-15 stran)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Používejte snímky obrazovky ke sdělení zjištění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Do zpráv uvádějte i pozitivní zjištění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Zahrňte citace uživatelů - doslovné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Rozlišujte mezi názorem uživatele a názorem pozorovatele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Zahrňte analytiky nebo analýzu konkurence, pokud je to relevantní</a:t>
            </a:r>
          </a:p>
          <a:p>
            <a:pPr algn="l"/>
            <a:r>
              <a:rPr lang="cs-CZ" sz="1600" b="0" i="0" dirty="0">
                <a:effectLst/>
                <a:latin typeface="Arial" panose="020B0604020202020204" pitchFamily="34" charset="0"/>
              </a:rPr>
              <a:t>Pokuste se zprávu vypracovat ihned po testu</a:t>
            </a:r>
          </a:p>
          <a:p>
            <a:pPr algn="l"/>
            <a:r>
              <a:rPr lang="cs-CZ" sz="1600" b="1" dirty="0">
                <a:latin typeface="Raleway" pitchFamily="2" charset="-18"/>
                <a:sym typeface="Wingdings" panose="05000000000000000000" pitchFamily="2" charset="2"/>
              </a:rPr>
              <a:t>Stanovení prioritních zjištění</a:t>
            </a:r>
          </a:p>
          <a:p>
            <a:pPr algn="l"/>
            <a:r>
              <a:rPr lang="cs-CZ" sz="1600" b="1" dirty="0">
                <a:latin typeface="Raleway" pitchFamily="2" charset="-18"/>
                <a:sym typeface="Wingdings" panose="05000000000000000000" pitchFamily="2" charset="2"/>
              </a:rPr>
              <a:t>Soustřeďte se na obchodní cíle/technologická omezení</a:t>
            </a:r>
          </a:p>
          <a:p>
            <a:pPr algn="l"/>
            <a:r>
              <a:rPr lang="cs-CZ" sz="1600" b="1" dirty="0">
                <a:latin typeface="Raleway" pitchFamily="2" charset="-18"/>
                <a:sym typeface="Wingdings" panose="05000000000000000000" pitchFamily="2" charset="2"/>
              </a:rPr>
              <a:t>Navrhněte vhodná doporučení pro návrh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5053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1999" y="319233"/>
            <a:ext cx="676490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base"/>
            <a:r>
              <a:rPr lang="cs-CZ" sz="4000" b="1" dirty="0">
                <a:latin typeface="Raleway" pitchFamily="2" charset="-18"/>
              </a:rPr>
              <a:t>Prezentace zjištění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26CA014-BBFC-01ED-5147-5D43C307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" y="1316072"/>
            <a:ext cx="5716902" cy="33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6B3C11-5139-55C9-94B7-F60568C349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FC0449-F8EF-4073-6EE2-3224BAB9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83" y="0"/>
            <a:ext cx="80698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3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>
                <a:latin typeface="Raleway" pitchFamily="2" charset="-18"/>
              </a:rPr>
              <a:t>Kontinuální výzkum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19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cs-CZ" sz="4000" b="1" dirty="0">
                <a:solidFill>
                  <a:schemeClr val="dk1"/>
                </a:solidFill>
                <a:latin typeface="Raleway" pitchFamily="2" charset="-18"/>
              </a:rPr>
              <a:t>Specifika výzkumu služeb</a:t>
            </a:r>
            <a:endParaRPr sz="4000" b="1" dirty="0">
              <a:latin typeface="Raleway" pitchFamily="2" charset="-18"/>
            </a:endParaRPr>
          </a:p>
        </p:txBody>
      </p:sp>
      <p:sp>
        <p:nvSpPr>
          <p:cNvPr id="330" name="Google Shape;330;p4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</a:pPr>
            <a:r>
              <a:rPr lang="cs-CZ" b="1" dirty="0">
                <a:highlight>
                  <a:srgbClr val="FFFF00"/>
                </a:highlight>
                <a:latin typeface="Raleway" pitchFamily="2" charset="-18"/>
              </a:rPr>
              <a:t>Služby nejsou nikdy hotové</a:t>
            </a:r>
          </a:p>
          <a:p>
            <a:pPr lvl="1">
              <a:spcBef>
                <a:spcPts val="600"/>
              </a:spcBef>
              <a:buChar char="●"/>
            </a:pPr>
            <a:r>
              <a:rPr lang="cs-CZ" dirty="0">
                <a:latin typeface="Raleway" pitchFamily="2" charset="-18"/>
              </a:rPr>
              <a:t>Potřeby uživatelů se mění</a:t>
            </a:r>
          </a:p>
          <a:p>
            <a:pPr lvl="1">
              <a:spcBef>
                <a:spcPts val="600"/>
              </a:spcBef>
              <a:buChar char="●"/>
            </a:pPr>
            <a:r>
              <a:rPr lang="cs-CZ" dirty="0">
                <a:latin typeface="Raleway" pitchFamily="2" charset="-18"/>
              </a:rPr>
              <a:t>Požadavky univerzity se mění</a:t>
            </a:r>
          </a:p>
          <a:p>
            <a:pPr lvl="1">
              <a:spcBef>
                <a:spcPts val="600"/>
              </a:spcBef>
              <a:buChar char="●"/>
            </a:pPr>
            <a:r>
              <a:rPr lang="cs-CZ" dirty="0">
                <a:latin typeface="Raleway" pitchFamily="2" charset="-18"/>
              </a:rPr>
              <a:t>Technologie se mění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</a:pPr>
            <a:r>
              <a:rPr lang="cs-CZ" dirty="0">
                <a:latin typeface="Raleway" pitchFamily="2" charset="-18"/>
              </a:rPr>
              <a:t>Ve skutečnosti </a:t>
            </a:r>
            <a:r>
              <a:rPr lang="cs-CZ" b="1" dirty="0">
                <a:latin typeface="Raleway" pitchFamily="2" charset="-18"/>
              </a:rPr>
              <a:t>nechceme zkoumat služby (výstupy), ale jejich výsledky, dopady</a:t>
            </a:r>
            <a:endParaRPr b="1" dirty="0">
              <a:latin typeface="Raleway" pitchFamily="2" charset="-18"/>
            </a:endParaRPr>
          </a:p>
        </p:txBody>
      </p:sp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  <p:sp>
        <p:nvSpPr>
          <p:cNvPr id="332" name="Google Shape;332;p41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70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70" name="Google Shape;70;p1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24" name="Picture 4" descr="How to rethink the Design process, fail, reflect and iterate | by Dan  Nessler | UX Collective">
            <a:extLst>
              <a:ext uri="{FF2B5EF4-FFF2-40B4-BE49-F238E27FC236}">
                <a16:creationId xmlns:a16="http://schemas.microsoft.com/office/drawing/2014/main" id="{C0C06816-677A-89AC-8AF8-99942B27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14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0"/>
          <p:cNvSpPr txBox="1">
            <a:spLocks noGrp="1"/>
          </p:cNvSpPr>
          <p:nvPr>
            <p:ph type="title"/>
          </p:nvPr>
        </p:nvSpPr>
        <p:spPr>
          <a:xfrm>
            <a:off x="921999" y="891775"/>
            <a:ext cx="7574817" cy="9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cs-CZ" sz="2800" b="1" dirty="0" err="1">
                <a:latin typeface="Raleway" pitchFamily="2" charset="-18"/>
              </a:rPr>
              <a:t>Atomic</a:t>
            </a:r>
            <a:r>
              <a:rPr lang="cs-CZ" sz="2800" b="1" dirty="0">
                <a:latin typeface="Raleway" pitchFamily="2" charset="-18"/>
              </a:rPr>
              <a:t> </a:t>
            </a:r>
            <a:r>
              <a:rPr lang="cs-CZ" sz="2800" b="1" dirty="0" err="1">
                <a:latin typeface="Raleway" pitchFamily="2" charset="-18"/>
              </a:rPr>
              <a:t>research</a:t>
            </a:r>
            <a:endParaRPr sz="2800" b="1" dirty="0">
              <a:latin typeface="Raleway" pitchFamily="2" charset="-18"/>
            </a:endParaRPr>
          </a:p>
        </p:txBody>
      </p:sp>
      <p:sp>
        <p:nvSpPr>
          <p:cNvPr id="674" name="Google Shape;674;p6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  <p:grpSp>
        <p:nvGrpSpPr>
          <p:cNvPr id="675" name="Google Shape;675;p60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676" name="Google Shape;676;p6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60"/>
          <p:cNvSpPr txBox="1">
            <a:spLocks noGrp="1"/>
          </p:cNvSpPr>
          <p:nvPr>
            <p:ph type="body" idx="1"/>
          </p:nvPr>
        </p:nvSpPr>
        <p:spPr>
          <a:xfrm>
            <a:off x="921999" y="1547927"/>
            <a:ext cx="7850525" cy="306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92929"/>
                </a:solidFill>
                <a:effectLst/>
                <a:latin typeface="Raleway "/>
              </a:rPr>
              <a:t>Základní jednotka výzkumu – „nugget“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92929"/>
                </a:solidFill>
                <a:effectLst/>
                <a:latin typeface="Raleway "/>
              </a:rPr>
              <a:t>poznatek z jednotlivého pozorování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92929"/>
                </a:solidFill>
                <a:effectLst/>
                <a:latin typeface="Raleway "/>
              </a:rPr>
              <a:t>„důkazní materiál“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Raleway "/>
              </a:rPr>
              <a:t>Taxonomie / tagy</a:t>
            </a:r>
            <a:endParaRPr lang="en-US" b="0" i="0" dirty="0">
              <a:solidFill>
                <a:srgbClr val="292929"/>
              </a:solidFill>
              <a:effectLst/>
              <a:latin typeface="Raleway 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92929"/>
                </a:solidFill>
                <a:effectLst/>
                <a:latin typeface="Raleway "/>
              </a:rPr>
              <a:t>Výzkum postavený na reálných poz</a:t>
            </a:r>
            <a:r>
              <a:rPr lang="cs-CZ" i="0" dirty="0">
                <a:solidFill>
                  <a:srgbClr val="292929"/>
                </a:solidFill>
                <a:effectLst/>
                <a:latin typeface="Raleway "/>
              </a:rPr>
              <a:t>natcích o uživateli</a:t>
            </a:r>
            <a:endParaRPr lang="en-US" i="0" dirty="0">
              <a:solidFill>
                <a:srgbClr val="292929"/>
              </a:solidFill>
              <a:effectLst/>
              <a:latin typeface="Raleway 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i="0" dirty="0">
                <a:solidFill>
                  <a:srgbClr val="292929"/>
                </a:solidFill>
                <a:effectLst/>
                <a:latin typeface="Raleway "/>
              </a:rPr>
              <a:t>Využitelné pro kontinuální výzkum</a:t>
            </a:r>
            <a:endParaRPr lang="cs-CZ" dirty="0">
              <a:solidFill>
                <a:srgbClr val="292929"/>
              </a:solidFill>
              <a:latin typeface="Raleway 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i="0" dirty="0">
                <a:solidFill>
                  <a:srgbClr val="292929"/>
                </a:solidFill>
                <a:effectLst/>
                <a:latin typeface="Raleway "/>
              </a:rPr>
              <a:t>lidé v organizaci se mohou dostat k výsledkům výzkumu až na úrovni „</a:t>
            </a:r>
            <a:r>
              <a:rPr lang="cs-CZ" i="0" dirty="0" err="1">
                <a:solidFill>
                  <a:srgbClr val="292929"/>
                </a:solidFill>
                <a:effectLst/>
                <a:latin typeface="Raleway "/>
              </a:rPr>
              <a:t>nuggets</a:t>
            </a:r>
            <a:r>
              <a:rPr lang="cs-CZ" i="0" dirty="0">
                <a:solidFill>
                  <a:srgbClr val="292929"/>
                </a:solidFill>
                <a:effectLst/>
                <a:latin typeface="Raleway "/>
              </a:rPr>
              <a:t>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92929"/>
                </a:solidFill>
                <a:latin typeface="Raleway "/>
              </a:rPr>
              <a:t>Demokratizace výzkumu</a:t>
            </a:r>
            <a:r>
              <a:rPr lang="cs-CZ" dirty="0">
                <a:solidFill>
                  <a:srgbClr val="292929"/>
                </a:solidFill>
                <a:latin typeface="Raleway "/>
              </a:rPr>
              <a:t> v organizaci</a:t>
            </a:r>
            <a:endParaRPr lang="cs-CZ" b="1" i="0" dirty="0">
              <a:solidFill>
                <a:srgbClr val="292929"/>
              </a:solidFill>
              <a:effectLst/>
              <a:latin typeface="Raleway "/>
            </a:endParaRPr>
          </a:p>
        </p:txBody>
      </p:sp>
    </p:spTree>
    <p:extLst>
      <p:ext uri="{BB962C8B-B14F-4D97-AF65-F5344CB8AC3E}">
        <p14:creationId xmlns:p14="http://schemas.microsoft.com/office/powerpoint/2010/main" val="9343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for post">
            <a:extLst>
              <a:ext uri="{FF2B5EF4-FFF2-40B4-BE49-F238E27FC236}">
                <a16:creationId xmlns:a16="http://schemas.microsoft.com/office/drawing/2014/main" id="{887EFDE5-1915-4F92-AE69-5EFA6FD6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8058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21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892172-7D4D-4E36-52EE-1A6BB3A0D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39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BE6EE4-9BF1-54FC-5184-B7B11D5E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480"/>
            <a:ext cx="9144000" cy="4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6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FE6DD2-1FA5-4A80-8983-4F80BB93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3" y="0"/>
            <a:ext cx="73892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title"/>
          </p:nvPr>
        </p:nvSpPr>
        <p:spPr>
          <a:xfrm>
            <a:off x="921999" y="891775"/>
            <a:ext cx="739332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cs-CZ" sz="4000" b="1" dirty="0">
                <a:solidFill>
                  <a:schemeClr val="dk1"/>
                </a:solidFill>
                <a:latin typeface="Raleway" pitchFamily="2" charset="-18"/>
              </a:rPr>
              <a:t>Tipy pro kontinuální výzkum</a:t>
            </a:r>
            <a:endParaRPr sz="4000" b="1" dirty="0">
              <a:latin typeface="Raleway" pitchFamily="2" charset="-18"/>
            </a:endParaRPr>
          </a:p>
        </p:txBody>
      </p:sp>
      <p:sp>
        <p:nvSpPr>
          <p:cNvPr id="330" name="Google Shape;330;p4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>
                <a:latin typeface="Raleway" pitchFamily="2" charset="-18"/>
              </a:rPr>
              <a:t>Vytvořte si </a:t>
            </a:r>
            <a:r>
              <a:rPr lang="cs-CZ" b="1" dirty="0">
                <a:latin typeface="Raleway" pitchFamily="2" charset="-18"/>
              </a:rPr>
              <a:t>návyk zkoumat </a:t>
            </a:r>
            <a:r>
              <a:rPr lang="cs-CZ" dirty="0">
                <a:latin typeface="Raleway" pitchFamily="2" charset="-18"/>
              </a:rPr>
              <a:t>(ptát se lidí a pozorovat)</a:t>
            </a:r>
            <a:endParaRPr lang="cs-CZ" b="1" dirty="0">
              <a:latin typeface="Raleway" pitchFamily="2" charset="-18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</a:pPr>
            <a:r>
              <a:rPr lang="cs-CZ" dirty="0">
                <a:latin typeface="Raleway" pitchFamily="2" charset="-18"/>
              </a:rPr>
              <a:t>Udržujte si </a:t>
            </a:r>
            <a:r>
              <a:rPr lang="cs-CZ" b="1" dirty="0" err="1">
                <a:latin typeface="Raleway" pitchFamily="2" charset="-18"/>
              </a:rPr>
              <a:t>repozitář</a:t>
            </a:r>
            <a:r>
              <a:rPr lang="cs-CZ" dirty="0">
                <a:latin typeface="Raleway" pitchFamily="2" charset="-18"/>
              </a:rPr>
              <a:t> výstupů z výzkumů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</a:pPr>
            <a:r>
              <a:rPr lang="cs-CZ" dirty="0">
                <a:latin typeface="Raleway" pitchFamily="2" charset="-18"/>
              </a:rPr>
              <a:t>Nastavte si </a:t>
            </a:r>
            <a:r>
              <a:rPr lang="cs-CZ" b="1" dirty="0">
                <a:latin typeface="Raleway" pitchFamily="2" charset="-18"/>
              </a:rPr>
              <a:t>místo a čas</a:t>
            </a:r>
            <a:r>
              <a:rPr lang="cs-CZ" dirty="0">
                <a:latin typeface="Raleway" pitchFamily="2" charset="-18"/>
              </a:rPr>
              <a:t> pro sdílení výzkumů, diskuze o tom, co znamenají a pro návrh a realizaci změn</a:t>
            </a:r>
            <a:endParaRPr dirty="0">
              <a:latin typeface="Raleway" pitchFamily="2" charset="-18"/>
            </a:endParaRPr>
          </a:p>
        </p:txBody>
      </p:sp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40</a:t>
            </a:fld>
            <a:endParaRPr/>
          </a:p>
        </p:txBody>
      </p:sp>
      <p:sp>
        <p:nvSpPr>
          <p:cNvPr id="332" name="Google Shape;332;p41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709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/>
              <a:t>41</a:t>
            </a:fld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70" name="Google Shape;70;p1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" name="Google Shape;75;p11" descr="Obsah obrázku text, map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393052"/>
            <a:ext cx="6879430" cy="437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25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6200" lvl="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ts val="2400"/>
            </a:pPr>
            <a:r>
              <a:rPr lang="cs-CZ" sz="3600" b="1" dirty="0">
                <a:latin typeface="Raleway" pitchFamily="2" charset="-18"/>
              </a:rPr>
              <a:t>1. </a:t>
            </a:r>
            <a:r>
              <a:rPr lang="cs-CZ" sz="3600" dirty="0">
                <a:latin typeface="Raleway ExtraBold" pitchFamily="2" charset="-18"/>
              </a:rPr>
              <a:t>Tohle nevíme. </a:t>
            </a:r>
            <a:br>
              <a:rPr lang="cs-CZ" sz="3600" dirty="0">
                <a:latin typeface="Raleway ExtraBold" pitchFamily="2" charset="-18"/>
              </a:rPr>
            </a:br>
            <a:r>
              <a:rPr lang="cs-CZ" sz="3600" dirty="0">
                <a:latin typeface="Raleway ExtraBold" pitchFamily="2" charset="-18"/>
              </a:rPr>
              <a:t>2. Zeptáme se jich na to. </a:t>
            </a:r>
            <a:br>
              <a:rPr lang="cs-CZ" sz="3600" dirty="0">
                <a:latin typeface="Raleway ExtraBold" pitchFamily="2" charset="-18"/>
              </a:rPr>
            </a:br>
            <a:r>
              <a:rPr lang="cs-CZ" sz="3600" dirty="0">
                <a:latin typeface="Raleway ExtraBold" pitchFamily="2" charset="-18"/>
              </a:rPr>
              <a:t>3. Z výzkumu nám to vyplyne. </a:t>
            </a:r>
            <a:br>
              <a:rPr lang="cs-CZ" sz="3600" dirty="0">
                <a:latin typeface="Raleway ExtraBold" pitchFamily="2" charset="-18"/>
              </a:rPr>
            </a:br>
            <a:r>
              <a:rPr lang="cs-CZ" sz="3600" dirty="0">
                <a:latin typeface="Raleway ExtraBold" pitchFamily="2" charset="-18"/>
              </a:rPr>
              <a:t>4. Pak to uděláme. </a:t>
            </a:r>
            <a:br>
              <a:rPr lang="cs-CZ" sz="3600" dirty="0">
                <a:latin typeface="Raleway ExtraBold" pitchFamily="2" charset="-18"/>
              </a:rPr>
            </a:br>
            <a:r>
              <a:rPr lang="cs-CZ" sz="3600" dirty="0">
                <a:latin typeface="Raleway ExtraBold" pitchFamily="2" charset="-18"/>
              </a:rPr>
              <a:t>5. A bude to</a:t>
            </a:r>
            <a:endParaRPr lang="cs-CZ" sz="3600" b="1" dirty="0">
              <a:latin typeface="Raleway" pitchFamily="2" charset="-18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286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87213"/>
            <a:ext cx="7772400" cy="1370512"/>
          </a:xfrm>
        </p:spPr>
        <p:txBody>
          <a:bodyPr/>
          <a:lstStyle/>
          <a:p>
            <a:pPr marL="76200" lvl="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ts val="2400"/>
            </a:pPr>
            <a:r>
              <a:rPr lang="cs-CZ" sz="3600" b="1" strike="sngStrike" dirty="0">
                <a:latin typeface="Raleway" pitchFamily="2" charset="-18"/>
              </a:rPr>
              <a:t>1. </a:t>
            </a:r>
            <a:r>
              <a:rPr lang="cs-CZ" sz="3600" strike="sngStrike" dirty="0">
                <a:latin typeface="Raleway ExtraBold" pitchFamily="2" charset="-18"/>
              </a:rPr>
              <a:t>Tohle nevíme. 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1600" dirty="0">
                <a:solidFill>
                  <a:schemeClr val="tx1"/>
                </a:solidFill>
                <a:latin typeface="Raleway ExtraBold" pitchFamily="2" charset="-18"/>
              </a:rPr>
              <a:t>Něco víme. Akorát možná nevíme, že to víme (a s jakou jistotou). 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3600" strike="sngStrike" dirty="0">
                <a:latin typeface="Raleway ExtraBold" pitchFamily="2" charset="-18"/>
              </a:rPr>
              <a:t>2. Zeptáme se jich na to. 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1600" dirty="0">
                <a:solidFill>
                  <a:schemeClr val="tx1"/>
                </a:solidFill>
                <a:latin typeface="Raleway ExtraBold" pitchFamily="2" charset="-18"/>
              </a:rPr>
              <a:t>Tak určitě. A taky se zkusme koukat, co ve skutečnosti dělají.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3600" strike="sngStrike" dirty="0">
                <a:latin typeface="Raleway ExtraBold" pitchFamily="2" charset="-18"/>
              </a:rPr>
              <a:t>3. Z výzkumu nám to vyplyne.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1600" dirty="0">
                <a:solidFill>
                  <a:schemeClr val="tx1"/>
                </a:solidFill>
                <a:latin typeface="Raleway ExtraBold" pitchFamily="2" charset="-18"/>
              </a:rPr>
              <a:t>Z výzkumu nám vyplyne spousta věcí. A my musíme vědět, co je důležité.</a:t>
            </a:r>
            <a:r>
              <a:rPr lang="cs-CZ" sz="1600" strike="sngStrike" dirty="0">
                <a:latin typeface="Raleway ExtraBold" pitchFamily="2" charset="-18"/>
              </a:rPr>
              <a:t> 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3600" strike="sngStrike" dirty="0">
                <a:latin typeface="Raleway ExtraBold" pitchFamily="2" charset="-18"/>
              </a:rPr>
              <a:t>4. Pak to uděláme.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1600" dirty="0">
                <a:solidFill>
                  <a:schemeClr val="tx1"/>
                </a:solidFill>
                <a:latin typeface="Raleway ExtraBold" pitchFamily="2" charset="-18"/>
              </a:rPr>
              <a:t>A otestujeme a upravíme a zas otestujeme a zas upravíme.</a:t>
            </a:r>
            <a:br>
              <a:rPr lang="cs-CZ" sz="3600" strike="sngStrike" dirty="0">
                <a:latin typeface="Raleway ExtraBold" pitchFamily="2" charset="-18"/>
              </a:rPr>
            </a:br>
            <a:r>
              <a:rPr lang="cs-CZ" sz="3600" strike="sngStrike" dirty="0">
                <a:latin typeface="Raleway ExtraBold" pitchFamily="2" charset="-18"/>
              </a:rPr>
              <a:t>5. A bude to…</a:t>
            </a:r>
            <a:br>
              <a:rPr lang="cs-CZ" sz="1600" strike="sngStrike" dirty="0">
                <a:latin typeface="Raleway ExtraBold" pitchFamily="2" charset="-18"/>
              </a:rPr>
            </a:br>
            <a:r>
              <a:rPr lang="cs-CZ" sz="1600" dirty="0">
                <a:solidFill>
                  <a:schemeClr val="tx1"/>
                </a:solidFill>
                <a:latin typeface="Raleway ExtraBold" pitchFamily="2" charset="-18"/>
              </a:rPr>
              <a:t>…tak pořád dokola.</a:t>
            </a:r>
            <a:endParaRPr lang="cs-CZ" sz="1600" b="1" dirty="0">
              <a:latin typeface="Raleway" pitchFamily="2" charset="-18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71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11DCBD-458A-50B6-7412-70B7F5F1B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44</a:t>
            </a:fld>
            <a:endParaRPr lang="cs-CZ"/>
          </a:p>
        </p:txBody>
      </p:sp>
      <p:pic>
        <p:nvPicPr>
          <p:cNvPr id="8194" name="Picture 2" descr="woman in black leather jacket smiling">
            <a:extLst>
              <a:ext uri="{FF2B5EF4-FFF2-40B4-BE49-F238E27FC236}">
                <a16:creationId xmlns:a16="http://schemas.microsoft.com/office/drawing/2014/main" id="{38025DD0-9996-E631-7753-36A3AD90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886"/>
            <a:ext cx="9143999" cy="60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34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B8BF08-8762-817F-59F7-4918C051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>
                <a:latin typeface="Raleway" pitchFamily="2" charset="-18"/>
              </a:rPr>
              <a:t>Otázky?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24C5D-3F47-EA21-320C-883B09F9468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04250" y="4591050"/>
            <a:ext cx="539750" cy="5524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77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74358-9868-4F61-B9EE-BCA890A0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FB7F52-77D2-4273-8966-7F567EF6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89" y="0"/>
            <a:ext cx="74784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71625"/>
            <a:ext cx="9144002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19200"/>
            <a:ext cx="4497366" cy="68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375" y="-1216775"/>
            <a:ext cx="4646626" cy="702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2D8584-C1C0-4087-811D-D0DBE9E04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8" name="Picture 4" descr="Skateboard, Bike, Car. Building Products The MetaLab Way | by Andrew  Wilkinson | Medium">
            <a:extLst>
              <a:ext uri="{FF2B5EF4-FFF2-40B4-BE49-F238E27FC236}">
                <a16:creationId xmlns:a16="http://schemas.microsoft.com/office/drawing/2014/main" id="{9851AB00-5AFA-4E25-9D25-565DC0BF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4400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5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2D8584-C1C0-4087-811D-D0DBE9E04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B9361-222E-45E5-9EDB-164CE859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-432411"/>
            <a:ext cx="7150893" cy="5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38219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1075</Words>
  <Application>Microsoft Office PowerPoint</Application>
  <PresentationFormat>Předvádění na obrazovce (16:9)</PresentationFormat>
  <Paragraphs>180</Paragraphs>
  <Slides>45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Raleway</vt:lpstr>
      <vt:lpstr>Raleway Thin</vt:lpstr>
      <vt:lpstr>Raleway ExtraBold</vt:lpstr>
      <vt:lpstr>Raleway </vt:lpstr>
      <vt:lpstr>Olivia template</vt:lpstr>
      <vt:lpstr>Prototypování a testování</vt:lpstr>
      <vt:lpstr>Pohled výzkumníka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Low-fidelity: výhody</vt:lpstr>
      <vt:lpstr>Low-fidelity: nevýhody</vt:lpstr>
      <vt:lpstr>High-fidelity: výhody</vt:lpstr>
      <vt:lpstr>High-fidelity: nevýhody</vt:lpstr>
      <vt:lpstr>Lo-fi</vt:lpstr>
      <vt:lpstr>Testování</vt:lpstr>
      <vt:lpstr>Co testujeme?</vt:lpstr>
      <vt:lpstr>Užitečnost</vt:lpstr>
      <vt:lpstr>Použitelnost</vt:lpstr>
      <vt:lpstr>Přístupnost</vt:lpstr>
      <vt:lpstr>Přístupnost (WCAG)</vt:lpstr>
      <vt:lpstr>Prezentace aplikace PowerPoint</vt:lpstr>
      <vt:lpstr>Prezentace aplikace PowerPoint</vt:lpstr>
      <vt:lpstr>Prezentace aplikace PowerPoint</vt:lpstr>
      <vt:lpstr>Prezentace aplikace PowerPoint</vt:lpstr>
      <vt:lpstr>Uživatelské testování</vt:lpstr>
      <vt:lpstr>Příprava na uživatelské testování</vt:lpstr>
      <vt:lpstr>Plán pro testování</vt:lpstr>
      <vt:lpstr>Moderování už. testování</vt:lpstr>
      <vt:lpstr>„Emocionální pasti“</vt:lpstr>
      <vt:lpstr>Nesoustřeďte se jen na úkoly</vt:lpstr>
      <vt:lpstr>Report z už. testování</vt:lpstr>
      <vt:lpstr>Prezentace zjištění</vt:lpstr>
      <vt:lpstr>Prezentace aplikace PowerPoint</vt:lpstr>
      <vt:lpstr>Kontinuální výzkum</vt:lpstr>
      <vt:lpstr>Specifika výzkumu služeb</vt:lpstr>
      <vt:lpstr>Prezentace aplikace PowerPoint</vt:lpstr>
      <vt:lpstr>Atomic research</vt:lpstr>
      <vt:lpstr>Prezentace aplikace PowerPoint</vt:lpstr>
      <vt:lpstr>Prezentace aplikace PowerPoint</vt:lpstr>
      <vt:lpstr>Tipy pro kontinuální výzkum</vt:lpstr>
      <vt:lpstr>Prezentace aplikace PowerPoint</vt:lpstr>
      <vt:lpstr>1. Tohle nevíme.  2. Zeptáme se jich na to.  3. Z výzkumu nám to vyplyne.  4. Pak to uděláme.  5. A bude to</vt:lpstr>
      <vt:lpstr>1. Tohle nevíme.  Něco víme. Akorát možná nevíme, že to víme (a s jakou jistotou).  2. Zeptáme se jich na to.  Tak určitě. A taky se zkusme koukat, co ve skutečnosti dělají. 3. Z výzkumu nám to vyplyne. Z výzkumu nám vyplyne spousta věcí. A my musíme vědět, co je důležité.  4. Pak to uděláme. A otestujeme a upravíme a zas otestujeme a zas upravíme. 5. A bude to… …tak pořád dokola.</vt:lpstr>
      <vt:lpstr>Prezentace aplikace PowerPoint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Designový proces Poznávání</dc:title>
  <dc:creator>Ladka Z. Sucha</dc:creator>
  <cp:lastModifiedBy>Ladka Sucha</cp:lastModifiedBy>
  <cp:revision>27</cp:revision>
  <dcterms:modified xsi:type="dcterms:W3CDTF">2022-11-11T10:39:56Z</dcterms:modified>
</cp:coreProperties>
</file>