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71" r:id="rId5"/>
    <p:sldId id="270" r:id="rId6"/>
    <p:sldId id="267" r:id="rId7"/>
    <p:sldId id="259" r:id="rId8"/>
    <p:sldId id="269" r:id="rId9"/>
    <p:sldId id="272" r:id="rId10"/>
    <p:sldId id="265" r:id="rId11"/>
    <p:sldId id="264" r:id="rId12"/>
    <p:sldId id="262" r:id="rId13"/>
    <p:sldId id="266" r:id="rId14"/>
    <p:sldId id="268" r:id="rId15"/>
    <p:sldId id="263" r:id="rId16"/>
    <p:sldId id="274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8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224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lecticguy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isk.phil.muni.cz/studenti/digitalni-portfolio/jaro-20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isk.phil.muni.cz/studenti/portfolia-studentu" TargetMode="External"/><Relationship Id="rId2" Type="http://schemas.openxmlformats.org/officeDocument/2006/relationships/hyperlink" Target="https://kisk.phil.muni.cz/studenti/digitalni-portfol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sk.phil.muni.cz/studenti/digitalni-portfolio/podzim-202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ysavyjan.webzdarma.cz/" TargetMode="External"/><Relationship Id="rId3" Type="http://schemas.openxmlformats.org/officeDocument/2006/relationships/hyperlink" Target="https://marekmalik.cz/" TargetMode="External"/><Relationship Id="rId7" Type="http://schemas.openxmlformats.org/officeDocument/2006/relationships/hyperlink" Target="https://kisk.marketakucerova.cz/" TargetMode="External"/><Relationship Id="rId2" Type="http://schemas.openxmlformats.org/officeDocument/2006/relationships/hyperlink" Target="https://veronikabatelkov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ryportfolio.wordpress.com/" TargetMode="External"/><Relationship Id="rId5" Type="http://schemas.openxmlformats.org/officeDocument/2006/relationships/hyperlink" Target="https://solcovad.wordpress.com/" TargetMode="External"/><Relationship Id="rId10" Type="http://schemas.openxmlformats.org/officeDocument/2006/relationships/hyperlink" Target="http://chym.cz/" TargetMode="External"/><Relationship Id="rId4" Type="http://schemas.openxmlformats.org/officeDocument/2006/relationships/hyperlink" Target="https://jvaltr.cz/" TargetMode="External"/><Relationship Id="rId9" Type="http://schemas.openxmlformats.org/officeDocument/2006/relationships/hyperlink" Target="https://monikateichmanova.wordpress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sk.phil.muni.cz/onlinetutoring/clanky/zalozeni-bloguwebu-na-wordpress-v-peti-krocich" TargetMode="External"/><Relationship Id="rId2" Type="http://schemas.openxmlformats.org/officeDocument/2006/relationships/hyperlink" Target="https://www.youtube.com/watch?v=QOCrbTrDMKw&amp;feature=emb_imp_woy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xplanet.org/building-your-portfolio-in-notion-part-1-2222f31210eb" TargetMode="External"/><Relationship Id="rId5" Type="http://schemas.openxmlformats.org/officeDocument/2006/relationships/hyperlink" Target="https://www.youtube.com/watch?v=VTj5z58rels" TargetMode="External"/><Relationship Id="rId4" Type="http://schemas.openxmlformats.org/officeDocument/2006/relationships/hyperlink" Target="https://kisk.phil.muni.cz/onlinetutoring/clanky/navod-pro-praci-ve-wordpres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21" y="2524706"/>
            <a:ext cx="11361600" cy="1171580"/>
          </a:xfrm>
        </p:spPr>
        <p:txBody>
          <a:bodyPr/>
          <a:lstStyle/>
          <a:p>
            <a:r>
              <a:rPr lang="cs-CZ" dirty="0"/>
              <a:t>Portfolia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477155"/>
            <a:ext cx="4810662" cy="1538810"/>
          </a:xfrm>
        </p:spPr>
        <p:txBody>
          <a:bodyPr/>
          <a:lstStyle/>
          <a:p>
            <a:r>
              <a:rPr lang="cs-CZ" dirty="0"/>
              <a:t>Bc. Simona Kramosilová</a:t>
            </a:r>
          </a:p>
          <a:p>
            <a:r>
              <a:rPr lang="cs-CZ" dirty="0"/>
              <a:t>19. září 2022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A96D68-EF97-FF46-90F7-A91019519F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BB8FF-4E6F-364D-A8E2-3D14DCAB8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E13B58-AAB9-5A47-8760-F29CA2C8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Veřejný profil?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F8114-89B3-B64A-9C21-B758BF87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URL portfolia</a:t>
            </a:r>
            <a:endParaRPr lang="en-CZ" dirty="0"/>
          </a:p>
          <a:p>
            <a:pPr lvl="1"/>
            <a:r>
              <a:rPr lang="en-CZ" dirty="0"/>
              <a:t>Vojta: </a:t>
            </a:r>
            <a:r>
              <a:rPr lang="en-GB" b="0" i="0" u="sng" dirty="0">
                <a:solidFill>
                  <a:srgbClr val="55008B"/>
                </a:solidFill>
                <a:effectLst/>
                <a:latin typeface="Arial" panose="020B0604020202020204" pitchFamily="34" charset="0"/>
                <a:hlinkClick r:id="rId2"/>
              </a:rPr>
              <a:t>eclecticguy.cz</a:t>
            </a:r>
            <a:endParaRPr lang="en-GB" b="0" i="0" u="sng" dirty="0">
              <a:solidFill>
                <a:srgbClr val="55008B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GB" u="sng" dirty="0">
              <a:solidFill>
                <a:srgbClr val="55008B"/>
              </a:solidFill>
              <a:latin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</a:rPr>
              <a:t>Platforma</a:t>
            </a:r>
            <a:endParaRPr lang="en-GB" dirty="0">
              <a:latin typeface="Arial" panose="020B0604020202020204" pitchFamily="34" charset="0"/>
            </a:endParaRPr>
          </a:p>
          <a:p>
            <a:pPr lvl="1"/>
            <a:r>
              <a:rPr lang="en-GB" dirty="0" err="1">
                <a:latin typeface="Arial" panose="020B0604020202020204" pitchFamily="34" charset="0"/>
              </a:rPr>
              <a:t>Wordpress</a:t>
            </a:r>
            <a:r>
              <a:rPr lang="en-GB" dirty="0">
                <a:latin typeface="Arial" panose="020B0604020202020204" pitchFamily="34" charset="0"/>
              </a:rPr>
              <a:t> X Notion</a:t>
            </a:r>
          </a:p>
          <a:p>
            <a:pPr lvl="1"/>
            <a:endParaRPr lang="cs-CZ" dirty="0"/>
          </a:p>
          <a:p>
            <a:r>
              <a:rPr lang="cs-CZ" dirty="0"/>
              <a:t>Obsah</a:t>
            </a:r>
          </a:p>
          <a:p>
            <a:pPr lvl="1"/>
            <a:r>
              <a:rPr lang="cs-CZ" dirty="0"/>
              <a:t>Indexování obsahu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sz="2000" dirty="0"/>
              <a:t>Argumenty pro: budování osobního </a:t>
            </a:r>
            <a:r>
              <a:rPr lang="cs-CZ" sz="2000" dirty="0" err="1"/>
              <a:t>brandu</a:t>
            </a:r>
            <a:r>
              <a:rPr lang="cs-CZ" sz="2000" dirty="0"/>
              <a:t> (během studií i </a:t>
            </a:r>
            <a:r>
              <a:rPr lang="cs-CZ" sz="2000" dirty="0" err="1"/>
              <a:t>KISKu</a:t>
            </a:r>
            <a:r>
              <a:rPr lang="cs-CZ" sz="2000" dirty="0"/>
              <a:t>), motivace pro kultivaci portfolia, pracovní/studijní příležitosti,…</a:t>
            </a:r>
          </a:p>
        </p:txBody>
      </p:sp>
    </p:spTree>
    <p:extLst>
      <p:ext uri="{BB962C8B-B14F-4D97-AF65-F5344CB8AC3E}">
        <p14:creationId xmlns:p14="http://schemas.microsoft.com/office/powerpoint/2010/main" val="159220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C07ED0-BD69-C745-AD6F-6E13A401E7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ED55A-4004-E449-894B-2BAC6DCAD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74396-1368-BA49-A816-1CF3732D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Portfolio studijní X profesní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77667-E170-6849-A17C-ABDC2206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2088002"/>
            <a:ext cx="10753200" cy="4139998"/>
          </a:xfrm>
        </p:spPr>
        <p:txBody>
          <a:bodyPr/>
          <a:lstStyle/>
          <a:p>
            <a:r>
              <a:rPr lang="en-GB" dirty="0" err="1"/>
              <a:t>Propojení</a:t>
            </a:r>
            <a:endParaRPr lang="en-GB" dirty="0"/>
          </a:p>
          <a:p>
            <a:pPr lvl="1"/>
            <a:r>
              <a:rPr lang="en-GB" dirty="0" err="1"/>
              <a:t>Vzájemné</a:t>
            </a:r>
            <a:r>
              <a:rPr lang="en-GB" dirty="0"/>
              <a:t> </a:t>
            </a:r>
            <a:r>
              <a:rPr lang="en-GB" dirty="0" err="1"/>
              <a:t>odkazy</a:t>
            </a:r>
            <a:r>
              <a:rPr lang="en-GB" dirty="0"/>
              <a:t>, </a:t>
            </a:r>
            <a:r>
              <a:rPr lang="en-GB" dirty="0" err="1"/>
              <a:t>obé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homepage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či</a:t>
            </a:r>
            <a:r>
              <a:rPr lang="en-GB" dirty="0"/>
              <a:t> v </a:t>
            </a:r>
            <a:r>
              <a:rPr lang="en-GB" dirty="0" err="1"/>
              <a:t>sekci</a:t>
            </a:r>
            <a:r>
              <a:rPr lang="en-GB" dirty="0"/>
              <a:t> o </a:t>
            </a:r>
            <a:r>
              <a:rPr lang="en-GB" dirty="0" err="1"/>
              <a:t>mně</a:t>
            </a:r>
            <a:endParaRPr lang="en-GB" dirty="0"/>
          </a:p>
          <a:p>
            <a:pPr lvl="1"/>
            <a:r>
              <a:rPr lang="en-GB" dirty="0"/>
              <a:t>V </a:t>
            </a:r>
            <a:r>
              <a:rPr lang="en-GB" dirty="0" err="1"/>
              <a:t>blogpostech</a:t>
            </a:r>
            <a:r>
              <a:rPr lang="en-GB" dirty="0"/>
              <a:t> </a:t>
            </a:r>
            <a:r>
              <a:rPr lang="en-GB" dirty="0" err="1"/>
              <a:t>účelné</a:t>
            </a:r>
            <a:r>
              <a:rPr lang="en-GB" dirty="0"/>
              <a:t> </a:t>
            </a:r>
            <a:r>
              <a:rPr lang="en-GB" dirty="0" err="1"/>
              <a:t>propojování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Rozdělení</a:t>
            </a:r>
            <a:endParaRPr lang="en-GB" dirty="0"/>
          </a:p>
          <a:p>
            <a:pPr lvl="1"/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sekce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profesní</a:t>
            </a:r>
            <a:r>
              <a:rPr lang="en-GB" dirty="0"/>
              <a:t> a </a:t>
            </a:r>
            <a:r>
              <a:rPr lang="en-GB" dirty="0" err="1"/>
              <a:t>studijní</a:t>
            </a:r>
            <a:endParaRPr lang="en-GB" dirty="0"/>
          </a:p>
          <a:p>
            <a:pPr lvl="1"/>
            <a:r>
              <a:rPr lang="en-GB" dirty="0"/>
              <a:t>Portfolio/Medium</a:t>
            </a:r>
          </a:p>
          <a:p>
            <a:pPr lvl="1"/>
            <a:r>
              <a:rPr lang="en-GB" dirty="0"/>
              <a:t>J</a:t>
            </a:r>
            <a:r>
              <a:rPr lang="en-CZ" dirty="0"/>
              <a:t>iná doména či odkaz</a:t>
            </a:r>
          </a:p>
          <a:p>
            <a:endParaRPr lang="en-CZ" dirty="0"/>
          </a:p>
          <a:p>
            <a:r>
              <a:rPr lang="en-CZ" sz="2400" dirty="0"/>
              <a:t>1 + 1 = 3?</a:t>
            </a:r>
          </a:p>
        </p:txBody>
      </p:sp>
    </p:spTree>
    <p:extLst>
      <p:ext uri="{BB962C8B-B14F-4D97-AF65-F5344CB8AC3E}">
        <p14:creationId xmlns:p14="http://schemas.microsoft.com/office/powerpoint/2010/main" val="218312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B0761-C79E-1347-B011-FFA00E741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82936-4751-0745-B188-6C77D69A9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CF8455-5E19-AA4C-91D8-070402CF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 – osobní pohled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C828E-33B3-5A45-B993-DA9511FE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26" y="1629789"/>
            <a:ext cx="10753200" cy="4139998"/>
          </a:xfrm>
        </p:spPr>
        <p:txBody>
          <a:bodyPr/>
          <a:lstStyle/>
          <a:p>
            <a:r>
              <a:rPr lang="en-GB" sz="2400" dirty="0" err="1"/>
              <a:t>Osobnostní</a:t>
            </a:r>
            <a:r>
              <a:rPr lang="en-GB" sz="2400" dirty="0"/>
              <a:t> </a:t>
            </a:r>
            <a:r>
              <a:rPr lang="en-GB" sz="2400" dirty="0" err="1"/>
              <a:t>růst</a:t>
            </a:r>
            <a:endParaRPr lang="en-GB" sz="2400" dirty="0"/>
          </a:p>
          <a:p>
            <a:pPr lvl="1"/>
            <a:r>
              <a:rPr lang="en-GB" sz="1800" dirty="0" err="1"/>
              <a:t>Reflexe</a:t>
            </a:r>
            <a:r>
              <a:rPr lang="en-GB" sz="1800" dirty="0"/>
              <a:t>, aha </a:t>
            </a:r>
            <a:r>
              <a:rPr lang="en-GB" sz="1800" dirty="0" err="1"/>
              <a:t>momenty</a:t>
            </a:r>
            <a:r>
              <a:rPr lang="en-GB" sz="1800" dirty="0"/>
              <a:t>,…; </a:t>
            </a:r>
            <a:r>
              <a:rPr lang="en-GB" sz="1800" dirty="0" err="1"/>
              <a:t>tvůrce</a:t>
            </a:r>
            <a:r>
              <a:rPr lang="en-GB" sz="1800" dirty="0"/>
              <a:t> &gt; </a:t>
            </a:r>
            <a:r>
              <a:rPr lang="en-GB" sz="1800" dirty="0" err="1"/>
              <a:t>konzument</a:t>
            </a:r>
            <a:endParaRPr lang="en-GB" sz="1800" dirty="0"/>
          </a:p>
          <a:p>
            <a:pPr lvl="1"/>
            <a:endParaRPr lang="en-GB" sz="1800" dirty="0"/>
          </a:p>
          <a:p>
            <a:r>
              <a:rPr lang="en-GB" sz="2400" dirty="0" err="1"/>
              <a:t>Komunitní</a:t>
            </a:r>
            <a:r>
              <a:rPr lang="en-GB" sz="2400" dirty="0"/>
              <a:t> </a:t>
            </a:r>
            <a:r>
              <a:rPr lang="en-GB" sz="2400" dirty="0" err="1"/>
              <a:t>rozměr</a:t>
            </a:r>
            <a:endParaRPr lang="en-GB" sz="2400" dirty="0"/>
          </a:p>
          <a:p>
            <a:pPr lvl="1"/>
            <a:r>
              <a:rPr lang="en-GB" sz="1800" dirty="0" err="1"/>
              <a:t>Kdo</a:t>
            </a:r>
            <a:r>
              <a:rPr lang="en-GB" sz="1800" dirty="0"/>
              <a:t> je </a:t>
            </a:r>
            <a:r>
              <a:rPr lang="en-GB" sz="1800" dirty="0" err="1"/>
              <a:t>kdo</a:t>
            </a:r>
            <a:r>
              <a:rPr lang="en-GB" sz="1800" dirty="0"/>
              <a:t> a “co </a:t>
            </a:r>
            <a:r>
              <a:rPr lang="en-GB" sz="1800" dirty="0" err="1"/>
              <a:t>má</a:t>
            </a:r>
            <a:r>
              <a:rPr lang="en-GB" sz="1800" dirty="0"/>
              <a:t> v </a:t>
            </a:r>
            <a:r>
              <a:rPr lang="en-GB" sz="1800" dirty="0" err="1"/>
              <a:t>hlavě</a:t>
            </a:r>
            <a:r>
              <a:rPr lang="en-GB" sz="1800" dirty="0"/>
              <a:t>”; </a:t>
            </a:r>
            <a:r>
              <a:rPr lang="en-GB" sz="1800" dirty="0" err="1"/>
              <a:t>inspirace</a:t>
            </a:r>
            <a:endParaRPr lang="en-GB" sz="1800" dirty="0"/>
          </a:p>
          <a:p>
            <a:pPr lvl="1"/>
            <a:endParaRPr lang="en-GB" sz="2400" dirty="0"/>
          </a:p>
          <a:p>
            <a:r>
              <a:rPr lang="en-GB" sz="2400" dirty="0"/>
              <a:t>Upskilling</a:t>
            </a:r>
          </a:p>
          <a:p>
            <a:pPr lvl="1"/>
            <a:r>
              <a:rPr lang="cs-CZ" sz="1800" dirty="0"/>
              <a:t>Základy </a:t>
            </a:r>
            <a:r>
              <a:rPr lang="en-CZ" sz="1800" dirty="0"/>
              <a:t>analytiky a SEO</a:t>
            </a:r>
          </a:p>
          <a:p>
            <a:pPr lvl="1"/>
            <a:r>
              <a:rPr lang="en-GB" sz="1800" dirty="0"/>
              <a:t>C</a:t>
            </a:r>
            <a:r>
              <a:rPr lang="en-CZ" sz="1800" dirty="0"/>
              <a:t>opywriting</a:t>
            </a:r>
          </a:p>
          <a:p>
            <a:pPr lvl="1"/>
            <a:r>
              <a:rPr lang="en-GB" sz="1800" dirty="0"/>
              <a:t>Z</a:t>
            </a:r>
            <a:r>
              <a:rPr lang="en-CZ" sz="1800" dirty="0"/>
              <a:t>nalost platformy/platforem</a:t>
            </a:r>
          </a:p>
          <a:p>
            <a:pPr lvl="1"/>
            <a:endParaRPr lang="en-CZ" sz="1800" dirty="0"/>
          </a:p>
          <a:p>
            <a:r>
              <a:rPr lang="en-GB" sz="2000" dirty="0" err="1"/>
              <a:t>Růst</a:t>
            </a:r>
            <a:r>
              <a:rPr lang="en-GB" sz="2000" dirty="0"/>
              <a:t> s</a:t>
            </a:r>
            <a:r>
              <a:rPr lang="en-CZ" sz="2000" dirty="0"/>
              <a:t>ebevědomí </a:t>
            </a:r>
          </a:p>
          <a:p>
            <a:pPr lvl="1"/>
            <a:endParaRPr lang="en-CZ" sz="1600" dirty="0"/>
          </a:p>
          <a:p>
            <a:endParaRPr lang="en-CZ" sz="2000" dirty="0"/>
          </a:p>
          <a:p>
            <a:pPr lvl="1"/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B0761-C79E-1347-B011-FFA00E741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82936-4751-0745-B188-6C77D69A9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CF8455-5E19-AA4C-91D8-070402CF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 – ZV od studentů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4C112-526B-FA4F-83AC-CA26A695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en-CZ" sz="3600" dirty="0"/>
          </a:p>
          <a:p>
            <a:pPr lvl="1"/>
            <a:r>
              <a:rPr lang="en-GB" dirty="0"/>
              <a:t>” </a:t>
            </a:r>
            <a:r>
              <a:rPr lang="en-GB" dirty="0" err="1"/>
              <a:t>Hodně</a:t>
            </a:r>
            <a:r>
              <a:rPr lang="en-GB" dirty="0"/>
              <a:t> </a:t>
            </a:r>
            <a:r>
              <a:rPr lang="en-GB" dirty="0" err="1"/>
              <a:t>reflektuju</a:t>
            </a:r>
            <a:r>
              <a:rPr lang="en-GB" dirty="0"/>
              <a:t>, </a:t>
            </a:r>
            <a:r>
              <a:rPr lang="en-GB" dirty="0" err="1"/>
              <a:t>proč</a:t>
            </a:r>
            <a:r>
              <a:rPr lang="en-GB" dirty="0"/>
              <a:t>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šla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KISK. Portfolio je </a:t>
            </a:r>
            <a:r>
              <a:rPr lang="en-GB" dirty="0" err="1"/>
              <a:t>prezentací</a:t>
            </a:r>
            <a:r>
              <a:rPr lang="en-GB" dirty="0"/>
              <a:t>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textů</a:t>
            </a:r>
            <a:r>
              <a:rPr lang="en-GB" dirty="0"/>
              <a:t>, co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napsala</a:t>
            </a:r>
            <a:r>
              <a:rPr lang="en-GB" dirty="0"/>
              <a:t>, a to mi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pomoct</a:t>
            </a:r>
            <a:r>
              <a:rPr lang="en-GB" dirty="0"/>
              <a:t> v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profilaci</a:t>
            </a:r>
            <a:r>
              <a:rPr lang="en-GB" dirty="0"/>
              <a:t>”</a:t>
            </a:r>
          </a:p>
          <a:p>
            <a:pPr marL="324000" lvl="1" indent="0">
              <a:buNone/>
            </a:pPr>
            <a:endParaRPr lang="en-GB" dirty="0"/>
          </a:p>
          <a:p>
            <a:pPr lvl="1"/>
            <a:r>
              <a:rPr lang="en-GB" dirty="0"/>
              <a:t>“</a:t>
            </a:r>
            <a:r>
              <a:rPr lang="en-GB" dirty="0" err="1"/>
              <a:t>Beru</a:t>
            </a:r>
            <a:r>
              <a:rPr lang="en-GB" dirty="0"/>
              <a:t> portfolio </a:t>
            </a:r>
            <a:r>
              <a:rPr lang="en-GB" dirty="0" err="1"/>
              <a:t>tak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to </a:t>
            </a:r>
            <a:r>
              <a:rPr lang="en-GB" dirty="0" err="1"/>
              <a:t>šířím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mé</a:t>
            </a:r>
            <a:r>
              <a:rPr lang="en-GB" dirty="0"/>
              <a:t> </a:t>
            </a:r>
            <a:r>
              <a:rPr lang="en-GB" dirty="0" err="1"/>
              <a:t>známé</a:t>
            </a:r>
            <a:r>
              <a:rPr lang="en-GB" dirty="0"/>
              <a:t> a </a:t>
            </a:r>
            <a:r>
              <a:rPr lang="en-GB" dirty="0" err="1"/>
              <a:t>pomáhá</a:t>
            </a:r>
            <a:r>
              <a:rPr lang="en-GB" dirty="0"/>
              <a:t> mi </a:t>
            </a:r>
            <a:r>
              <a:rPr lang="en-GB" dirty="0" err="1"/>
              <a:t>vysvětlit</a:t>
            </a:r>
            <a:r>
              <a:rPr lang="en-GB" dirty="0"/>
              <a:t>, co </a:t>
            </a:r>
            <a:r>
              <a:rPr lang="en-GB" dirty="0" err="1"/>
              <a:t>studuju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to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neuchopitelné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 pro </a:t>
            </a:r>
            <a:r>
              <a:rPr lang="en-GB" dirty="0" err="1"/>
              <a:t>mé</a:t>
            </a:r>
            <a:r>
              <a:rPr lang="en-GB" dirty="0"/>
              <a:t> </a:t>
            </a:r>
            <a:r>
              <a:rPr lang="en-GB" dirty="0" err="1"/>
              <a:t>okolí</a:t>
            </a:r>
            <a:r>
              <a:rPr lang="en-GB" dirty="0"/>
              <a:t>”</a:t>
            </a:r>
          </a:p>
          <a:p>
            <a:pPr marL="324000" lvl="1" indent="0">
              <a:buNone/>
            </a:pPr>
            <a:endParaRPr lang="en-GB" dirty="0"/>
          </a:p>
          <a:p>
            <a:pPr lvl="1"/>
            <a:r>
              <a:rPr lang="en-GB" dirty="0"/>
              <a:t>“Portfolio je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jenom</a:t>
            </a:r>
            <a:r>
              <a:rPr lang="en-GB" dirty="0"/>
              <a:t> pro </a:t>
            </a:r>
            <a:r>
              <a:rPr lang="en-GB" dirty="0" err="1"/>
              <a:t>mě</a:t>
            </a:r>
            <a:r>
              <a:rPr lang="en-GB" dirty="0"/>
              <a:t>”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“</a:t>
            </a:r>
            <a:r>
              <a:rPr lang="en-GB" dirty="0" err="1"/>
              <a:t>Nebýt</a:t>
            </a:r>
            <a:r>
              <a:rPr lang="en-GB" dirty="0"/>
              <a:t> </a:t>
            </a:r>
            <a:r>
              <a:rPr lang="en-GB" dirty="0" err="1"/>
              <a:t>povinnosti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portfolio,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reflexi</a:t>
            </a:r>
            <a:r>
              <a:rPr lang="en-GB" dirty="0"/>
              <a:t> ten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nedám</a:t>
            </a:r>
            <a:r>
              <a:rPr lang="en-GB" dirty="0"/>
              <a:t> a </a:t>
            </a:r>
            <a:r>
              <a:rPr lang="en-GB" dirty="0" err="1"/>
              <a:t>budu</a:t>
            </a:r>
            <a:r>
              <a:rPr lang="en-GB" dirty="0"/>
              <a:t> to </a:t>
            </a:r>
            <a:r>
              <a:rPr lang="en-GB" dirty="0" err="1"/>
              <a:t>pořád</a:t>
            </a:r>
            <a:r>
              <a:rPr lang="en-GB" dirty="0"/>
              <a:t> </a:t>
            </a:r>
            <a:r>
              <a:rPr lang="en-GB" dirty="0" err="1"/>
              <a:t>odsouvat</a:t>
            </a:r>
            <a:r>
              <a:rPr lang="en-GB" dirty="0"/>
              <a:t> a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bych</a:t>
            </a:r>
            <a:r>
              <a:rPr lang="en-GB" dirty="0"/>
              <a:t> se k </a:t>
            </a:r>
            <a:r>
              <a:rPr lang="en-GB" dirty="0" err="1"/>
              <a:t>tomu</a:t>
            </a:r>
            <a:r>
              <a:rPr lang="en-GB" dirty="0"/>
              <a:t> </a:t>
            </a:r>
            <a:r>
              <a:rPr lang="en-GB" dirty="0" err="1"/>
              <a:t>nedokopala</a:t>
            </a:r>
            <a:r>
              <a:rPr lang="en-GB" dirty="0"/>
              <a:t>”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taky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netradiční</a:t>
            </a:r>
            <a:r>
              <a:rPr lang="en-GB" dirty="0"/>
              <a:t> student, 5 let po </a:t>
            </a:r>
            <a:r>
              <a:rPr lang="en-GB" dirty="0" err="1"/>
              <a:t>bakaláři</a:t>
            </a:r>
            <a:r>
              <a:rPr lang="en-GB" dirty="0"/>
              <a:t> </a:t>
            </a:r>
            <a:r>
              <a:rPr lang="en-GB" dirty="0" err="1"/>
              <a:t>pracuju</a:t>
            </a:r>
            <a:r>
              <a:rPr lang="en-GB" dirty="0"/>
              <a:t>, </a:t>
            </a:r>
            <a:r>
              <a:rPr lang="en-GB" dirty="0" err="1"/>
              <a:t>poprvé</a:t>
            </a:r>
            <a:r>
              <a:rPr lang="en-GB" dirty="0"/>
              <a:t>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kisk</a:t>
            </a:r>
            <a:r>
              <a:rPr lang="en-GB" dirty="0"/>
              <a:t>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rychle</a:t>
            </a:r>
            <a:r>
              <a:rPr lang="en-GB" dirty="0"/>
              <a:t> </a:t>
            </a:r>
            <a:r>
              <a:rPr lang="en-GB" dirty="0" err="1"/>
              <a:t>vzdala</a:t>
            </a:r>
            <a:r>
              <a:rPr lang="en-GB" dirty="0"/>
              <a:t>, </a:t>
            </a:r>
            <a:r>
              <a:rPr lang="en-GB" dirty="0" err="1"/>
              <a:t>nyní</a:t>
            </a:r>
            <a:r>
              <a:rPr lang="en-GB" dirty="0"/>
              <a:t> </a:t>
            </a:r>
            <a:r>
              <a:rPr lang="en-GB" dirty="0" err="1"/>
              <a:t>už</a:t>
            </a:r>
            <a:r>
              <a:rPr lang="en-GB" dirty="0"/>
              <a:t> </a:t>
            </a:r>
            <a:r>
              <a:rPr lang="en-GB" dirty="0" err="1"/>
              <a:t>vím</a:t>
            </a:r>
            <a:r>
              <a:rPr lang="en-GB" dirty="0"/>
              <a:t>, pro to </a:t>
            </a:r>
            <a:r>
              <a:rPr lang="en-GB" dirty="0" err="1"/>
              <a:t>dělám</a:t>
            </a:r>
            <a:r>
              <a:rPr lang="en-GB" dirty="0"/>
              <a:t> -  v tom mi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mě</a:t>
            </a:r>
            <a:r>
              <a:rPr lang="en-GB" dirty="0"/>
              <a:t> </a:t>
            </a:r>
            <a:r>
              <a:rPr lang="en-GB" dirty="0" err="1"/>
              <a:t>pomáhá</a:t>
            </a:r>
            <a:r>
              <a:rPr lang="en-GB" dirty="0"/>
              <a:t> portfolio</a:t>
            </a:r>
            <a:br>
              <a:rPr lang="en-GB" sz="2800" dirty="0"/>
            </a:br>
            <a:br>
              <a:rPr lang="en-GB" sz="2800" dirty="0"/>
            </a:br>
            <a:endParaRPr lang="en-CZ" sz="2800" dirty="0"/>
          </a:p>
        </p:txBody>
      </p:sp>
    </p:spTree>
    <p:extLst>
      <p:ext uri="{BB962C8B-B14F-4D97-AF65-F5344CB8AC3E}">
        <p14:creationId xmlns:p14="http://schemas.microsoft.com/office/powerpoint/2010/main" val="376518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1C8574-4DFA-D042-969F-7E728EF56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ACD43-2E3B-F743-9ECA-4B8342285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39204-0523-E146-9E6A-7AD5CDD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 – ZV od studentů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A023E2-B48A-6E45-9095-42D77E14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“</a:t>
            </a:r>
            <a:r>
              <a:rPr lang="en-GB" sz="2000" dirty="0" err="1"/>
              <a:t>Studium</a:t>
            </a:r>
            <a:r>
              <a:rPr lang="en-GB" sz="2000" dirty="0"/>
              <a:t> je </a:t>
            </a:r>
            <a:r>
              <a:rPr lang="en-GB" sz="2000" dirty="0" err="1"/>
              <a:t>celoživotní</a:t>
            </a:r>
            <a:r>
              <a:rPr lang="en-GB" sz="2000" dirty="0"/>
              <a:t> </a:t>
            </a:r>
            <a:r>
              <a:rPr lang="en-GB" sz="2000" dirty="0" err="1"/>
              <a:t>proces</a:t>
            </a:r>
            <a:r>
              <a:rPr lang="en-GB" sz="2000" dirty="0"/>
              <a:t>, </a:t>
            </a:r>
            <a:r>
              <a:rPr lang="en-GB" sz="2000" dirty="0" err="1"/>
              <a:t>podívejte</a:t>
            </a:r>
            <a:r>
              <a:rPr lang="en-GB" sz="2000" dirty="0"/>
              <a:t> se, co </a:t>
            </a:r>
            <a:r>
              <a:rPr lang="en-GB" sz="2000" dirty="0" err="1"/>
              <a:t>mám</a:t>
            </a:r>
            <a:r>
              <a:rPr lang="en-GB" sz="2000" dirty="0"/>
              <a:t> za </a:t>
            </a:r>
            <a:r>
              <a:rPr lang="en-GB" sz="2000" dirty="0" err="1"/>
              <a:t>sebou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jsem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, co </a:t>
            </a:r>
            <a:r>
              <a:rPr lang="en-GB" sz="2000" dirty="0" err="1"/>
              <a:t>čtu</a:t>
            </a:r>
            <a:r>
              <a:rPr lang="en-GB" sz="2000" dirty="0"/>
              <a:t>,…”</a:t>
            </a:r>
          </a:p>
          <a:p>
            <a:endParaRPr lang="en-GB" sz="2000" dirty="0"/>
          </a:p>
          <a:p>
            <a:r>
              <a:rPr lang="en-GB" sz="2000" dirty="0"/>
              <a:t>“…</a:t>
            </a:r>
            <a:r>
              <a:rPr lang="en-GB" sz="2000" dirty="0" err="1"/>
              <a:t>pokud</a:t>
            </a:r>
            <a:r>
              <a:rPr lang="en-GB" sz="2000" dirty="0"/>
              <a:t> to, co </a:t>
            </a:r>
            <a:r>
              <a:rPr lang="en-GB" sz="2000" dirty="0" err="1"/>
              <a:t>dělám</a:t>
            </a:r>
            <a:r>
              <a:rPr lang="en-GB" sz="2000" dirty="0"/>
              <a:t>, mi </a:t>
            </a:r>
            <a:r>
              <a:rPr lang="en-GB" sz="2000" dirty="0" err="1"/>
              <a:t>vyhovuje</a:t>
            </a:r>
            <a:r>
              <a:rPr lang="en-GB" sz="2000" dirty="0"/>
              <a:t>, a </a:t>
            </a:r>
            <a:r>
              <a:rPr lang="en-GB" sz="2000" dirty="0" err="1"/>
              <a:t>zamyslím</a:t>
            </a:r>
            <a:r>
              <a:rPr lang="en-GB" sz="2000" dirty="0"/>
              <a:t> se </a:t>
            </a:r>
            <a:r>
              <a:rPr lang="en-GB" sz="2000" dirty="0" err="1"/>
              <a:t>nad</a:t>
            </a:r>
            <a:r>
              <a:rPr lang="en-GB" sz="2000" dirty="0"/>
              <a:t> </a:t>
            </a:r>
            <a:r>
              <a:rPr lang="en-GB" sz="2000" dirty="0" err="1"/>
              <a:t>tím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v </a:t>
            </a:r>
            <a:r>
              <a:rPr lang="en-GB" sz="2000" dirty="0" err="1"/>
              <a:t>delším</a:t>
            </a:r>
            <a:r>
              <a:rPr lang="en-GB" sz="2000" dirty="0"/>
              <a:t> </a:t>
            </a:r>
            <a:r>
              <a:rPr lang="en-GB" sz="2000" dirty="0" err="1"/>
              <a:t>horizontu</a:t>
            </a:r>
            <a:r>
              <a:rPr lang="en-GB" sz="2000" dirty="0"/>
              <a:t> (ne </a:t>
            </a:r>
            <a:r>
              <a:rPr lang="en-GB" sz="2000" dirty="0" err="1"/>
              <a:t>hned</a:t>
            </a:r>
            <a:r>
              <a:rPr lang="en-GB" sz="2000" dirty="0"/>
              <a:t> 10 let, ale </a:t>
            </a:r>
            <a:r>
              <a:rPr lang="en-GB" sz="2000" dirty="0" err="1"/>
              <a:t>nějaká</a:t>
            </a:r>
            <a:r>
              <a:rPr lang="en-GB" sz="2000" dirty="0"/>
              <a:t> </a:t>
            </a:r>
            <a:r>
              <a:rPr lang="en-GB" sz="2000" dirty="0" err="1"/>
              <a:t>výhledová</a:t>
            </a:r>
            <a:r>
              <a:rPr lang="en-GB" sz="2000" dirty="0"/>
              <a:t> </a:t>
            </a:r>
            <a:r>
              <a:rPr lang="en-GB" sz="2000" dirty="0" err="1"/>
              <a:t>doba</a:t>
            </a:r>
            <a:r>
              <a:rPr lang="en-GB" sz="2000" dirty="0"/>
              <a:t> </a:t>
            </a:r>
            <a:r>
              <a:rPr lang="en-GB" sz="2000" dirty="0" err="1"/>
              <a:t>teď</a:t>
            </a:r>
            <a:r>
              <a:rPr lang="en-GB" sz="2000" dirty="0"/>
              <a:t>), </a:t>
            </a:r>
            <a:r>
              <a:rPr lang="en-GB" sz="2000" dirty="0" err="1"/>
              <a:t>tak</a:t>
            </a:r>
            <a:r>
              <a:rPr lang="en-GB" sz="2000" dirty="0"/>
              <a:t> do toho </a:t>
            </a:r>
            <a:r>
              <a:rPr lang="en-GB" sz="2000" dirty="0" err="1"/>
              <a:t>jdu</a:t>
            </a:r>
            <a:r>
              <a:rPr lang="en-GB" sz="2000" dirty="0"/>
              <a:t>. </a:t>
            </a:r>
            <a:r>
              <a:rPr lang="en-GB" sz="2000" dirty="0" err="1"/>
              <a:t>Pomáhá</a:t>
            </a:r>
            <a:r>
              <a:rPr lang="en-GB" sz="2000" dirty="0"/>
              <a:t> mi v tom to portfolio. </a:t>
            </a:r>
            <a:r>
              <a:rPr lang="en-GB" sz="2000" dirty="0" err="1"/>
              <a:t>Nyní</a:t>
            </a:r>
            <a:r>
              <a:rPr lang="en-GB" sz="2000" dirty="0"/>
              <a:t> tam </a:t>
            </a:r>
            <a:r>
              <a:rPr lang="en-GB" sz="2000" dirty="0" err="1"/>
              <a:t>hážu</a:t>
            </a:r>
            <a:r>
              <a:rPr lang="en-GB" sz="2000" dirty="0"/>
              <a:t> </a:t>
            </a:r>
            <a:r>
              <a:rPr lang="en-GB" sz="2000" dirty="0" err="1"/>
              <a:t>úplně</a:t>
            </a:r>
            <a:r>
              <a:rPr lang="en-GB" sz="2000" dirty="0"/>
              <a:t> </a:t>
            </a:r>
            <a:r>
              <a:rPr lang="en-GB" sz="2000" dirty="0" err="1"/>
              <a:t>všechno</a:t>
            </a:r>
            <a:r>
              <a:rPr lang="en-GB" sz="2000" dirty="0"/>
              <a:t> a </a:t>
            </a:r>
            <a:r>
              <a:rPr lang="en-GB" sz="2000" dirty="0" err="1"/>
              <a:t>dělám</a:t>
            </a:r>
            <a:r>
              <a:rPr lang="en-GB" sz="2000" dirty="0"/>
              <a:t> to </a:t>
            </a:r>
            <a:r>
              <a:rPr lang="en-GB" sz="2000" dirty="0" err="1"/>
              <a:t>nejen</a:t>
            </a:r>
            <a:r>
              <a:rPr lang="en-GB" sz="2000" dirty="0"/>
              <a:t> s </a:t>
            </a:r>
            <a:r>
              <a:rPr lang="en-GB" sz="2000" dirty="0" err="1"/>
              <a:t>podnikatelským</a:t>
            </a:r>
            <a:r>
              <a:rPr lang="en-GB" sz="2000" dirty="0"/>
              <a:t> </a:t>
            </a:r>
            <a:r>
              <a:rPr lang="en-GB" sz="2000" dirty="0" err="1"/>
              <a:t>záměrem</a:t>
            </a:r>
            <a:r>
              <a:rPr lang="en-GB" sz="2000" dirty="0"/>
              <a:t>, ale </a:t>
            </a:r>
            <a:r>
              <a:rPr lang="en-GB" sz="2000" dirty="0" err="1"/>
              <a:t>začínám</a:t>
            </a:r>
            <a:r>
              <a:rPr lang="en-GB" sz="2000" dirty="0"/>
              <a:t> tam </a:t>
            </a:r>
            <a:r>
              <a:rPr lang="en-GB" sz="2000" dirty="0" err="1"/>
              <a:t>dávat</a:t>
            </a:r>
            <a:r>
              <a:rPr lang="en-GB" sz="2000" dirty="0"/>
              <a:t>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věci</a:t>
            </a:r>
            <a:r>
              <a:rPr lang="en-GB" sz="2000" dirty="0"/>
              <a:t>, co </a:t>
            </a:r>
            <a:r>
              <a:rPr lang="en-GB" sz="2000" dirty="0" err="1"/>
              <a:t>dělám</a:t>
            </a:r>
            <a:r>
              <a:rPr lang="en-GB" sz="2000" dirty="0"/>
              <a:t>. I </a:t>
            </a:r>
            <a:r>
              <a:rPr lang="en-GB" sz="2000" dirty="0" err="1"/>
              <a:t>když</a:t>
            </a:r>
            <a:r>
              <a:rPr lang="en-GB" sz="2000" dirty="0"/>
              <a:t> se to </a:t>
            </a:r>
            <a:r>
              <a:rPr lang="en-GB" sz="2000" dirty="0" err="1"/>
              <a:t>úplně</a:t>
            </a:r>
            <a:r>
              <a:rPr lang="en-GB" sz="2000" dirty="0"/>
              <a:t> </a:t>
            </a:r>
            <a:r>
              <a:rPr lang="en-GB" sz="2000" dirty="0" err="1"/>
              <a:t>nedoporučuje</a:t>
            </a:r>
            <a:r>
              <a:rPr lang="en-GB" sz="2000" dirty="0"/>
              <a:t> (</a:t>
            </a:r>
            <a:r>
              <a:rPr lang="en-GB" sz="2000" dirty="0" err="1"/>
              <a:t>moc</a:t>
            </a:r>
            <a:r>
              <a:rPr lang="en-GB" sz="2000" dirty="0"/>
              <a:t> </a:t>
            </a:r>
            <a:r>
              <a:rPr lang="en-GB" sz="2000" dirty="0" err="1"/>
              <a:t>věcí</a:t>
            </a:r>
            <a:r>
              <a:rPr lang="en-GB" sz="2000" dirty="0"/>
              <a:t> a </a:t>
            </a:r>
            <a:r>
              <a:rPr lang="en-GB" sz="2000" dirty="0" err="1"/>
              <a:t>žádné</a:t>
            </a:r>
            <a:r>
              <a:rPr lang="en-GB" sz="2000" dirty="0"/>
              <a:t> </a:t>
            </a:r>
            <a:r>
              <a:rPr lang="en-GB" sz="2000" dirty="0" err="1"/>
              <a:t>pořádně</a:t>
            </a:r>
            <a:r>
              <a:rPr lang="en-GB" sz="2000" dirty="0"/>
              <a:t>) – ale </a:t>
            </a:r>
            <a:r>
              <a:rPr lang="en-GB" sz="2000" dirty="0" err="1"/>
              <a:t>asi</a:t>
            </a:r>
            <a:r>
              <a:rPr lang="en-GB" sz="2000" dirty="0"/>
              <a:t> to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vždycky</a:t>
            </a:r>
            <a:r>
              <a:rPr lang="en-GB" sz="2000" dirty="0"/>
              <a:t> </a:t>
            </a:r>
            <a:r>
              <a:rPr lang="en-GB" sz="2000" dirty="0" err="1"/>
              <a:t>budu</a:t>
            </a:r>
            <a:r>
              <a:rPr lang="en-GB" sz="2000" dirty="0"/>
              <a:t> </a:t>
            </a:r>
            <a:r>
              <a:rPr lang="en-GB" sz="2000" dirty="0" err="1"/>
              <a:t>mít</a:t>
            </a:r>
            <a:r>
              <a:rPr lang="en-GB" sz="2000" dirty="0"/>
              <a:t> a </a:t>
            </a:r>
            <a:r>
              <a:rPr lang="en-GB" sz="2000" dirty="0" err="1"/>
              <a:t>budu</a:t>
            </a:r>
            <a:r>
              <a:rPr lang="en-GB" sz="2000" dirty="0"/>
              <a:t> </a:t>
            </a:r>
            <a:r>
              <a:rPr lang="en-GB" sz="2000" dirty="0" err="1"/>
              <a:t>dělat</a:t>
            </a:r>
            <a:r>
              <a:rPr lang="en-GB" sz="2000" dirty="0"/>
              <a:t> to, co </a:t>
            </a:r>
            <a:r>
              <a:rPr lang="en-GB" sz="2000" dirty="0" err="1"/>
              <a:t>mě</a:t>
            </a:r>
            <a:r>
              <a:rPr lang="en-GB" sz="2000" dirty="0"/>
              <a:t> </a:t>
            </a:r>
            <a:r>
              <a:rPr lang="en-GB" sz="2000" dirty="0" err="1"/>
              <a:t>zajímá</a:t>
            </a:r>
            <a:r>
              <a:rPr lang="en-GB" sz="2000" dirty="0"/>
              <a:t>, a </a:t>
            </a:r>
            <a:r>
              <a:rPr lang="en-GB" sz="2000" dirty="0" err="1"/>
              <a:t>když</a:t>
            </a:r>
            <a:r>
              <a:rPr lang="en-GB" sz="2000" dirty="0"/>
              <a:t> ne,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přestanu</a:t>
            </a:r>
            <a:r>
              <a:rPr lang="en-GB" sz="2000" dirty="0"/>
              <a:t>.”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399580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EBA97D-FA9A-E447-94B7-EF9EF9291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31B09-E0E0-BD4D-99EC-65125AB9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4363C-687C-7C45-BE6B-635231F3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mít portfolio?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66DC3-9C93-C843-9C79-95A3EF96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6593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C7C6FF-5953-354A-9377-7B1A4DE50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5418D-F7B1-FF47-BF5E-016272B61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829638-3083-0F41-B58C-9C0589C8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Deadliny a termíny zimního semestru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51486-F669-A448-AABF-32DC915F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en-CZ" dirty="0"/>
              <a:t>30. listopadu tvorba portfolia a sdílení URL</a:t>
            </a:r>
          </a:p>
          <a:p>
            <a:pPr lvl="1"/>
            <a:r>
              <a:rPr lang="en-GB" dirty="0">
                <a:hlinkClick r:id="rId2"/>
              </a:rPr>
              <a:t>https://kisk.phil.muni.cz/studenti/digitalni-portfolio/jaro-2022</a:t>
            </a:r>
            <a:endParaRPr lang="en-CZ" dirty="0"/>
          </a:p>
          <a:p>
            <a:pPr lvl="1"/>
            <a:r>
              <a:rPr lang="en-GB" dirty="0"/>
              <a:t>S</a:t>
            </a:r>
            <a:r>
              <a:rPr lang="en-CZ" dirty="0"/>
              <a:t>dílení přes formulář</a:t>
            </a:r>
          </a:p>
          <a:p>
            <a:pPr lvl="1"/>
            <a:endParaRPr lang="en-CZ" dirty="0"/>
          </a:p>
          <a:p>
            <a:r>
              <a:rPr lang="en-GB" dirty="0"/>
              <a:t>Z</a:t>
            </a:r>
            <a:r>
              <a:rPr lang="en-CZ" dirty="0"/>
              <a:t>kouška předmětu Literatura, knihovní procesy a trh</a:t>
            </a:r>
          </a:p>
          <a:p>
            <a:pPr lvl="1"/>
            <a:r>
              <a:rPr lang="en-GB" dirty="0"/>
              <a:t>R</a:t>
            </a:r>
            <a:r>
              <a:rPr lang="en-CZ" dirty="0"/>
              <a:t>ozprava a sdílení, provedení portfoliem</a:t>
            </a:r>
          </a:p>
        </p:txBody>
      </p:sp>
    </p:spTree>
    <p:extLst>
      <p:ext uri="{BB962C8B-B14F-4D97-AF65-F5344CB8AC3E}">
        <p14:creationId xmlns:p14="http://schemas.microsoft.com/office/powerpoint/2010/main" val="150201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9F6026-9DE1-8241-A636-4D4AA9379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A45EB-C851-124C-A056-60466B567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15954-F9E7-924C-9CE3-6A1FF24F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Další odkazy ke sdílení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7F88E-2FC5-864B-AD8A-B38D0CCE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Doplňující informace k portfoliu</a:t>
            </a:r>
          </a:p>
          <a:p>
            <a:pPr lvl="1"/>
            <a:r>
              <a:rPr lang="en-GB" dirty="0">
                <a:hlinkClick r:id="rId2"/>
              </a:rPr>
              <a:t>https://kisk.phil.muni.cz/studenti/digitalni-portfolio</a:t>
            </a:r>
            <a:endParaRPr lang="en-CZ" dirty="0"/>
          </a:p>
          <a:p>
            <a:pPr lvl="1"/>
            <a:endParaRPr lang="en-CZ" dirty="0"/>
          </a:p>
          <a:p>
            <a:r>
              <a:rPr lang="en-GB" dirty="0"/>
              <a:t>P</a:t>
            </a:r>
            <a:r>
              <a:rPr lang="en-CZ" dirty="0"/>
              <a:t>ortfolia studentů</a:t>
            </a:r>
          </a:p>
          <a:p>
            <a:pPr lvl="1"/>
            <a:r>
              <a:rPr lang="en-GB" dirty="0">
                <a:hlinkClick r:id="rId3"/>
              </a:rPr>
              <a:t>https://kisk.phil.muni.cz/studenti/portfolia-studentu</a:t>
            </a:r>
            <a:endParaRPr lang="en-GB" dirty="0"/>
          </a:p>
          <a:p>
            <a:pPr lvl="1"/>
            <a:endParaRPr lang="en-CZ" dirty="0"/>
          </a:p>
          <a:p>
            <a:pPr lvl="1"/>
            <a:endParaRPr lang="en-CZ" dirty="0"/>
          </a:p>
          <a:p>
            <a:r>
              <a:rPr lang="en-CZ" dirty="0"/>
              <a:t>Portfolia v průchodu studiem</a:t>
            </a:r>
          </a:p>
          <a:p>
            <a:pPr lvl="1"/>
            <a:r>
              <a:rPr lang="en-GB" dirty="0">
                <a:hlinkClick r:id="rId4"/>
              </a:rPr>
              <a:t>https://kisk.phil.muni.cz/studenti/digitalni-portfolio/podzim-2022</a:t>
            </a:r>
            <a:endParaRPr lang="en-CZ" dirty="0"/>
          </a:p>
          <a:p>
            <a:pPr lvl="1"/>
            <a:endParaRPr lang="en-CZ" dirty="0"/>
          </a:p>
          <a:p>
            <a:pPr lvl="1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78786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77AFC5-394B-0947-B9F5-CC2CBBDC2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EB324-5891-4943-9910-D0A2D8654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1B9832-2C4E-394D-A00E-29949AF7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Prostor pro dotazy </a:t>
            </a:r>
            <a:r>
              <a:rPr lang="en-CZ" dirty="0">
                <a:sym typeface="Wingdings" pitchFamily="2" charset="2"/>
              </a:rPr>
              <a:t>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9F82D-034D-2B49-A270-EAADBE36B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91904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0C080-A4F7-B249-8EFA-FC3E1CDEA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Portfolia podzim 2022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F0D31-5A5E-864B-A16A-09F702899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9F3E8-80C2-8A44-B46B-24F4A4FB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Co je to portfolio?</a:t>
            </a:r>
            <a:endParaRPr lang="en-CZ" dirty="0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F5CE1F-3199-BA40-9029-F1A878386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/>
          <a:stretch/>
        </p:blipFill>
        <p:spPr>
          <a:xfrm>
            <a:off x="2108084" y="1417981"/>
            <a:ext cx="8456239" cy="44924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4F6B6C-2398-9F40-B694-FD1E5AF6DBAF}"/>
              </a:ext>
            </a:extLst>
          </p:cNvPr>
          <p:cNvSpPr txBox="1"/>
          <p:nvPr/>
        </p:nvSpPr>
        <p:spPr>
          <a:xfrm>
            <a:off x="5213940" y="5963767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dirty="0">
                <a:latin typeface="+mn-lt"/>
              </a:rPr>
              <a:t>z</a:t>
            </a:r>
            <a:r>
              <a:rPr lang="en-CZ" sz="1000" dirty="0">
                <a:latin typeface="+mn-lt"/>
              </a:rPr>
              <a:t>droj: screenshot Google images</a:t>
            </a:r>
          </a:p>
        </p:txBody>
      </p:sp>
    </p:spTree>
    <p:extLst>
      <p:ext uri="{BB962C8B-B14F-4D97-AF65-F5344CB8AC3E}">
        <p14:creationId xmlns:p14="http://schemas.microsoft.com/office/powerpoint/2010/main" val="9115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0C080-A4F7-B249-8EFA-FC3E1CDEA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F0D31-5A5E-864B-A16A-09F702899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9F3E8-80C2-8A44-B46B-24F4A4FB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 je to portfolio?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96C0F-3B94-5F4A-A936-323CBC6E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en-CZ" dirty="0"/>
              <a:t> ital. </a:t>
            </a:r>
            <a:r>
              <a:rPr lang="en-CZ" i="1" dirty="0"/>
              <a:t>portfolio</a:t>
            </a:r>
            <a:r>
              <a:rPr lang="en-CZ" dirty="0"/>
              <a:t> = desky na spisy, listiny</a:t>
            </a:r>
          </a:p>
          <a:p>
            <a:r>
              <a:rPr lang="en-GB" dirty="0"/>
              <a:t>S</a:t>
            </a:r>
            <a:r>
              <a:rPr lang="en-CZ" dirty="0"/>
              <a:t>estava, paleta, kolekce</a:t>
            </a:r>
          </a:p>
          <a:p>
            <a:endParaRPr lang="en-CZ" dirty="0"/>
          </a:p>
          <a:p>
            <a:r>
              <a:rPr lang="cs-CZ" dirty="0"/>
              <a:t>obecně: soubor </a:t>
            </a:r>
            <a:r>
              <a:rPr lang="en-CZ" dirty="0"/>
              <a:t>pro (sebe)prezentaci</a:t>
            </a:r>
          </a:p>
          <a:p>
            <a:pPr lvl="1"/>
            <a:endParaRPr lang="en-CZ" dirty="0"/>
          </a:p>
          <a:p>
            <a:r>
              <a:rPr lang="en-CZ" dirty="0"/>
              <a:t>KISK: soubor, který vypovídá o tom KDO jsme a CO děláme</a:t>
            </a:r>
          </a:p>
          <a:p>
            <a:pPr lvl="1"/>
            <a:r>
              <a:rPr lang="en-GB" dirty="0"/>
              <a:t>O</a:t>
            </a:r>
            <a:r>
              <a:rPr lang="en-CZ" dirty="0"/>
              <a:t>sobnostní</a:t>
            </a:r>
          </a:p>
          <a:p>
            <a:pPr lvl="1"/>
            <a:r>
              <a:rPr lang="en-GB" dirty="0"/>
              <a:t>S</a:t>
            </a:r>
            <a:r>
              <a:rPr lang="en-CZ" dirty="0"/>
              <a:t>tudijní</a:t>
            </a:r>
          </a:p>
          <a:p>
            <a:pPr lvl="1"/>
            <a:r>
              <a:rPr lang="en-GB" dirty="0"/>
              <a:t>(P</a:t>
            </a:r>
            <a:r>
              <a:rPr lang="en-CZ" dirty="0"/>
              <a:t>racovní)</a:t>
            </a:r>
          </a:p>
          <a:p>
            <a:pPr lvl="2"/>
            <a:r>
              <a:rPr lang="en-CZ" dirty="0"/>
              <a:t>= (sebe)prezentační</a:t>
            </a:r>
          </a:p>
          <a:p>
            <a:endParaRPr lang="en-CZ" dirty="0"/>
          </a:p>
          <a:p>
            <a:pPr marL="324000" lvl="1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0764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6E9AC-1642-A244-9C19-D8371859D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00DAA-210E-2348-B6FD-EA3C54830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F91E9-FCE9-4147-9E04-4A009A4F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Studentská portfolia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7ACA5A-1DDD-CF43-A1ED-07A99B8E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46036"/>
            <a:ext cx="10753200" cy="4807964"/>
          </a:xfrm>
        </p:spPr>
        <p:txBody>
          <a:bodyPr/>
          <a:lstStyle/>
          <a:p>
            <a:r>
              <a:rPr lang="en-GB" sz="2400" dirty="0" err="1"/>
              <a:t>Verči</a:t>
            </a:r>
            <a:r>
              <a:rPr lang="en-GB" sz="2400" dirty="0"/>
              <a:t>: </a:t>
            </a:r>
            <a:r>
              <a:rPr lang="en-GB" sz="2400" dirty="0">
                <a:hlinkClick r:id="rId2"/>
              </a:rPr>
              <a:t>https://veronikabatelkova.cz</a:t>
            </a:r>
            <a:endParaRPr lang="en-GB" sz="2400" dirty="0"/>
          </a:p>
          <a:p>
            <a:r>
              <a:rPr lang="en-GB" sz="2400" dirty="0" err="1"/>
              <a:t>Marka</a:t>
            </a:r>
            <a:r>
              <a:rPr lang="en-GB" sz="2400" dirty="0"/>
              <a:t>: </a:t>
            </a:r>
            <a:r>
              <a:rPr lang="en-GB" sz="2400" dirty="0">
                <a:hlinkClick r:id="rId3"/>
              </a:rPr>
              <a:t>https://marekmalik.cz</a:t>
            </a:r>
            <a:endParaRPr lang="en-GB" sz="2400" dirty="0"/>
          </a:p>
          <a:p>
            <a:r>
              <a:rPr lang="en-GB" sz="2400" dirty="0" err="1"/>
              <a:t>Honzy</a:t>
            </a:r>
            <a:r>
              <a:rPr lang="en-GB" sz="2400" dirty="0"/>
              <a:t> V.: </a:t>
            </a:r>
            <a:r>
              <a:rPr lang="en-GB" sz="2400" dirty="0">
                <a:hlinkClick r:id="rId4"/>
              </a:rPr>
              <a:t>https://jvaltr.cz</a:t>
            </a:r>
            <a:endParaRPr lang="en-GB" sz="2400" dirty="0"/>
          </a:p>
          <a:p>
            <a:r>
              <a:rPr lang="en-GB" sz="2400" dirty="0" err="1"/>
              <a:t>Domči</a:t>
            </a:r>
            <a:r>
              <a:rPr lang="en-GB" sz="2400" dirty="0"/>
              <a:t>: </a:t>
            </a:r>
            <a:r>
              <a:rPr lang="en-GB" sz="2400" dirty="0">
                <a:hlinkClick r:id="rId5"/>
              </a:rPr>
              <a:t>https://solcovad.wordpress.com</a:t>
            </a:r>
            <a:endParaRPr lang="en-GB" sz="2400" dirty="0"/>
          </a:p>
          <a:p>
            <a:r>
              <a:rPr lang="en-GB" sz="2400" dirty="0" err="1"/>
              <a:t>Sáry</a:t>
            </a:r>
            <a:r>
              <a:rPr lang="en-GB" sz="2400" dirty="0"/>
              <a:t>: </a:t>
            </a:r>
            <a:r>
              <a:rPr lang="en-GB" sz="2400" dirty="0">
                <a:hlinkClick r:id="rId6"/>
              </a:rPr>
              <a:t>https://saryportfolio.wordpress.com</a:t>
            </a:r>
            <a:endParaRPr lang="en-GB" sz="2400" dirty="0"/>
          </a:p>
          <a:p>
            <a:r>
              <a:rPr lang="en-GB" sz="2400" dirty="0" err="1"/>
              <a:t>Markéty</a:t>
            </a:r>
            <a:r>
              <a:rPr lang="en-GB" sz="2400" dirty="0"/>
              <a:t>: </a:t>
            </a:r>
            <a:r>
              <a:rPr lang="en-GB" sz="2400" dirty="0">
                <a:hlinkClick r:id="rId7"/>
              </a:rPr>
              <a:t>https://kisk.marketakucerova.cz</a:t>
            </a:r>
            <a:endParaRPr lang="en-GB" sz="2400" dirty="0"/>
          </a:p>
          <a:p>
            <a:r>
              <a:rPr lang="en-GB" sz="2400" dirty="0" err="1"/>
              <a:t>Honzy</a:t>
            </a:r>
            <a:r>
              <a:rPr lang="en-GB" sz="2400" dirty="0"/>
              <a:t> R.: </a:t>
            </a:r>
            <a:r>
              <a:rPr lang="en-GB" sz="2400" dirty="0">
                <a:hlinkClick r:id="rId8"/>
              </a:rPr>
              <a:t>http://rysavyjan.webzdarma.cz</a:t>
            </a:r>
            <a:endParaRPr lang="en-GB" sz="2400" dirty="0"/>
          </a:p>
          <a:p>
            <a:r>
              <a:rPr lang="en-GB" sz="2400" dirty="0" err="1"/>
              <a:t>Monči</a:t>
            </a:r>
            <a:r>
              <a:rPr lang="en-GB" sz="2400" dirty="0"/>
              <a:t>: </a:t>
            </a:r>
            <a:r>
              <a:rPr lang="en-GB" sz="2400" dirty="0">
                <a:hlinkClick r:id="rId9"/>
              </a:rPr>
              <a:t>https://monikateichmanova.wordpress.com</a:t>
            </a:r>
            <a:endParaRPr lang="en-GB" sz="2400" dirty="0"/>
          </a:p>
          <a:p>
            <a:r>
              <a:rPr lang="en-GB" sz="2400" dirty="0" err="1"/>
              <a:t>Jáchyma</a:t>
            </a:r>
            <a:r>
              <a:rPr lang="en-GB" sz="2400" dirty="0"/>
              <a:t>: </a:t>
            </a:r>
            <a:r>
              <a:rPr lang="en-GB" sz="2400" dirty="0">
                <a:hlinkClick r:id="rId10"/>
              </a:rPr>
              <a:t>http://chym.cz</a:t>
            </a:r>
            <a:endParaRPr lang="en-GB" sz="2400" dirty="0"/>
          </a:p>
          <a:p>
            <a:pPr marL="72000" indent="0">
              <a:buNone/>
            </a:pP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7303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B599F-DEFA-5E46-B8F9-A8E8A83A9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4EE7F-5402-3943-98DD-006924554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208F7-D28C-C04C-87C3-41889BB5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Digitální portfolio/e-portfolio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E1C56B-829A-D74D-B6F3-9ED2EF9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en-GB" sz="2400" dirty="0"/>
              <a:t>R</a:t>
            </a:r>
            <a:r>
              <a:rPr lang="en-CZ" sz="2400" dirty="0"/>
              <a:t>eflexe, sebeutváření, cesta studiem</a:t>
            </a:r>
          </a:p>
          <a:p>
            <a:pPr lvl="1"/>
            <a:r>
              <a:rPr lang="en-GB" sz="1800" dirty="0"/>
              <a:t>C</a:t>
            </a:r>
            <a:r>
              <a:rPr lang="en-CZ" sz="1800" dirty="0"/>
              <a:t>o si z předmětů/studia odnáším?</a:t>
            </a:r>
          </a:p>
          <a:p>
            <a:pPr lvl="1"/>
            <a:r>
              <a:rPr lang="en-CZ" sz="1800" dirty="0"/>
              <a:t>Jak se profiluji? Co pro to dělám?</a:t>
            </a:r>
          </a:p>
          <a:p>
            <a:pPr lvl="1"/>
            <a:endParaRPr lang="en-CZ" sz="1800" dirty="0"/>
          </a:p>
          <a:p>
            <a:r>
              <a:rPr lang="en-GB" sz="2400" dirty="0"/>
              <a:t>S</a:t>
            </a:r>
            <a:r>
              <a:rPr lang="en-CZ" sz="2400" dirty="0"/>
              <a:t>dílení v komunitě</a:t>
            </a:r>
          </a:p>
          <a:p>
            <a:pPr lvl="1"/>
            <a:r>
              <a:rPr lang="en-GB" sz="1800" dirty="0"/>
              <a:t>s</a:t>
            </a:r>
            <a:r>
              <a:rPr lang="en-CZ" sz="1800" dirty="0"/>
              <a:t> vyučujícími – individuální přístup</a:t>
            </a:r>
          </a:p>
          <a:p>
            <a:pPr lvl="1"/>
            <a:r>
              <a:rPr lang="en-GB" sz="1800" dirty="0"/>
              <a:t>s</a:t>
            </a:r>
            <a:r>
              <a:rPr lang="en-CZ" sz="1800" dirty="0"/>
              <a:t>e studenty – vzájemná inspirace, vytváření týmů nebo studijních skupin</a:t>
            </a:r>
          </a:p>
          <a:p>
            <a:pPr lvl="1"/>
            <a:endParaRPr lang="en-CZ" sz="1800" dirty="0"/>
          </a:p>
          <a:p>
            <a:r>
              <a:rPr lang="en-GB" sz="2400" dirty="0"/>
              <a:t>S</a:t>
            </a:r>
            <a:r>
              <a:rPr lang="en-CZ" sz="2400" dirty="0"/>
              <a:t>tátnice jinak</a:t>
            </a:r>
          </a:p>
          <a:p>
            <a:pPr lvl="1"/>
            <a:r>
              <a:rPr lang="en-GB" sz="1800" dirty="0"/>
              <a:t>o</a:t>
            </a:r>
            <a:r>
              <a:rPr lang="en-CZ" sz="1800" dirty="0"/>
              <a:t>pora, sdílení cesty ne výseče</a:t>
            </a:r>
          </a:p>
          <a:p>
            <a:pPr lvl="1"/>
            <a:endParaRPr lang="en-CZ" sz="1800" dirty="0"/>
          </a:p>
          <a:p>
            <a:r>
              <a:rPr lang="en-GB" sz="2400" dirty="0"/>
              <a:t>P</a:t>
            </a:r>
            <a:r>
              <a:rPr lang="en-CZ" sz="2400" dirty="0"/>
              <a:t>rofesní přesah</a:t>
            </a:r>
          </a:p>
          <a:p>
            <a:pPr lvl="1"/>
            <a:r>
              <a:rPr lang="en-GB" sz="1800" dirty="0"/>
              <a:t>d</a:t>
            </a:r>
            <a:r>
              <a:rPr lang="en-CZ" sz="1800" dirty="0"/>
              <a:t>oporučení/kontakty, inspirace v projektech, (sebe)prezentace</a:t>
            </a:r>
          </a:p>
          <a:p>
            <a:pPr lvl="1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16403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ACB96-2F57-0349-BBE7-3C0D734088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8B283-2253-E640-8D83-770FACA0A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0E116-4F14-7040-B610-8DBA4C8F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začít?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8A154-A233-8748-AE88-0E25912B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en-GB" dirty="0" err="1"/>
              <a:t>Plánování</a:t>
            </a:r>
            <a:endParaRPr lang="en-GB" dirty="0"/>
          </a:p>
          <a:p>
            <a:pPr lvl="1"/>
            <a:r>
              <a:rPr lang="en-GB" dirty="0"/>
              <a:t>Jak se </a:t>
            </a:r>
            <a:r>
              <a:rPr lang="en-GB" dirty="0" err="1"/>
              <a:t>chci</a:t>
            </a:r>
            <a:r>
              <a:rPr lang="en-GB" dirty="0"/>
              <a:t> </a:t>
            </a:r>
            <a:r>
              <a:rPr lang="en-GB" dirty="0" err="1"/>
              <a:t>prezentovat</a:t>
            </a:r>
            <a:r>
              <a:rPr lang="en-GB" dirty="0"/>
              <a:t>? </a:t>
            </a:r>
          </a:p>
          <a:p>
            <a:pPr lvl="1"/>
            <a:r>
              <a:rPr lang="en-GB" dirty="0" err="1"/>
              <a:t>Jakými</a:t>
            </a:r>
            <a:r>
              <a:rPr lang="en-GB" dirty="0"/>
              <a:t> (</a:t>
            </a:r>
            <a:r>
              <a:rPr lang="en-GB" dirty="0" err="1"/>
              <a:t>všemi</a:t>
            </a:r>
            <a:r>
              <a:rPr lang="en-GB" dirty="0"/>
              <a:t>) </a:t>
            </a:r>
            <a:r>
              <a:rPr lang="en-GB" dirty="0" err="1"/>
              <a:t>způsoby</a:t>
            </a:r>
            <a:r>
              <a:rPr lang="en-GB" dirty="0"/>
              <a:t> </a:t>
            </a:r>
            <a:r>
              <a:rPr lang="en-GB" dirty="0" err="1"/>
              <a:t>chci</a:t>
            </a:r>
            <a:r>
              <a:rPr lang="en-GB" dirty="0"/>
              <a:t> portfolio </a:t>
            </a:r>
            <a:r>
              <a:rPr lang="en-GB" dirty="0" err="1"/>
              <a:t>využívat</a:t>
            </a:r>
            <a:r>
              <a:rPr lang="en-GB" dirty="0"/>
              <a:t>?</a:t>
            </a:r>
          </a:p>
          <a:p>
            <a:pPr marL="324000" lvl="1" indent="0">
              <a:buNone/>
            </a:pPr>
            <a:endParaRPr lang="en-GB" dirty="0"/>
          </a:p>
          <a:p>
            <a:r>
              <a:rPr lang="en-GB" dirty="0" err="1"/>
              <a:t>Výběr</a:t>
            </a:r>
            <a:r>
              <a:rPr lang="en-GB" dirty="0"/>
              <a:t> platformy</a:t>
            </a:r>
          </a:p>
          <a:p>
            <a:pPr lvl="1"/>
            <a:r>
              <a:rPr lang="en-GB" dirty="0" err="1"/>
              <a:t>Vlastní</a:t>
            </a:r>
            <a:r>
              <a:rPr lang="en-GB" dirty="0"/>
              <a:t>/</a:t>
            </a:r>
            <a:r>
              <a:rPr lang="en-GB" dirty="0" err="1"/>
              <a:t>šablona</a:t>
            </a:r>
            <a:r>
              <a:rPr lang="en-GB" dirty="0"/>
              <a:t>/</a:t>
            </a:r>
            <a:r>
              <a:rPr lang="en-GB" dirty="0" err="1"/>
              <a:t>zdarma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zpoplatněné</a:t>
            </a:r>
            <a:r>
              <a:rPr lang="en-GB" dirty="0"/>
              <a:t>/…</a:t>
            </a:r>
          </a:p>
          <a:p>
            <a:pPr lvl="1"/>
            <a:endParaRPr lang="en-GB" dirty="0"/>
          </a:p>
          <a:p>
            <a:r>
              <a:rPr lang="en-GB" dirty="0" err="1"/>
              <a:t>Pravidelnost</a:t>
            </a:r>
            <a:endParaRPr lang="en-GB" dirty="0"/>
          </a:p>
          <a:p>
            <a:pPr lvl="1"/>
            <a:r>
              <a:rPr lang="en-GB" dirty="0" err="1"/>
              <a:t>Minset</a:t>
            </a:r>
            <a:r>
              <a:rPr lang="en-GB" dirty="0"/>
              <a:t>/</a:t>
            </a:r>
            <a:r>
              <a:rPr lang="en-GB" dirty="0" err="1"/>
              <a:t>plánovací</a:t>
            </a:r>
            <a:r>
              <a:rPr lang="en-GB" dirty="0"/>
              <a:t> </a:t>
            </a:r>
            <a:r>
              <a:rPr lang="en-GB" dirty="0" err="1"/>
              <a:t>nástroj</a:t>
            </a:r>
            <a:endParaRPr lang="en-GB" dirty="0"/>
          </a:p>
          <a:p>
            <a:pPr marL="3240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2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C7474B-3D91-2E4A-BCD2-9AB1B046A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A2600-40F5-FF46-A7CA-3740FC0D7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A498D1-91CE-1342-8936-D7AB06F4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Jaké využít platformy?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BE9B1-755B-A44C-8987-917758CA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8"/>
            <a:ext cx="10994922" cy="4369229"/>
          </a:xfrm>
        </p:spPr>
        <p:txBody>
          <a:bodyPr/>
          <a:lstStyle/>
          <a:p>
            <a:r>
              <a:rPr lang="en-CZ" sz="2400" dirty="0"/>
              <a:t>Wordpress.com</a:t>
            </a:r>
          </a:p>
          <a:p>
            <a:pPr lvl="1"/>
            <a:r>
              <a:rPr lang="en-CZ" sz="1800" dirty="0"/>
              <a:t>Jak začít: </a:t>
            </a:r>
            <a:r>
              <a:rPr lang="en-GB" sz="1800" dirty="0">
                <a:hlinkClick r:id="rId2"/>
              </a:rPr>
              <a:t>https://www.youtube.com/watch?v=QOCrbTrDMKw&amp;feature=emb_imp_woyt</a:t>
            </a:r>
            <a:endParaRPr lang="en-GB" sz="1800" dirty="0"/>
          </a:p>
          <a:p>
            <a:pPr lvl="1"/>
            <a:r>
              <a:rPr lang="en-CZ" sz="1800" dirty="0"/>
              <a:t>Jak začít: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https://kisk.phil.muni.cz/onlinetutoring/clanky/zalozeni-bloguwebu-na-wordpress-v-peti-krocich</a:t>
            </a:r>
            <a:endParaRPr lang="en-GB" sz="1800" dirty="0"/>
          </a:p>
          <a:p>
            <a:pPr lvl="1"/>
            <a:r>
              <a:rPr lang="en-GB" sz="1800" dirty="0" err="1"/>
              <a:t>Návod</a:t>
            </a:r>
            <a:r>
              <a:rPr lang="en-GB" sz="1800" dirty="0"/>
              <a:t>: </a:t>
            </a:r>
            <a:r>
              <a:rPr lang="en-GB" sz="1800" dirty="0">
                <a:hlinkClick r:id="rId4"/>
              </a:rPr>
              <a:t>https://kisk.phil.muni.cz/onlinetutoring/clanky/navod-pro-praci-ve-wordpress</a:t>
            </a:r>
            <a:endParaRPr lang="en-GB" sz="1800" dirty="0"/>
          </a:p>
          <a:p>
            <a:pPr lvl="1"/>
            <a:endParaRPr lang="en-CZ" sz="1800" dirty="0"/>
          </a:p>
          <a:p>
            <a:r>
              <a:rPr lang="en-CZ" sz="2400" dirty="0"/>
              <a:t>Wix</a:t>
            </a:r>
          </a:p>
          <a:p>
            <a:pPr lvl="1"/>
            <a:r>
              <a:rPr lang="en-GB" sz="1800" dirty="0"/>
              <a:t>J</a:t>
            </a:r>
            <a:r>
              <a:rPr lang="en-CZ" sz="1800" dirty="0"/>
              <a:t>ak začít a návod: </a:t>
            </a:r>
            <a:r>
              <a:rPr lang="en-GB" sz="1800" dirty="0">
                <a:hlinkClick r:id="rId5"/>
              </a:rPr>
              <a:t>https://www.youtube.com/watch?v=VTj5z58rels</a:t>
            </a:r>
            <a:endParaRPr lang="en-CZ" sz="1800" dirty="0"/>
          </a:p>
          <a:p>
            <a:pPr lvl="1"/>
            <a:endParaRPr lang="en-CZ" sz="1800" dirty="0"/>
          </a:p>
          <a:p>
            <a:r>
              <a:rPr lang="en-CZ" sz="2400" dirty="0"/>
              <a:t>Notion</a:t>
            </a:r>
          </a:p>
          <a:p>
            <a:pPr lvl="1"/>
            <a:r>
              <a:rPr lang="en-CZ" sz="1800" dirty="0"/>
              <a:t>Jak začít</a:t>
            </a:r>
            <a:r>
              <a:rPr lang="en-CZ" sz="1800" dirty="0">
                <a:sym typeface="Wingdings" pitchFamily="2" charset="2"/>
              </a:rPr>
              <a:t> a návod: </a:t>
            </a:r>
            <a:r>
              <a:rPr lang="en-GB" sz="1800" dirty="0">
                <a:sym typeface="Wingdings" pitchFamily="2" charset="2"/>
                <a:hlinkClick r:id="rId6"/>
              </a:rPr>
              <a:t>https://uxplanet.org/building-your-portfolio-in-notion-part-1-2222f31210eb</a:t>
            </a:r>
            <a:endParaRPr lang="en-GB" sz="1800" dirty="0">
              <a:sym typeface="Wingdings" pitchFamily="2" charset="2"/>
            </a:endParaRPr>
          </a:p>
          <a:p>
            <a:pPr lvl="1"/>
            <a:endParaRPr lang="en-CZ" sz="1600" dirty="0"/>
          </a:p>
          <a:p>
            <a:r>
              <a:rPr lang="en-GB" sz="2000" dirty="0"/>
              <a:t>V</a:t>
            </a:r>
            <a:r>
              <a:rPr lang="en-CZ" sz="2000" dirty="0"/>
              <a:t>lastní web atd</a:t>
            </a:r>
            <a:r>
              <a:rPr lang="en-CZ" sz="2400" dirty="0"/>
              <a:t>.</a:t>
            </a:r>
          </a:p>
          <a:p>
            <a:pPr lvl="1"/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104129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429628-BF51-9D4E-B3F7-891858EF4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0E3D3-A77F-734F-AA36-B10CD90B7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8B370A-0046-0944-8BE4-E16B445C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Další kroky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D9AC39-C80A-F040-97D2-BD5EB112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9723"/>
            <a:ext cx="10753200" cy="4139998"/>
          </a:xfrm>
        </p:spPr>
        <p:txBody>
          <a:bodyPr/>
          <a:lstStyle/>
          <a:p>
            <a:r>
              <a:rPr lang="en-GB" sz="2000" dirty="0"/>
              <a:t>N</a:t>
            </a:r>
            <a:r>
              <a:rPr lang="en-CZ" sz="2000" dirty="0"/>
              <a:t>ázev webu</a:t>
            </a:r>
          </a:p>
          <a:p>
            <a:pPr lvl="1"/>
            <a:r>
              <a:rPr lang="en-GB" sz="1600" dirty="0"/>
              <a:t>j</a:t>
            </a:r>
            <a:r>
              <a:rPr lang="en-CZ" sz="1600" dirty="0"/>
              <a:t>méno a příjmení/výstižný název</a:t>
            </a:r>
          </a:p>
          <a:p>
            <a:pPr lvl="1"/>
            <a:endParaRPr lang="en-CZ" sz="1600" dirty="0"/>
          </a:p>
          <a:p>
            <a:r>
              <a:rPr lang="en-GB" sz="2000" dirty="0"/>
              <a:t>D</a:t>
            </a:r>
            <a:r>
              <a:rPr lang="en-CZ" sz="2000" dirty="0"/>
              <a:t>oména/URL webu</a:t>
            </a:r>
          </a:p>
          <a:p>
            <a:pPr lvl="1"/>
            <a:r>
              <a:rPr lang="en-GB" sz="1600" dirty="0"/>
              <a:t>z</a:t>
            </a:r>
            <a:r>
              <a:rPr lang="en-CZ" sz="1600" dirty="0"/>
              <a:t>darma (.wordpress.com/…)</a:t>
            </a:r>
          </a:p>
          <a:p>
            <a:r>
              <a:rPr lang="en-GB" sz="2000" dirty="0"/>
              <a:t>M</a:t>
            </a:r>
            <a:r>
              <a:rPr lang="en-CZ" sz="2000" dirty="0"/>
              <a:t>enu</a:t>
            </a:r>
          </a:p>
          <a:p>
            <a:pPr lvl="1"/>
            <a:r>
              <a:rPr lang="en-GB" sz="1600" dirty="0"/>
              <a:t>H</a:t>
            </a:r>
            <a:r>
              <a:rPr lang="en-CZ" sz="1600" dirty="0"/>
              <a:t>omapage, o mně, …</a:t>
            </a:r>
          </a:p>
          <a:p>
            <a:pPr lvl="1"/>
            <a:endParaRPr lang="en-CZ" sz="1600" dirty="0"/>
          </a:p>
          <a:p>
            <a:r>
              <a:rPr lang="en-GB" sz="2000" dirty="0"/>
              <a:t>D</a:t>
            </a:r>
            <a:r>
              <a:rPr lang="en-CZ" sz="2000" dirty="0"/>
              <a:t>esign</a:t>
            </a:r>
          </a:p>
          <a:p>
            <a:pPr lvl="1"/>
            <a:r>
              <a:rPr lang="en-GB" sz="1600" dirty="0"/>
              <a:t>š</a:t>
            </a:r>
            <a:r>
              <a:rPr lang="en-CZ" sz="1600" dirty="0"/>
              <a:t>ablona/vlastní; minimalista/maximalista</a:t>
            </a:r>
          </a:p>
          <a:p>
            <a:pPr lvl="1"/>
            <a:endParaRPr lang="en-CZ" sz="1600" dirty="0"/>
          </a:p>
          <a:p>
            <a:r>
              <a:rPr lang="en-GB" sz="2000" dirty="0"/>
              <a:t>P</a:t>
            </a:r>
            <a:r>
              <a:rPr lang="en-CZ" sz="2000" dirty="0"/>
              <a:t>lnění obsahem</a:t>
            </a:r>
          </a:p>
          <a:p>
            <a:pPr lvl="1"/>
            <a:r>
              <a:rPr lang="en-GB" sz="1600" dirty="0"/>
              <a:t>P</a:t>
            </a:r>
            <a:r>
              <a:rPr lang="en-CZ" sz="1600" dirty="0"/>
              <a:t>ozor na perfekcionismus</a:t>
            </a:r>
          </a:p>
          <a:p>
            <a:pPr lvl="1"/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262104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235436-FB1E-0E45-A226-84A807621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Portfolia podzim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27CDF-74E1-704B-827B-F14710B378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090B38-2DFA-B645-855C-445CAF37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 studenti řeší…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6E1A1-9199-784F-9C29-44EC1634F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7033949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4568</TotalTime>
  <Words>1000</Words>
  <Application>Microsoft Macintosh PowerPoint</Application>
  <PresentationFormat>Widescreen</PresentationFormat>
  <Paragraphs>188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Portfolia na KISKu</vt:lpstr>
      <vt:lpstr>Co je to portfolio?</vt:lpstr>
      <vt:lpstr>Co je to portfolio?</vt:lpstr>
      <vt:lpstr>Studentská portfolia</vt:lpstr>
      <vt:lpstr>Digitální portfolio/e-portfolio</vt:lpstr>
      <vt:lpstr>Jak začít?</vt:lpstr>
      <vt:lpstr>Jaké využít platformy?</vt:lpstr>
      <vt:lpstr>Další kroky</vt:lpstr>
      <vt:lpstr>Co studenti řeší…</vt:lpstr>
      <vt:lpstr>Veřejný profil?</vt:lpstr>
      <vt:lpstr>Portfolio studijní X profesní</vt:lpstr>
      <vt:lpstr>Proč mít portfolio? – osobní pohled</vt:lpstr>
      <vt:lpstr>Proč mít portfolio? – ZV od studentů</vt:lpstr>
      <vt:lpstr>Proč mít portfolio? – ZV od studentů</vt:lpstr>
      <vt:lpstr>Proč mít portfolio?</vt:lpstr>
      <vt:lpstr>Deadliny a termíny zimního semestru 2022</vt:lpstr>
      <vt:lpstr>Další odkazy ke sdílení</vt:lpstr>
      <vt:lpstr>Prostor pro dotazy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Portfolia na KISKu</dc:title>
  <dc:creator>Kramosilová, Simona</dc:creator>
  <cp:lastModifiedBy>Kramosilová, Simona</cp:lastModifiedBy>
  <cp:revision>23</cp:revision>
  <cp:lastPrinted>1601-01-01T00:00:00Z</cp:lastPrinted>
  <dcterms:created xsi:type="dcterms:W3CDTF">2022-09-12T12:03:06Z</dcterms:created>
  <dcterms:modified xsi:type="dcterms:W3CDTF">2022-09-19T07:58:12Z</dcterms:modified>
</cp:coreProperties>
</file>