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5" r:id="rId3"/>
    <p:sldId id="314" r:id="rId4"/>
    <p:sldId id="345" r:id="rId5"/>
    <p:sldId id="322" r:id="rId6"/>
    <p:sldId id="321" r:id="rId7"/>
    <p:sldId id="344" r:id="rId8"/>
    <p:sldId id="310" r:id="rId9"/>
    <p:sldId id="342" r:id="rId10"/>
    <p:sldId id="328" r:id="rId11"/>
    <p:sldId id="329" r:id="rId12"/>
    <p:sldId id="318" r:id="rId13"/>
    <p:sldId id="316" r:id="rId14"/>
    <p:sldId id="31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63300"/>
    <a:srgbClr val="9A0000"/>
    <a:srgbClr val="00287D"/>
    <a:srgbClr val="00A1DE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2F8EAC-B5AF-4713-BEBF-C9E1095C7348}" v="5" dt="2022-11-23T12:35:52.685"/>
  </p1510:revLst>
</p1510:revInfo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638" autoAdjust="0"/>
  </p:normalViewPr>
  <p:slideViewPr>
    <p:cSldViewPr snapToGrid="0">
      <p:cViewPr varScale="1">
        <p:scale>
          <a:sx n="81" d="100"/>
          <a:sy n="81" d="100"/>
        </p:scale>
        <p:origin x="1579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a Vizváry" userId="bd693846-0cff-4acb-96dc-29e517da8b32" providerId="ADAL" clId="{8D2F8EAC-B5AF-4713-BEBF-C9E1095C7348}"/>
    <pc:docChg chg="undo custSel delSld modSld sldOrd">
      <pc:chgData name="Pavla Vizváry" userId="bd693846-0cff-4acb-96dc-29e517da8b32" providerId="ADAL" clId="{8D2F8EAC-B5AF-4713-BEBF-C9E1095C7348}" dt="2022-11-23T12:36:05.734" v="694" actId="20577"/>
      <pc:docMkLst>
        <pc:docMk/>
      </pc:docMkLst>
      <pc:sldChg chg="modSp mod">
        <pc:chgData name="Pavla Vizváry" userId="bd693846-0cff-4acb-96dc-29e517da8b32" providerId="ADAL" clId="{8D2F8EAC-B5AF-4713-BEBF-C9E1095C7348}" dt="2021-11-19T09:12:16.060" v="14" actId="20577"/>
        <pc:sldMkLst>
          <pc:docMk/>
          <pc:sldMk cId="3862805153" sldId="256"/>
        </pc:sldMkLst>
        <pc:spChg chg="mod">
          <ac:chgData name="Pavla Vizváry" userId="bd693846-0cff-4acb-96dc-29e517da8b32" providerId="ADAL" clId="{8D2F8EAC-B5AF-4713-BEBF-C9E1095C7348}" dt="2021-11-19T09:12:16.060" v="14" actId="20577"/>
          <ac:spMkLst>
            <pc:docMk/>
            <pc:sldMk cId="3862805153" sldId="256"/>
            <ac:spMk id="2" creationId="{00000000-0000-0000-0000-000000000000}"/>
          </ac:spMkLst>
        </pc:spChg>
      </pc:sldChg>
      <pc:sldChg chg="modSp mod">
        <pc:chgData name="Pavla Vizváry" userId="bd693846-0cff-4acb-96dc-29e517da8b32" providerId="ADAL" clId="{8D2F8EAC-B5AF-4713-BEBF-C9E1095C7348}" dt="2021-11-19T09:12:34.437" v="17" actId="20577"/>
        <pc:sldMkLst>
          <pc:docMk/>
          <pc:sldMk cId="3776611530" sldId="285"/>
        </pc:sldMkLst>
        <pc:spChg chg="mod">
          <ac:chgData name="Pavla Vizváry" userId="bd693846-0cff-4acb-96dc-29e517da8b32" providerId="ADAL" clId="{8D2F8EAC-B5AF-4713-BEBF-C9E1095C7348}" dt="2021-11-19T09:12:34.437" v="17" actId="20577"/>
          <ac:spMkLst>
            <pc:docMk/>
            <pc:sldMk cId="3776611530" sldId="285"/>
            <ac:spMk id="3" creationId="{00000000-0000-0000-0000-000000000000}"/>
          </ac:spMkLst>
        </pc:spChg>
      </pc:sldChg>
      <pc:sldChg chg="modSp mod">
        <pc:chgData name="Pavla Vizváry" userId="bd693846-0cff-4acb-96dc-29e517da8b32" providerId="ADAL" clId="{8D2F8EAC-B5AF-4713-BEBF-C9E1095C7348}" dt="2022-11-23T12:30:39.626" v="569" actId="27636"/>
        <pc:sldMkLst>
          <pc:docMk/>
          <pc:sldMk cId="3945636658" sldId="310"/>
        </pc:sldMkLst>
        <pc:spChg chg="mod">
          <ac:chgData name="Pavla Vizváry" userId="bd693846-0cff-4acb-96dc-29e517da8b32" providerId="ADAL" clId="{8D2F8EAC-B5AF-4713-BEBF-C9E1095C7348}" dt="2022-11-23T12:30:39.626" v="569" actId="27636"/>
          <ac:spMkLst>
            <pc:docMk/>
            <pc:sldMk cId="3945636658" sldId="310"/>
            <ac:spMk id="3" creationId="{00000000-0000-0000-0000-000000000000}"/>
          </ac:spMkLst>
        </pc:spChg>
      </pc:sldChg>
      <pc:sldChg chg="del">
        <pc:chgData name="Pavla Vizváry" userId="bd693846-0cff-4acb-96dc-29e517da8b32" providerId="ADAL" clId="{8D2F8EAC-B5AF-4713-BEBF-C9E1095C7348}" dt="2021-11-19T09:34:43.326" v="45" actId="47"/>
        <pc:sldMkLst>
          <pc:docMk/>
          <pc:sldMk cId="1591713039" sldId="313"/>
        </pc:sldMkLst>
      </pc:sldChg>
      <pc:sldChg chg="ord">
        <pc:chgData name="Pavla Vizváry" userId="bd693846-0cff-4acb-96dc-29e517da8b32" providerId="ADAL" clId="{8D2F8EAC-B5AF-4713-BEBF-C9E1095C7348}" dt="2022-11-23T12:23:10.242" v="246"/>
        <pc:sldMkLst>
          <pc:docMk/>
          <pc:sldMk cId="3349947334" sldId="314"/>
        </pc:sldMkLst>
      </pc:sldChg>
      <pc:sldChg chg="modSp mod">
        <pc:chgData name="Pavla Vizváry" userId="bd693846-0cff-4acb-96dc-29e517da8b32" providerId="ADAL" clId="{8D2F8EAC-B5AF-4713-BEBF-C9E1095C7348}" dt="2022-11-23T12:33:26.522" v="578" actId="21"/>
        <pc:sldMkLst>
          <pc:docMk/>
          <pc:sldMk cId="2782460233" sldId="316"/>
        </pc:sldMkLst>
        <pc:spChg chg="mod">
          <ac:chgData name="Pavla Vizváry" userId="bd693846-0cff-4acb-96dc-29e517da8b32" providerId="ADAL" clId="{8D2F8EAC-B5AF-4713-BEBF-C9E1095C7348}" dt="2022-11-23T12:33:26.522" v="578" actId="21"/>
          <ac:spMkLst>
            <pc:docMk/>
            <pc:sldMk cId="2782460233" sldId="316"/>
            <ac:spMk id="3" creationId="{00000000-0000-0000-0000-000000000000}"/>
          </ac:spMkLst>
        </pc:spChg>
      </pc:sldChg>
      <pc:sldChg chg="modSp mod ord">
        <pc:chgData name="Pavla Vizváry" userId="bd693846-0cff-4acb-96dc-29e517da8b32" providerId="ADAL" clId="{8D2F8EAC-B5AF-4713-BEBF-C9E1095C7348}" dt="2022-11-23T12:36:05.734" v="694" actId="20577"/>
        <pc:sldMkLst>
          <pc:docMk/>
          <pc:sldMk cId="1974486920" sldId="318"/>
        </pc:sldMkLst>
        <pc:spChg chg="mod">
          <ac:chgData name="Pavla Vizváry" userId="bd693846-0cff-4acb-96dc-29e517da8b32" providerId="ADAL" clId="{8D2F8EAC-B5AF-4713-BEBF-C9E1095C7348}" dt="2022-11-23T12:36:05.734" v="694" actId="20577"/>
          <ac:spMkLst>
            <pc:docMk/>
            <pc:sldMk cId="1974486920" sldId="318"/>
            <ac:spMk id="3" creationId="{00000000-0000-0000-0000-000000000000}"/>
          </ac:spMkLst>
        </pc:spChg>
      </pc:sldChg>
      <pc:sldChg chg="modSp mod">
        <pc:chgData name="Pavla Vizváry" userId="bd693846-0cff-4acb-96dc-29e517da8b32" providerId="ADAL" clId="{8D2F8EAC-B5AF-4713-BEBF-C9E1095C7348}" dt="2021-11-19T09:27:56.327" v="43" actId="20577"/>
        <pc:sldMkLst>
          <pc:docMk/>
          <pc:sldMk cId="4181955828" sldId="321"/>
        </pc:sldMkLst>
        <pc:spChg chg="mod">
          <ac:chgData name="Pavla Vizváry" userId="bd693846-0cff-4acb-96dc-29e517da8b32" providerId="ADAL" clId="{8D2F8EAC-B5AF-4713-BEBF-C9E1095C7348}" dt="2021-11-19T09:27:56.327" v="43" actId="20577"/>
          <ac:spMkLst>
            <pc:docMk/>
            <pc:sldMk cId="4181955828" sldId="321"/>
            <ac:spMk id="3" creationId="{00000000-0000-0000-0000-000000000000}"/>
          </ac:spMkLst>
        </pc:spChg>
      </pc:sldChg>
      <pc:sldChg chg="modSp mod">
        <pc:chgData name="Pavla Vizváry" userId="bd693846-0cff-4acb-96dc-29e517da8b32" providerId="ADAL" clId="{8D2F8EAC-B5AF-4713-BEBF-C9E1095C7348}" dt="2021-11-19T09:40:07.122" v="66" actId="6549"/>
        <pc:sldMkLst>
          <pc:docMk/>
          <pc:sldMk cId="1505253455" sldId="322"/>
        </pc:sldMkLst>
        <pc:spChg chg="mod">
          <ac:chgData name="Pavla Vizváry" userId="bd693846-0cff-4acb-96dc-29e517da8b32" providerId="ADAL" clId="{8D2F8EAC-B5AF-4713-BEBF-C9E1095C7348}" dt="2021-11-19T09:40:07.122" v="66" actId="6549"/>
          <ac:spMkLst>
            <pc:docMk/>
            <pc:sldMk cId="1505253455" sldId="322"/>
            <ac:spMk id="3" creationId="{00000000-0000-0000-0000-000000000000}"/>
          </ac:spMkLst>
        </pc:spChg>
      </pc:sldChg>
      <pc:sldChg chg="modSp del mod">
        <pc:chgData name="Pavla Vizváry" userId="bd693846-0cff-4acb-96dc-29e517da8b32" providerId="ADAL" clId="{8D2F8EAC-B5AF-4713-BEBF-C9E1095C7348}" dt="2021-11-19T09:40:09.280" v="67" actId="47"/>
        <pc:sldMkLst>
          <pc:docMk/>
          <pc:sldMk cId="2322317581" sldId="323"/>
        </pc:sldMkLst>
        <pc:spChg chg="mod">
          <ac:chgData name="Pavla Vizváry" userId="bd693846-0cff-4acb-96dc-29e517da8b32" providerId="ADAL" clId="{8D2F8EAC-B5AF-4713-BEBF-C9E1095C7348}" dt="2021-11-19T09:39:33.165" v="55" actId="27636"/>
          <ac:spMkLst>
            <pc:docMk/>
            <pc:sldMk cId="2322317581" sldId="323"/>
            <ac:spMk id="3" creationId="{00000000-0000-0000-0000-000000000000}"/>
          </ac:spMkLst>
        </pc:spChg>
      </pc:sldChg>
      <pc:sldChg chg="del">
        <pc:chgData name="Pavla Vizváry" userId="bd693846-0cff-4acb-96dc-29e517da8b32" providerId="ADAL" clId="{8D2F8EAC-B5AF-4713-BEBF-C9E1095C7348}" dt="2021-11-19T09:33:18.816" v="44" actId="47"/>
        <pc:sldMkLst>
          <pc:docMk/>
          <pc:sldMk cId="1144858992" sldId="327"/>
        </pc:sldMkLst>
      </pc:sldChg>
      <pc:sldChg chg="ord">
        <pc:chgData name="Pavla Vizváry" userId="bd693846-0cff-4acb-96dc-29e517da8b32" providerId="ADAL" clId="{8D2F8EAC-B5AF-4713-BEBF-C9E1095C7348}" dt="2022-11-23T12:23:34.022" v="248"/>
        <pc:sldMkLst>
          <pc:docMk/>
          <pc:sldMk cId="2826804767" sldId="328"/>
        </pc:sldMkLst>
      </pc:sldChg>
      <pc:sldChg chg="ord">
        <pc:chgData name="Pavla Vizváry" userId="bd693846-0cff-4acb-96dc-29e517da8b32" providerId="ADAL" clId="{8D2F8EAC-B5AF-4713-BEBF-C9E1095C7348}" dt="2022-11-23T12:23:34.022" v="248"/>
        <pc:sldMkLst>
          <pc:docMk/>
          <pc:sldMk cId="3049058311" sldId="329"/>
        </pc:sldMkLst>
      </pc:sldChg>
      <pc:sldChg chg="del">
        <pc:chgData name="Pavla Vizváry" userId="bd693846-0cff-4acb-96dc-29e517da8b32" providerId="ADAL" clId="{8D2F8EAC-B5AF-4713-BEBF-C9E1095C7348}" dt="2021-11-19T09:38:52.069" v="48" actId="47"/>
        <pc:sldMkLst>
          <pc:docMk/>
          <pc:sldMk cId="3360434391" sldId="330"/>
        </pc:sldMkLst>
      </pc:sldChg>
      <pc:sldChg chg="modSp del mod">
        <pc:chgData name="Pavla Vizváry" userId="bd693846-0cff-4acb-96dc-29e517da8b32" providerId="ADAL" clId="{8D2F8EAC-B5AF-4713-BEBF-C9E1095C7348}" dt="2021-11-19T09:37:30.472" v="47" actId="47"/>
        <pc:sldMkLst>
          <pc:docMk/>
          <pc:sldMk cId="3279951756" sldId="340"/>
        </pc:sldMkLst>
        <pc:spChg chg="mod">
          <ac:chgData name="Pavla Vizváry" userId="bd693846-0cff-4acb-96dc-29e517da8b32" providerId="ADAL" clId="{8D2F8EAC-B5AF-4713-BEBF-C9E1095C7348}" dt="2021-11-19T09:13:58.278" v="38" actId="20577"/>
          <ac:spMkLst>
            <pc:docMk/>
            <pc:sldMk cId="3279951756" sldId="340"/>
            <ac:spMk id="3" creationId="{2C0B0E1C-938A-4E3E-BFCB-4CB747A0866A}"/>
          </ac:spMkLst>
        </pc:spChg>
      </pc:sldChg>
      <pc:sldChg chg="del">
        <pc:chgData name="Pavla Vizváry" userId="bd693846-0cff-4acb-96dc-29e517da8b32" providerId="ADAL" clId="{8D2F8EAC-B5AF-4713-BEBF-C9E1095C7348}" dt="2021-11-19T09:35:38.336" v="46" actId="47"/>
        <pc:sldMkLst>
          <pc:docMk/>
          <pc:sldMk cId="3151581429" sldId="341"/>
        </pc:sldMkLst>
      </pc:sldChg>
      <pc:sldChg chg="ord">
        <pc:chgData name="Pavla Vizváry" userId="bd693846-0cff-4acb-96dc-29e517da8b32" providerId="ADAL" clId="{8D2F8EAC-B5AF-4713-BEBF-C9E1095C7348}" dt="2022-11-23T12:32:43.635" v="573"/>
        <pc:sldMkLst>
          <pc:docMk/>
          <pc:sldMk cId="1504965684" sldId="342"/>
        </pc:sldMkLst>
      </pc:sldChg>
      <pc:sldChg chg="ord">
        <pc:chgData name="Pavla Vizváry" userId="bd693846-0cff-4acb-96dc-29e517da8b32" providerId="ADAL" clId="{8D2F8EAC-B5AF-4713-BEBF-C9E1095C7348}" dt="2022-11-23T12:31:45.685" v="571"/>
        <pc:sldMkLst>
          <pc:docMk/>
          <pc:sldMk cId="388002424" sldId="344"/>
        </pc:sldMkLst>
      </pc:sldChg>
      <pc:sldChg chg="del">
        <pc:chgData name="Pavla Vizváry" userId="bd693846-0cff-4acb-96dc-29e517da8b32" providerId="ADAL" clId="{8D2F8EAC-B5AF-4713-BEBF-C9E1095C7348}" dt="2021-11-19T09:33:18.816" v="44" actId="47"/>
        <pc:sldMkLst>
          <pc:docMk/>
          <pc:sldMk cId="202383911" sldId="346"/>
        </pc:sldMkLst>
      </pc:sldChg>
      <pc:sldChg chg="del">
        <pc:chgData name="Pavla Vizváry" userId="bd693846-0cff-4acb-96dc-29e517da8b32" providerId="ADAL" clId="{8D2F8EAC-B5AF-4713-BEBF-C9E1095C7348}" dt="2021-11-19T09:33:18.816" v="44" actId="47"/>
        <pc:sldMkLst>
          <pc:docMk/>
          <pc:sldMk cId="3442296742" sldId="34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3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8"/>
            <a:ext cx="7518400" cy="2663825"/>
          </a:xfrm>
        </p:spPr>
        <p:txBody>
          <a:bodyPr tIns="0" bIns="0" anchor="ctr"/>
          <a:lstStyle>
            <a:lvl1pPr>
              <a:defRPr sz="24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4" y="1125542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3" y="1125542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>
            <a:normAutofit/>
          </a:bodyPr>
          <a:lstStyle>
            <a:lvl1pPr marL="257168" indent="-257168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800"/>
            </a:lvl1pPr>
            <a:lvl2pPr marL="557199" indent="-214308">
              <a:buClr>
                <a:srgbClr val="00287D"/>
              </a:buClr>
              <a:buFont typeface="Wingdings" panose="05000000000000000000" pitchFamily="2" charset="2"/>
              <a:buChar char="§"/>
              <a:defRPr sz="2400"/>
            </a:lvl2pPr>
            <a:lvl3pPr marL="685783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4406907"/>
            <a:ext cx="8091487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4" y="2906713"/>
            <a:ext cx="8091487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34539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7"/>
            <a:ext cx="38786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5"/>
            <a:ext cx="3874282" cy="321043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4" y="2019307"/>
            <a:ext cx="38779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8" y="2938741"/>
            <a:ext cx="3878113" cy="319113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3" y="2019300"/>
            <a:ext cx="8091487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3" y="1134542"/>
            <a:ext cx="8091487" cy="64346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6" y="2019300"/>
            <a:ext cx="5026025" cy="41068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4"/>
            <a:ext cx="5486400" cy="566739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4"/>
            <a:ext cx="5486400" cy="387454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3"/>
            <a:ext cx="5486400" cy="47562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4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4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857228" indent="-171446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1800">
          <a:solidFill>
            <a:schemeClr val="tx1"/>
          </a:solidFill>
          <a:latin typeface="+mn-lt"/>
        </a:defRPr>
      </a:lvl3pPr>
      <a:lvl4pPr marL="1200120" indent="-17144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1500">
          <a:solidFill>
            <a:schemeClr val="tx1"/>
          </a:solidFill>
          <a:latin typeface="+mn-lt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1885903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2914577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rix.eu/cz/calculator/boo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znamzpravy.cz/clanek/tady-dalnice-stat-nemela-d8-ohrozuje-obri-masiv-ktery-klouze-358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a.org/acrl/standards/ilframewor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crl/standards/ilframework#value" TargetMode="External"/><Relationship Id="rId7" Type="http://schemas.openxmlformats.org/officeDocument/2006/relationships/hyperlink" Target="http://www.ala.org/acrl/standards/ilframework#process" TargetMode="External"/><Relationship Id="rId2" Type="http://schemas.openxmlformats.org/officeDocument/2006/relationships/hyperlink" Target="http://www.ala.org/acrl/standards/ilframework#author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a.org/acrl/standards/ilframework#exploration" TargetMode="External"/><Relationship Id="rId5" Type="http://schemas.openxmlformats.org/officeDocument/2006/relationships/hyperlink" Target="http://www.ala.org/acrl/standards/ilframework#conversation" TargetMode="External"/><Relationship Id="rId4" Type="http://schemas.openxmlformats.org/officeDocument/2006/relationships/hyperlink" Target="http://www.ala.org/acrl/standards/ilframework#inquir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andbox.acrl.org/" TargetMode="External"/><Relationship Id="rId2" Type="http://schemas.openxmlformats.org/officeDocument/2006/relationships/hyperlink" Target="http://acrl.libguides.com/framework/toolki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google.com/document/d/1w3AX1-XRYBla6gxxoTFSoLY9cp3pr4yD85ON0-qlq34/edit?usp=sharing" TargetMode="External"/><Relationship Id="rId4" Type="http://schemas.openxmlformats.org/officeDocument/2006/relationships/hyperlink" Target="https://aleph.muni.cz/F?func=find-b&amp;find_code=SYS&amp;local_base=MUB01&amp;request=006357165&amp;format=99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a.org/acrl/standards/psych_info_lit" TargetMode="External"/><Relationship Id="rId7" Type="http://schemas.openxmlformats.org/officeDocument/2006/relationships/hyperlink" Target="http://www.ala.org/acrl/standards/infolitscitech" TargetMode="External"/><Relationship Id="rId2" Type="http://schemas.openxmlformats.org/officeDocument/2006/relationships/hyperlink" Target="http://www.ala.org/acrl/standards/nursin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epository.um.edu.my/13279/1/Model%20of%20Geospatial%20Information%20Literacy%20paper-FINAL.pdf" TargetMode="External"/><Relationship Id="rId5" Type="http://schemas.openxmlformats.org/officeDocument/2006/relationships/hyperlink" Target="http://www.aallnet.org/Archived/Leadership-Governance/policies/PublicPolicies/policy-lawstu.html" TargetMode="External"/><Relationship Id="rId4" Type="http://schemas.openxmlformats.org/officeDocument/2006/relationships/hyperlink" Target="trust%20enhancement%20technolog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esco.org/new/en/communication-and-information/resources/publications-and-communication-materials/publications/full-list/media-and-information-literacy-curriculum-for-teacher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2676" y="2494981"/>
            <a:ext cx="7518400" cy="2284193"/>
          </a:xfrm>
        </p:spPr>
        <p:txBody>
          <a:bodyPr/>
          <a:lstStyle/>
          <a:p>
            <a:r>
              <a:rPr lang="cs-CZ" sz="2700" cap="all" dirty="0"/>
              <a:t>INFORMAČNÍ GRAMOTNOST</a:t>
            </a:r>
            <a:br>
              <a:rPr lang="cs-CZ" dirty="0"/>
            </a:br>
            <a:br>
              <a:rPr lang="cs-CZ" dirty="0"/>
            </a:br>
            <a:r>
              <a:rPr lang="cs-CZ" dirty="0"/>
              <a:t>4. konzultace (standardy a modely IG)</a:t>
            </a:r>
            <a:br>
              <a:rPr lang="cs-CZ" dirty="0"/>
            </a:br>
            <a:br>
              <a:rPr lang="cs-CZ" dirty="0"/>
            </a:br>
            <a:r>
              <a:rPr lang="cs-CZ" sz="1800" b="0" dirty="0"/>
              <a:t>Pavla Vizváry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8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interakce fyzicky i virtuálně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Veřejné záležitosti, např. petice, občanské iniciativy… =&gt; nejen na internetu</a:t>
            </a:r>
          </a:p>
          <a:p>
            <a:r>
              <a:rPr lang="cs-CZ" dirty="0"/>
              <a:t>Interakce s dalšími autory – hl. profesní, resp. akademické sociální sítě, asociace a organizace (formální i ne)</a:t>
            </a:r>
          </a:p>
          <a:p>
            <a:r>
              <a:rPr lang="cs-CZ" dirty="0"/>
              <a:t>Možnosti </a:t>
            </a:r>
            <a:r>
              <a:rPr lang="cs-CZ" dirty="0" err="1"/>
              <a:t>selfpublishingu</a:t>
            </a:r>
            <a:r>
              <a:rPr lang="cs-CZ" dirty="0"/>
              <a:t>, online služby vydavatelů (např. </a:t>
            </a:r>
            <a:r>
              <a:rPr lang="cs-CZ" dirty="0">
                <a:hlinkClick r:id="rId2"/>
              </a:rPr>
              <a:t>kalkulačky</a:t>
            </a:r>
            <a:r>
              <a:rPr lang="cs-CZ" dirty="0"/>
              <a:t>)…</a:t>
            </a:r>
          </a:p>
          <a:p>
            <a:r>
              <a:rPr lang="cs-CZ" dirty="0"/>
              <a:t>Digitální knihovny, </a:t>
            </a:r>
            <a:r>
              <a:rPr lang="cs-CZ" dirty="0" err="1"/>
              <a:t>repozitáře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26804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Monitoring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Politika =&gt; mechanismus =&gt; nástroj</a:t>
            </a:r>
          </a:p>
          <a:p>
            <a:r>
              <a:rPr lang="cs-CZ" dirty="0"/>
              <a:t>Co chcete monitorovat? Např. odborný článek</a:t>
            </a:r>
          </a:p>
          <a:p>
            <a:pPr lvl="1"/>
            <a:r>
              <a:rPr lang="cs-CZ" dirty="0"/>
              <a:t>Citace + způsob využití (negativní citace) =&gt; citační indexy =&gt; </a:t>
            </a:r>
            <a:r>
              <a:rPr lang="cs-CZ" dirty="0" err="1"/>
              <a:t>GoogleScholar</a:t>
            </a:r>
            <a:endParaRPr lang="cs-CZ" dirty="0"/>
          </a:p>
          <a:p>
            <a:pPr lvl="1"/>
            <a:r>
              <a:rPr lang="cs-CZ" dirty="0" err="1"/>
              <a:t>Egosurfing</a:t>
            </a:r>
            <a:r>
              <a:rPr lang="cs-CZ" dirty="0"/>
              <a:t> =&gt; zmínky na webu =&gt; Google </a:t>
            </a:r>
            <a:r>
              <a:rPr lang="cs-CZ" dirty="0" err="1"/>
              <a:t>Alerts</a:t>
            </a:r>
            <a:endParaRPr lang="cs-CZ" dirty="0"/>
          </a:p>
          <a:p>
            <a:pPr lvl="1"/>
            <a:r>
              <a:rPr lang="cs-CZ" dirty="0"/>
              <a:t>Dopad příspěvku na </a:t>
            </a:r>
            <a:r>
              <a:rPr lang="cs-CZ" dirty="0" err="1"/>
              <a:t>Twitteru</a:t>
            </a:r>
            <a:r>
              <a:rPr lang="cs-CZ" dirty="0"/>
              <a:t> =&gt; komentáře, sdílení, fanoušci =&gt; Klábosení</a:t>
            </a:r>
          </a:p>
          <a:p>
            <a:pPr lvl="1"/>
            <a:r>
              <a:rPr lang="cs-CZ" dirty="0"/>
              <a:t>Využívanost webu =&gt; statistika přístupů =&gt; Google </a:t>
            </a:r>
            <a:r>
              <a:rPr lang="cs-CZ" dirty="0" err="1"/>
              <a:t>Analytics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058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- 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Seznamte se s </a:t>
            </a:r>
            <a:r>
              <a:rPr lang="cs-CZ">
                <a:hlinkClick r:id="rId2"/>
              </a:rPr>
              <a:t>mediální zprávou</a:t>
            </a:r>
            <a:endParaRPr lang="cs-CZ" dirty="0"/>
          </a:p>
          <a:p>
            <a:r>
              <a:rPr lang="cs-CZ" dirty="0"/>
              <a:t>Po jednom se každý vyjádřete k různým aspektům pro zhodnocení články</a:t>
            </a:r>
          </a:p>
          <a:p>
            <a:pPr lvl="1"/>
            <a:r>
              <a:rPr lang="cs-CZ" dirty="0" err="1"/>
              <a:t>Assessment</a:t>
            </a:r>
            <a:r>
              <a:rPr lang="cs-CZ" dirty="0"/>
              <a:t> X </a:t>
            </a:r>
            <a:r>
              <a:rPr lang="cs-CZ" dirty="0" err="1"/>
              <a:t>evaluation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74486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–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vidíte:</a:t>
            </a:r>
          </a:p>
          <a:p>
            <a:pPr lvl="1"/>
            <a:r>
              <a:rPr lang="cs-CZ" dirty="0"/>
              <a:t>Cíle</a:t>
            </a:r>
          </a:p>
          <a:p>
            <a:pPr lvl="1"/>
            <a:r>
              <a:rPr lang="cs-CZ" dirty="0"/>
              <a:t>Možné problémy</a:t>
            </a:r>
          </a:p>
          <a:p>
            <a:pPr lvl="1"/>
            <a:r>
              <a:rPr lang="cs-CZ" dirty="0"/>
              <a:t>Zdroje informací</a:t>
            </a:r>
          </a:p>
          <a:p>
            <a:pPr lvl="1"/>
            <a:r>
              <a:rPr lang="cs-CZ" dirty="0"/>
              <a:t>Možné způsoby interpretace</a:t>
            </a:r>
          </a:p>
          <a:p>
            <a:pPr lvl="1"/>
            <a:r>
              <a:rPr lang="cs-CZ" dirty="0"/>
              <a:t>Estetičnost</a:t>
            </a:r>
          </a:p>
          <a:p>
            <a:pPr lvl="1"/>
            <a:r>
              <a:rPr lang="cs-CZ" dirty="0"/>
              <a:t>Reklama (vliv, způsob)</a:t>
            </a:r>
          </a:p>
          <a:p>
            <a:pPr lvl="1"/>
            <a:r>
              <a:rPr lang="cs-CZ" dirty="0"/>
              <a:t>Etika, zákony</a:t>
            </a:r>
          </a:p>
          <a:p>
            <a:pPr lvl="1"/>
            <a:r>
              <a:rPr lang="cs-CZ" dirty="0"/>
              <a:t>Možné dopady na jednotlivce</a:t>
            </a:r>
          </a:p>
        </p:txBody>
      </p:sp>
    </p:spTree>
    <p:extLst>
      <p:ext uri="{BB962C8B-B14F-4D97-AF65-F5344CB8AC3E}">
        <p14:creationId xmlns:p14="http://schemas.microsoft.com/office/powerpoint/2010/main" val="2782460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článku najděte závěr, pro něj argument + na čem je založen</a:t>
            </a:r>
          </a:p>
          <a:p>
            <a:r>
              <a:rPr lang="cs-CZ" dirty="0"/>
              <a:t>Najdete argumentační faul?</a:t>
            </a:r>
          </a:p>
          <a:p>
            <a:r>
              <a:rPr lang="cs-CZ" dirty="0"/>
              <a:t>Jak různě lze sdělení interpretovat? Co může interpretaci ovlivnit?</a:t>
            </a:r>
          </a:p>
          <a:p>
            <a:r>
              <a:rPr lang="cs-CZ" dirty="0"/>
              <a:t>Najděte k tématu alternativní zdroj – v čem (ne)podporuje závěr?</a:t>
            </a:r>
          </a:p>
          <a:p>
            <a:r>
              <a:rPr lang="cs-CZ" dirty="0"/>
              <a:t>Jak byste prověřovali informace, zdroje a zprostředkovatele?</a:t>
            </a:r>
          </a:p>
        </p:txBody>
      </p:sp>
    </p:spTree>
    <p:extLst>
      <p:ext uri="{BB962C8B-B14F-4D97-AF65-F5344CB8AC3E}">
        <p14:creationId xmlns:p14="http://schemas.microsoft.com/office/powerpoint/2010/main" val="159469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organizaci předmětu</a:t>
            </a:r>
          </a:p>
          <a:p>
            <a:r>
              <a:rPr lang="cs-CZ" dirty="0"/>
              <a:t>Studijním materiálům v </a:t>
            </a:r>
            <a:r>
              <a:rPr lang="cs-CZ" dirty="0" err="1"/>
              <a:t>ELFu</a:t>
            </a:r>
            <a:r>
              <a:rPr lang="cs-CZ" dirty="0"/>
              <a:t> (standardy MIL a Rámec ACRL)</a:t>
            </a:r>
          </a:p>
        </p:txBody>
      </p:sp>
    </p:spTree>
    <p:extLst>
      <p:ext uri="{BB962C8B-B14F-4D97-AF65-F5344CB8AC3E}">
        <p14:creationId xmlns:p14="http://schemas.microsoft.com/office/powerpoint/2010/main" val="377661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 </a:t>
            </a:r>
            <a:r>
              <a:rPr lang="cs-CZ" dirty="0"/>
              <a:t>komponenty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9594" y="1719941"/>
            <a:ext cx="8207685" cy="5207634"/>
          </a:xfrm>
        </p:spPr>
      </p:pic>
    </p:spTree>
    <p:extLst>
      <p:ext uri="{BB962C8B-B14F-4D97-AF65-F5344CB8AC3E}">
        <p14:creationId xmlns:p14="http://schemas.microsoft.com/office/powerpoint/2010/main" val="334994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Rámec IG pro VŠ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Východiska: prahové koncepty („</a:t>
            </a:r>
            <a:r>
              <a:rPr lang="cs-CZ" dirty="0" err="1"/>
              <a:t>metakompetence</a:t>
            </a:r>
            <a:r>
              <a:rPr lang="cs-CZ" dirty="0"/>
              <a:t>“), </a:t>
            </a:r>
            <a:r>
              <a:rPr lang="cs-CZ" dirty="0" err="1"/>
              <a:t>průřezovost</a:t>
            </a:r>
            <a:r>
              <a:rPr lang="cs-CZ" dirty="0"/>
              <a:t>, </a:t>
            </a:r>
            <a:r>
              <a:rPr lang="cs-CZ" dirty="0" err="1"/>
              <a:t>konektivismus</a:t>
            </a:r>
            <a:endParaRPr lang="cs-CZ" dirty="0"/>
          </a:p>
          <a:p>
            <a:r>
              <a:rPr lang="cs-CZ" dirty="0"/>
              <a:t>Snaha o „</a:t>
            </a:r>
            <a:r>
              <a:rPr lang="cs-CZ" dirty="0" err="1"/>
              <a:t>embedded</a:t>
            </a:r>
            <a:r>
              <a:rPr lang="cs-CZ" dirty="0"/>
              <a:t> learning“ + spolupráce stakeholderů</a:t>
            </a:r>
          </a:p>
          <a:p>
            <a:r>
              <a:rPr lang="cs-CZ" dirty="0"/>
              <a:t>Změna z procedurálních instrukcí k více konceptuálnímu modelu s prostorem pro kreativitu a interpretaci</a:t>
            </a:r>
          </a:p>
          <a:p>
            <a:r>
              <a:rPr lang="cs-CZ" dirty="0"/>
              <a:t>Rámce bez jasného pořadí – rovnocenné </a:t>
            </a:r>
          </a:p>
          <a:p>
            <a:r>
              <a:rPr lang="cs-CZ" dirty="0"/>
              <a:t>Důraz na kreativitu a tvorbu + kritický přístup a sebereflexi + individuálnost (úroveň IG, znevýhodnění)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51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Čočky/rámce (</a:t>
            </a:r>
            <a:r>
              <a:rPr lang="cs-CZ" dirty="0" err="1"/>
              <a:t>frames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Authority Is Constructed and Contextual</a:t>
            </a:r>
            <a:endParaRPr lang="cs-CZ" dirty="0"/>
          </a:p>
          <a:p>
            <a:r>
              <a:rPr lang="en-US" dirty="0">
                <a:hlinkClick r:id="rId3"/>
              </a:rPr>
              <a:t>Information Has Value</a:t>
            </a:r>
            <a:endParaRPr lang="cs-CZ" dirty="0"/>
          </a:p>
          <a:p>
            <a:r>
              <a:rPr lang="en-US" dirty="0">
                <a:hlinkClick r:id="rId4"/>
              </a:rPr>
              <a:t>Research as Inquiry</a:t>
            </a:r>
            <a:endParaRPr lang="cs-CZ" dirty="0"/>
          </a:p>
          <a:p>
            <a:r>
              <a:rPr lang="en-US" dirty="0">
                <a:hlinkClick r:id="rId5"/>
              </a:rPr>
              <a:t>Scholarship as Conversation</a:t>
            </a:r>
            <a:endParaRPr lang="cs-CZ" dirty="0"/>
          </a:p>
          <a:p>
            <a:r>
              <a:rPr lang="en-US" dirty="0">
                <a:hlinkClick r:id="rId6"/>
              </a:rPr>
              <a:t>Searching as Strategic Exploration</a:t>
            </a:r>
            <a:endParaRPr lang="cs-CZ" dirty="0"/>
          </a:p>
          <a:p>
            <a:r>
              <a:rPr lang="en-US" dirty="0">
                <a:hlinkClick r:id="rId7"/>
              </a:rPr>
              <a:t>Information Creation as a Process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25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 tím v praxi?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Velký prostor pro různá pojetí</a:t>
            </a:r>
          </a:p>
          <a:p>
            <a:r>
              <a:rPr lang="cs-CZ" dirty="0"/>
              <a:t>Přizpůsobení lektorovi, studujícím, oborům, tématům…</a:t>
            </a:r>
          </a:p>
          <a:p>
            <a:r>
              <a:rPr lang="cs-CZ" dirty="0"/>
              <a:t>Projekty pro sdílení pojetí</a:t>
            </a:r>
          </a:p>
          <a:p>
            <a:pPr lvl="1"/>
            <a:r>
              <a:rPr lang="en-US" dirty="0">
                <a:hlinkClick r:id="rId2"/>
              </a:rPr>
              <a:t>Framework Toolkit</a:t>
            </a:r>
            <a:endParaRPr lang="cs-CZ" dirty="0">
              <a:hlinkClick r:id="rId3"/>
            </a:endParaRPr>
          </a:p>
          <a:p>
            <a:pPr lvl="1"/>
            <a:r>
              <a:rPr lang="cs-CZ" dirty="0">
                <a:hlinkClick r:id="rId3"/>
              </a:rPr>
              <a:t>Framework </a:t>
            </a:r>
            <a:r>
              <a:rPr lang="cs-CZ" dirty="0" err="1">
                <a:hlinkClick r:id="rId3"/>
              </a:rPr>
              <a:t>Sandbox</a:t>
            </a:r>
            <a:r>
              <a:rPr lang="cs-CZ" dirty="0"/>
              <a:t> </a:t>
            </a:r>
          </a:p>
          <a:p>
            <a:pPr lvl="1"/>
            <a:r>
              <a:rPr lang="en-US" dirty="0">
                <a:hlinkClick r:id="rId4"/>
              </a:rPr>
              <a:t>Teaching information literacy threshold concepts: lesson plans for librarians</a:t>
            </a:r>
            <a:endParaRPr lang="cs-CZ" dirty="0">
              <a:hlinkClick r:id="rId5"/>
            </a:endParaRPr>
          </a:p>
          <a:p>
            <a:pPr lvl="1"/>
            <a:r>
              <a:rPr lang="cs-CZ" dirty="0">
                <a:hlinkClick r:id="rId5"/>
              </a:rPr>
              <a:t>Spojení Rámce, Standardů a visuální gramotnosti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95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VŠ – tematicky specifická IG?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/>
              <a:t>Silně zastoupeno v ANCIL</a:t>
            </a:r>
          </a:p>
          <a:p>
            <a:r>
              <a:rPr lang="cs-CZ"/>
              <a:t>Např. identifikace potřeby, práce se zdroji, hledané informace, přesnost X úplnost…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/>
              <a:t>Přemýšlejte (fakulty MU):</a:t>
            </a:r>
          </a:p>
          <a:p>
            <a:pPr lvl="1"/>
            <a:r>
              <a:rPr lang="cs-CZ">
                <a:hlinkClick r:id="rId2"/>
              </a:rPr>
              <a:t>Zdravotní sestry</a:t>
            </a:r>
            <a:endParaRPr lang="cs-CZ"/>
          </a:p>
          <a:p>
            <a:pPr lvl="1"/>
            <a:r>
              <a:rPr lang="cs-CZ">
                <a:hlinkClick r:id="rId3"/>
              </a:rPr>
              <a:t>Psychologie</a:t>
            </a:r>
            <a:endParaRPr lang="cs-CZ"/>
          </a:p>
          <a:p>
            <a:pPr lvl="1"/>
            <a:r>
              <a:rPr lang="cs-CZ">
                <a:hlinkClick r:id="rId4" action="ppaction://hlinkfile"/>
              </a:rPr>
              <a:t>Novináři</a:t>
            </a:r>
            <a:endParaRPr lang="cs-CZ"/>
          </a:p>
          <a:p>
            <a:pPr lvl="1"/>
            <a:r>
              <a:rPr lang="cs-CZ">
                <a:hlinkClick r:id="rId5"/>
              </a:rPr>
              <a:t>Právo</a:t>
            </a:r>
            <a:endParaRPr lang="cs-CZ"/>
          </a:p>
          <a:p>
            <a:pPr lvl="1"/>
            <a:r>
              <a:rPr lang="cs-CZ">
                <a:hlinkClick r:id="rId6"/>
              </a:rPr>
              <a:t>Geografie</a:t>
            </a:r>
            <a:endParaRPr lang="cs-CZ"/>
          </a:p>
          <a:p>
            <a:pPr lvl="1"/>
            <a:r>
              <a:rPr lang="cs-CZ">
                <a:hlinkClick r:id="rId7"/>
              </a:rPr>
              <a:t>Informatika</a:t>
            </a:r>
            <a:endParaRPr lang="cs-CZ"/>
          </a:p>
          <a:p>
            <a:pPr lvl="1"/>
            <a:r>
              <a:rPr lang="cs-CZ">
                <a:hlinkClick r:id="rId7"/>
              </a:rPr>
              <a:t>Pedagogika</a:t>
            </a:r>
            <a:endParaRPr lang="cs-CZ"/>
          </a:p>
          <a:p>
            <a:pPr lvl="1"/>
            <a:r>
              <a:rPr lang="cs-CZ"/>
              <a:t>Animátor sportovních aktivit</a:t>
            </a:r>
          </a:p>
          <a:p>
            <a:pPr lvl="1"/>
            <a:r>
              <a:rPr lang="cs-CZ"/>
              <a:t>Regionální 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02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 skupiny: Rámec X MIL</a:t>
            </a:r>
          </a:p>
          <a:p>
            <a:pPr lvl="1"/>
            <a:r>
              <a:rPr lang="cs-CZ" dirty="0"/>
              <a:t>Použijte jakékoli materiály</a:t>
            </a:r>
          </a:p>
          <a:p>
            <a:pPr lvl="1"/>
            <a:r>
              <a:rPr lang="cs-CZ" dirty="0"/>
              <a:t>Zvolte typ knihovny (akademické, městské…) a cílovou skupinu</a:t>
            </a:r>
          </a:p>
          <a:p>
            <a:pPr lvl="1"/>
            <a:r>
              <a:rPr lang="cs-CZ" dirty="0"/>
              <a:t>Vytvořte myšlenkovou mapu lekcí IG:</a:t>
            </a:r>
          </a:p>
          <a:p>
            <a:pPr marL="1028683" lvl="2" indent="-342900">
              <a:buAutoNum type="arabicPeriod"/>
            </a:pPr>
            <a:r>
              <a:rPr lang="cs-CZ" dirty="0"/>
              <a:t>úroveň témata lekce (cca 3-5 témat, ne vyčerpávající)</a:t>
            </a:r>
          </a:p>
          <a:p>
            <a:pPr marL="1028683" lvl="2" indent="-342900">
              <a:buAutoNum type="arabicPeriod"/>
            </a:pPr>
            <a:r>
              <a:rPr lang="cs-CZ" dirty="0"/>
              <a:t>úroveň rozvíjené kompetence (min. u dvou témat)</a:t>
            </a:r>
          </a:p>
          <a:p>
            <a:pPr lvl="1"/>
            <a:r>
              <a:rPr lang="cs-CZ" dirty="0"/>
              <a:t>Promyslete pro diskuzi:</a:t>
            </a:r>
          </a:p>
          <a:p>
            <a:pPr marL="971533" lvl="2" indent="-285750">
              <a:buFontTx/>
              <a:buChar char="-"/>
            </a:pPr>
            <a:r>
              <a:rPr lang="cs-CZ" dirty="0"/>
              <a:t>Vhodnost standardu pro typ knihovny a cílovou skupinu</a:t>
            </a:r>
          </a:p>
          <a:p>
            <a:pPr marL="971533" lvl="2" indent="-285750">
              <a:buFontTx/>
              <a:buChar char="-"/>
            </a:pPr>
            <a:r>
              <a:rPr lang="cs-CZ" dirty="0"/>
              <a:t>Návaznost lekcí na zvolený standard</a:t>
            </a:r>
          </a:p>
          <a:p>
            <a:pPr marL="971533" lvl="2" indent="-285750">
              <a:buFontTx/>
              <a:buChar char="-"/>
            </a:pPr>
            <a:r>
              <a:rPr lang="cs-CZ" dirty="0"/>
              <a:t>Proč byste </a:t>
            </a:r>
            <a:r>
              <a:rPr lang="cs-CZ" dirty="0">
                <a:hlinkClick r:id="rId2"/>
              </a:rPr>
              <a:t>rozvíjeli</a:t>
            </a:r>
            <a:r>
              <a:rPr lang="cs-CZ" dirty="0"/>
              <a:t> pro daný standard právě tato témata a kompetence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636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75ABE-E2F6-4E5F-A93A-CC829506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úkoly pro komponentu přístup?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19D83-96AA-4F61-AFDC-079789E8B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řízeného rozhovoru pro vymezení rešeršního požadavku (cesta od uvědomované, ale nevyjádřené potřeby)</a:t>
            </a:r>
          </a:p>
          <a:p>
            <a:r>
              <a:rPr lang="cs-CZ" dirty="0"/>
              <a:t>Vyhledávání informací v různých zdrojích + pomůcky (fasety, filtrování, řazení, zástupné znaky, operátory…)</a:t>
            </a:r>
          </a:p>
          <a:p>
            <a:r>
              <a:rPr lang="cs-CZ" dirty="0"/>
              <a:t>Získání obsahu (vzdálený přístup, databáze otevřené a licencované, CC, žádosti přes SNS…)</a:t>
            </a:r>
          </a:p>
          <a:p>
            <a:r>
              <a:rPr lang="cs-CZ" dirty="0"/>
              <a:t>Uložení obsahu (rozdíly zálohovacích strategií, výběr média k uložení…)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65684"/>
      </p:ext>
    </p:extLst>
  </p:cSld>
  <p:clrMapOvr>
    <a:masterClrMapping/>
  </p:clrMapOvr>
</p:sld>
</file>

<file path=ppt/theme/theme1.xml><?xml version="1.0" encoding="utf-8"?>
<a:theme xmlns:a="http://schemas.openxmlformats.org/drawingml/2006/main" name="phil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phil_sablona_4×3_cz</Template>
  <TotalTime>1426</TotalTime>
  <Words>577</Words>
  <Application>Microsoft Office PowerPoint</Application>
  <PresentationFormat>Předvádění na obrazovce (4:3)</PresentationFormat>
  <Paragraphs>87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phil_sablona_4×3_cz</vt:lpstr>
      <vt:lpstr>INFORMAČNÍ GRAMOTNOST  4. konzultace (standardy a modely IG)  Pavla Vizváry</vt:lpstr>
      <vt:lpstr>Otázky?</vt:lpstr>
      <vt:lpstr>MIL komponenty</vt:lpstr>
      <vt:lpstr>Rámec IG pro VŠ</vt:lpstr>
      <vt:lpstr>Čočky/rámce (frames)</vt:lpstr>
      <vt:lpstr>Jak s tím v praxi?</vt:lpstr>
      <vt:lpstr>VŠ – tematicky specifická IG?</vt:lpstr>
      <vt:lpstr>Úkol</vt:lpstr>
      <vt:lpstr>Možné úkoly pro komponentu přístup?</vt:lpstr>
      <vt:lpstr>Způsoby interakce fyzicky i virtuálně</vt:lpstr>
      <vt:lpstr>Monitoring informací</vt:lpstr>
      <vt:lpstr>Úkol - evaluace</vt:lpstr>
      <vt:lpstr>Úkol – hodnocení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Evaluační pohovor  s vedením MU</dc:title>
  <dc:creator>PK</dc:creator>
  <cp:lastModifiedBy>Pavla Vizváry</cp:lastModifiedBy>
  <cp:revision>81</cp:revision>
  <cp:lastPrinted>1601-01-01T00:00:00Z</cp:lastPrinted>
  <dcterms:created xsi:type="dcterms:W3CDTF">2016-02-10T17:49:42Z</dcterms:created>
  <dcterms:modified xsi:type="dcterms:W3CDTF">2022-11-23T12:36:12Z</dcterms:modified>
</cp:coreProperties>
</file>