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768" autoAdjust="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FE8B4362-9944-7342-B28B-E931E1E862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95976C0B-67C9-FE4D-861B-FEF2C4BECD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6E56905-98EB-4E4B-BB7F-7609236513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7CFE304C-B4EC-AE41-83D6-DFCA8039AA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98FE51A2-DFE6-8C4C-AE3B-7EEE5FB3D6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EE10F69E-5BDF-EB4D-A549-99C3B52C04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57CE533F-B2A8-0141-B7C6-76DE53BCD8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45470077-C754-D94D-8876-CD951865E4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BA8601A-2E5F-F046-8BEE-D6DFB9D512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2CA3E3DA-40C1-DE49-9B26-0B773DA09A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DE6E024-A30E-2949-8B4D-FC6A4F774D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52CFA366-9799-3646-8C42-F75DED40DF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PLE, LMS, NGDLE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Michal Černý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7DE7E49-31EE-134C-D593-A1E4964D192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856B7A1-959F-B8EB-221C-5F8803ED21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AC92D99-9097-29DC-E92F-9237A66FA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LMS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4CB5C84-46D6-CF0E-62ED-5889603E51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Jedno centrální řešení pro vzdělávací instituci</a:t>
            </a:r>
          </a:p>
          <a:p>
            <a:r>
              <a:rPr lang="cs-CZ" dirty="0"/>
              <a:t>MOODLE, </a:t>
            </a:r>
            <a:r>
              <a:rPr lang="cs-CZ" dirty="0" err="1"/>
              <a:t>Classroom</a:t>
            </a:r>
            <a:r>
              <a:rPr lang="cs-CZ" dirty="0"/>
              <a:t>, …</a:t>
            </a:r>
          </a:p>
          <a:p>
            <a:r>
              <a:rPr lang="cs-CZ" dirty="0"/>
              <a:t>Řídící strukturou je instituce na kterou je prostředí navázáno</a:t>
            </a:r>
          </a:p>
          <a:p>
            <a:r>
              <a:rPr lang="cs-CZ" dirty="0"/>
              <a:t>Komplexní unifikované rozhraní, které si přizpůsobuje instituce</a:t>
            </a:r>
          </a:p>
        </p:txBody>
      </p:sp>
    </p:spTree>
    <p:extLst>
      <p:ext uri="{BB962C8B-B14F-4D97-AF65-F5344CB8AC3E}">
        <p14:creationId xmlns:p14="http://schemas.microsoft.com/office/powerpoint/2010/main" val="1714327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4194200-3A97-F653-DF33-DE1F39EC17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942BE4C-4FC5-4930-921E-A2EE2B0E4C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0077749-5E89-7E82-0016-EE3BF79DF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F4249A1-99AC-2234-90A6-D47598E4A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Člověk se učí ve virtuálním prostředí</a:t>
            </a:r>
          </a:p>
          <a:p>
            <a:r>
              <a:rPr lang="cs-CZ" dirty="0"/>
              <a:t>V centru zájmu je jedinec a jeho prostředí, které si záměrně vytváří a přenáší ho mezi různými koncepty</a:t>
            </a:r>
          </a:p>
          <a:p>
            <a:r>
              <a:rPr lang="cs-CZ" dirty="0"/>
              <a:t>Těsná návaznost na </a:t>
            </a:r>
            <a:r>
              <a:rPr lang="cs-CZ" dirty="0" err="1"/>
              <a:t>konektivistické</a:t>
            </a:r>
            <a:r>
              <a:rPr lang="cs-CZ" dirty="0"/>
              <a:t> teorie</a:t>
            </a:r>
          </a:p>
          <a:p>
            <a:r>
              <a:rPr lang="cs-CZ" dirty="0"/>
              <a:t>Desítky různých modelů bez jednoznačných teoretických východisek</a:t>
            </a:r>
          </a:p>
        </p:txBody>
      </p:sp>
    </p:spTree>
    <p:extLst>
      <p:ext uri="{BB962C8B-B14F-4D97-AF65-F5344CB8AC3E}">
        <p14:creationId xmlns:p14="http://schemas.microsoft.com/office/powerpoint/2010/main" val="1368418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DA06133-FE43-A7BF-9FFF-4A079C688E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50F4B25-30E0-15AD-AFBC-807645D049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A72AE34-C7CF-9F97-16A7-949E8A015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 </a:t>
            </a:r>
            <a:r>
              <a:rPr lang="cs-CZ" dirty="0" err="1"/>
              <a:t>Generic</a:t>
            </a:r>
            <a:r>
              <a:rPr lang="cs-CZ" dirty="0"/>
              <a:t> Model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9D7DE0D-111E-3AC1-E1B8-FD6AE22B14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/>
              <a:t>Práce a učení se s dalšími lidmi. </a:t>
            </a:r>
            <a:r>
              <a:rPr lang="cs-CZ" sz="2000" dirty="0"/>
              <a:t>Součástí PLE je vytváření sociálních vazeb a struktur, které člověku pomohou se lépe učit nebo provádět praktické činnost, na kterých se něco učí. </a:t>
            </a:r>
          </a:p>
          <a:p>
            <a:r>
              <a:rPr lang="cs-CZ" sz="2000" b="1" dirty="0"/>
              <a:t>Práce se vzdělávacími objekty</a:t>
            </a:r>
            <a:r>
              <a:rPr lang="cs-CZ" sz="2000" dirty="0"/>
              <a:t>. Student by měl být schopen vybírat a hodnotit vzdělávací zdroje, vytvářet v nich systém a kontext. Ze záplavy možností z čeho se vzdělávat, činní vědomý výběr. </a:t>
            </a:r>
          </a:p>
          <a:p>
            <a:r>
              <a:rPr lang="cs-CZ" sz="2000" b="1" dirty="0"/>
              <a:t>Řízení činností</a:t>
            </a:r>
            <a:r>
              <a:rPr lang="cs-CZ" sz="2000" dirty="0"/>
              <a:t>. Student umí používat nástroje a metody, které mu umožní stanovit si vzdělávací plán, měřit čas, který věnuje jednotlivým úkonům a plánovat. </a:t>
            </a:r>
          </a:p>
          <a:p>
            <a:r>
              <a:rPr lang="cs-CZ" sz="2000" b="1" dirty="0"/>
              <a:t>Integrace všech zmíněných oblastí do procesu vzdělávání</a:t>
            </a:r>
            <a:r>
              <a:rPr lang="cs-CZ" sz="2000" dirty="0"/>
              <a:t>. Student je současně schopný jednotlivé online vzdělávací aktivity vztáhnout k formálnímu vzdělávání nebo ke kurzu.</a:t>
            </a:r>
          </a:p>
        </p:txBody>
      </p:sp>
    </p:spTree>
    <p:extLst>
      <p:ext uri="{BB962C8B-B14F-4D97-AF65-F5344CB8AC3E}">
        <p14:creationId xmlns:p14="http://schemas.microsoft.com/office/powerpoint/2010/main" val="1304035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E2BB04E-F64C-712A-54F9-09DF2D99D5E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137ACB3-DF12-0A55-CD14-70A84E418D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128AD46-0A8B-1924-F21F-20C8E3CCC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Four</a:t>
            </a:r>
            <a:r>
              <a:rPr lang="cs-CZ" dirty="0"/>
              <a:t> </a:t>
            </a:r>
            <a:r>
              <a:rPr lang="cs-CZ" dirty="0" err="1"/>
              <a:t>C´s</a:t>
            </a:r>
            <a:r>
              <a:rPr lang="cs-CZ" dirty="0"/>
              <a:t> model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1BC33D7-06DF-6927-A0BF-EA7F9AE5B6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/>
              <a:t>Sbírat</a:t>
            </a:r>
            <a:r>
              <a:rPr lang="cs-CZ" sz="1800" dirty="0"/>
              <a:t> či shromažďovat články, nástroje, data, obrazy a prostředky, které jsou ukládány (typicky do cloudu) anebo organisovány v kolekcích či jiné struktuře. </a:t>
            </a:r>
          </a:p>
          <a:p>
            <a:r>
              <a:rPr lang="cs-CZ" sz="1800" b="1" dirty="0"/>
              <a:t>Komunikace</a:t>
            </a:r>
            <a:r>
              <a:rPr lang="cs-CZ" sz="1800" dirty="0"/>
              <a:t> souvisí se schopností sdílet nápady, přenášet informace, ptát se, reflektovat, reagovat, komentovat či diskutovat. Jde o koncept pracující s </a:t>
            </a:r>
            <a:r>
              <a:rPr lang="cs-CZ" sz="1800" dirty="0" err="1"/>
              <a:t>konektivistickým</a:t>
            </a:r>
            <a:r>
              <a:rPr lang="cs-CZ" sz="1800" dirty="0"/>
              <a:t> pojetím a má těsnou návaznost na sociální a komunikační dovednosti. </a:t>
            </a:r>
          </a:p>
          <a:p>
            <a:r>
              <a:rPr lang="cs-CZ" sz="1800" b="1" dirty="0"/>
              <a:t>Kreativita</a:t>
            </a:r>
            <a:r>
              <a:rPr lang="cs-CZ" sz="1800" dirty="0"/>
              <a:t>, která se uplatňuje u tvorby nápadů, výzkumných záměrů či projektů, psaní prací s obsahem. Zde se projevují schopnosti kreativního myšlení či kreativní práce s informacemi. </a:t>
            </a:r>
          </a:p>
          <a:p>
            <a:r>
              <a:rPr lang="cs-CZ" sz="1800" b="1" dirty="0"/>
              <a:t>Spolupráce</a:t>
            </a:r>
            <a:r>
              <a:rPr lang="cs-CZ" sz="1800" dirty="0"/>
              <a:t> odkazuje na to, že v současném světě není možné být úspěšným solitérem. Součástí PLE je nesporně také schopnost aktivně spolupracovat s komunitou, ať již v oblasti participace na cizích aktivitách nebo v oblasti schopnosti prosadit vlastní pracovní program.</a:t>
            </a:r>
          </a:p>
        </p:txBody>
      </p:sp>
    </p:spTree>
    <p:extLst>
      <p:ext uri="{BB962C8B-B14F-4D97-AF65-F5344CB8AC3E}">
        <p14:creationId xmlns:p14="http://schemas.microsoft.com/office/powerpoint/2010/main" val="518689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8E69F6B-D000-A250-04EF-C0C09AAEFF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6E84E0B-B974-DC45-2835-3988A55B68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BC70E2C-256E-C6FA-C31B-48B26E43B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NGDLE: </a:t>
            </a:r>
            <a:r>
              <a:rPr lang="en-US" dirty="0"/>
              <a:t>Next Generation Digital Learning Environment </a:t>
            </a:r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401CD8C-8EA4-CA52-BA4B-5BAB10B214C1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r>
              <a:rPr lang="cs-CZ" dirty="0"/>
              <a:t>Interoperabilita</a:t>
            </a:r>
          </a:p>
          <a:p>
            <a:r>
              <a:rPr lang="cs-CZ" dirty="0"/>
              <a:t>Spolupráce akademiků a komerčního sektoru</a:t>
            </a:r>
          </a:p>
          <a:p>
            <a:r>
              <a:rPr lang="cs-CZ" dirty="0"/>
              <a:t>Práce s daty (</a:t>
            </a:r>
            <a:r>
              <a:rPr lang="cs-CZ" dirty="0" err="1"/>
              <a:t>xAPI</a:t>
            </a:r>
            <a:r>
              <a:rPr lang="cs-CZ" dirty="0"/>
              <a:t> a kol.)</a:t>
            </a:r>
          </a:p>
          <a:p>
            <a:r>
              <a:rPr lang="cs-CZ"/>
              <a:t>Architektonický přístup</a:t>
            </a:r>
          </a:p>
        </p:txBody>
      </p:sp>
      <p:pic>
        <p:nvPicPr>
          <p:cNvPr id="8" name="Picture 2" descr="Figure 1">
            <a:extLst>
              <a:ext uri="{FF2B5EF4-FFF2-40B4-BE49-F238E27FC236}">
                <a16:creationId xmlns:a16="http://schemas.microsoft.com/office/drawing/2014/main" id="{E5ABAEAA-6A73-EE60-2E69-FF8C666AD846}"/>
              </a:ext>
            </a:extLst>
          </p:cNvPr>
          <p:cNvPicPr>
            <a:picLocks noGrp="1" noChangeAspect="1" noChangeArrowheads="1"/>
          </p:cNvPicPr>
          <p:nvPr>
            <p:ph idx="3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1325" y="1701800"/>
            <a:ext cx="4140200" cy="414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296344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arts-prezentace-16-9-cz-v11.potx" id="{850E93A8-45C9-4C23-9306-30E4FC2F50F2}" vid="{13F8A24C-E6A5-454D-8F66-47FE17FE1E3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A8BAC94BA468D488F31B2478A655CDC" ma:contentTypeVersion="2" ma:contentTypeDescription="Vytvoří nový dokument" ma:contentTypeScope="" ma:versionID="08bb5aaad6f00ce25b159fd08d2efb3d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24f516e8cb82884d3aca393be411b39d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1C6E5B4-B4FC-4F28-8247-821219E2A5F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D92384E-3F8F-47CB-8C76-E8AD097BDCB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BE9073B-39CA-4037-B2EE-0F591172E3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muni-arts-prezentace-16-9-cz-v11</Template>
  <TotalTime>21</TotalTime>
  <Words>386</Words>
  <Application>Microsoft Office PowerPoint</Application>
  <PresentationFormat>Širokoúhlá obrazovka</PresentationFormat>
  <Paragraphs>39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Tahoma</vt:lpstr>
      <vt:lpstr>Wingdings</vt:lpstr>
      <vt:lpstr>Prezentace_MU_CZ</vt:lpstr>
      <vt:lpstr>PLE, LMS, NGDLE</vt:lpstr>
      <vt:lpstr>LMS</vt:lpstr>
      <vt:lpstr>PLE</vt:lpstr>
      <vt:lpstr>A Generic Model </vt:lpstr>
      <vt:lpstr>The Four C´s model</vt:lpstr>
      <vt:lpstr>NGDLE: Next Generation Digital Learning Environment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PLE, LMS, NGDLE</dc:title>
  <dc:creator>Michal Černý</dc:creator>
  <cp:lastModifiedBy>Michal Černý</cp:lastModifiedBy>
  <cp:revision>1</cp:revision>
  <cp:lastPrinted>1601-01-01T00:00:00Z</cp:lastPrinted>
  <dcterms:created xsi:type="dcterms:W3CDTF">2022-11-21T20:02:26Z</dcterms:created>
  <dcterms:modified xsi:type="dcterms:W3CDTF">2022-11-21T20:23:43Z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