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768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PLE, LMS, NGDLE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Černý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7DE7E49-31EE-134C-D593-A1E4964D19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56B7A1-959F-B8EB-221C-5F8803ED21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C92D99-9097-29DC-E92F-9237A66FA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LMS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CB5C84-46D6-CF0E-62ED-5889603E5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 centrální řešení pro vzdělávací instituci</a:t>
            </a:r>
          </a:p>
          <a:p>
            <a:r>
              <a:rPr lang="cs-CZ" dirty="0"/>
              <a:t>MOODLE, </a:t>
            </a:r>
            <a:r>
              <a:rPr lang="cs-CZ" dirty="0" err="1"/>
              <a:t>Classroom</a:t>
            </a:r>
            <a:r>
              <a:rPr lang="cs-CZ" dirty="0"/>
              <a:t>, …</a:t>
            </a:r>
          </a:p>
          <a:p>
            <a:r>
              <a:rPr lang="cs-CZ" dirty="0"/>
              <a:t>Řídící strukturou je instituce na kterou je prostředí navázáno</a:t>
            </a:r>
          </a:p>
          <a:p>
            <a:r>
              <a:rPr lang="cs-CZ" dirty="0"/>
              <a:t>Komplexní unifikované rozhraní, které si přizpůsobuje instituce</a:t>
            </a:r>
          </a:p>
        </p:txBody>
      </p:sp>
    </p:spTree>
    <p:extLst>
      <p:ext uri="{BB962C8B-B14F-4D97-AF65-F5344CB8AC3E}">
        <p14:creationId xmlns:p14="http://schemas.microsoft.com/office/powerpoint/2010/main" val="1714327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4194200-3A97-F653-DF33-DE1F39EC17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942BE4C-4FC5-4930-921E-A2EE2B0E4C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077749-5E89-7E82-0016-EE3BF79DF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F4249A1-99AC-2234-90A6-D47598E4A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Člověk se učí ve virtuálním prostředí</a:t>
            </a:r>
          </a:p>
          <a:p>
            <a:r>
              <a:rPr lang="cs-CZ" dirty="0"/>
              <a:t>V centru zájmu je jedinec a jeho prostředí, které si záměrně vytváří a přenáší ho mezi různými koncepty</a:t>
            </a:r>
          </a:p>
          <a:p>
            <a:r>
              <a:rPr lang="cs-CZ" dirty="0"/>
              <a:t>Těsná návaznost na </a:t>
            </a:r>
            <a:r>
              <a:rPr lang="cs-CZ" dirty="0" err="1"/>
              <a:t>konektivistické</a:t>
            </a:r>
            <a:r>
              <a:rPr lang="cs-CZ" dirty="0"/>
              <a:t> teorie</a:t>
            </a:r>
          </a:p>
          <a:p>
            <a:r>
              <a:rPr lang="cs-CZ" dirty="0"/>
              <a:t>Desítky různých modelů bez jednoznačných teoretických východisek</a:t>
            </a:r>
          </a:p>
        </p:txBody>
      </p:sp>
    </p:spTree>
    <p:extLst>
      <p:ext uri="{BB962C8B-B14F-4D97-AF65-F5344CB8AC3E}">
        <p14:creationId xmlns:p14="http://schemas.microsoft.com/office/powerpoint/2010/main" val="1368418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DA06133-FE43-A7BF-9FFF-4A079C688E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0F4B25-30E0-15AD-AFBC-807645D049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72AE34-C7CF-9F97-16A7-949E8A015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</a:t>
            </a:r>
            <a:r>
              <a:rPr lang="cs-CZ" dirty="0" err="1"/>
              <a:t>Generic</a:t>
            </a:r>
            <a:r>
              <a:rPr lang="cs-CZ" dirty="0"/>
              <a:t> Model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9D7DE0D-111E-3AC1-E1B8-FD6AE22B1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Práce a učení se s dalšími lidmi. </a:t>
            </a:r>
            <a:r>
              <a:rPr lang="cs-CZ" sz="2000" dirty="0"/>
              <a:t>Součástí PLE je vytváření sociálních vazeb a struktur, které člověku pomohou se lépe učit nebo provádět praktické činnost, na kterých se něco učí. </a:t>
            </a:r>
          </a:p>
          <a:p>
            <a:r>
              <a:rPr lang="cs-CZ" sz="2000" b="1" dirty="0"/>
              <a:t>Práce se vzdělávacími objekty</a:t>
            </a:r>
            <a:r>
              <a:rPr lang="cs-CZ" sz="2000" dirty="0"/>
              <a:t>. Student by měl být schopen vybírat a hodnotit vzdělávací zdroje, vytvářet v nich systém a kontext. Ze záplavy možností z čeho se vzdělávat, činní vědomý výběr. </a:t>
            </a:r>
          </a:p>
          <a:p>
            <a:r>
              <a:rPr lang="cs-CZ" sz="2000" b="1" dirty="0"/>
              <a:t>Řízení činností</a:t>
            </a:r>
            <a:r>
              <a:rPr lang="cs-CZ" sz="2000" dirty="0"/>
              <a:t>. Student umí používat nástroje a metody, které mu umožní stanovit si vzdělávací plán, měřit čas, který věnuje jednotlivým úkonům a plánovat. </a:t>
            </a:r>
          </a:p>
          <a:p>
            <a:r>
              <a:rPr lang="cs-CZ" sz="2000" b="1" dirty="0"/>
              <a:t>Integrace všech zmíněných oblastí do procesu vzdělávání</a:t>
            </a:r>
            <a:r>
              <a:rPr lang="cs-CZ" sz="2000" dirty="0"/>
              <a:t>. Student je současně schopný jednotlivé online vzdělávací aktivity vztáhnout k formálnímu vzdělávání nebo ke kurzu.</a:t>
            </a:r>
          </a:p>
        </p:txBody>
      </p:sp>
    </p:spTree>
    <p:extLst>
      <p:ext uri="{BB962C8B-B14F-4D97-AF65-F5344CB8AC3E}">
        <p14:creationId xmlns:p14="http://schemas.microsoft.com/office/powerpoint/2010/main" val="130403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E2BB04E-F64C-712A-54F9-09DF2D99D5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37ACB3-DF12-0A55-CD14-70A84E418D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128AD46-0A8B-1924-F21F-20C8E3CCC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Four</a:t>
            </a:r>
            <a:r>
              <a:rPr lang="cs-CZ" dirty="0"/>
              <a:t> </a:t>
            </a:r>
            <a:r>
              <a:rPr lang="cs-CZ" dirty="0" err="1"/>
              <a:t>C´s</a:t>
            </a:r>
            <a:r>
              <a:rPr lang="cs-CZ" dirty="0"/>
              <a:t> model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1BC33D7-06DF-6927-A0BF-EA7F9AE5B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Sbírat</a:t>
            </a:r>
            <a:r>
              <a:rPr lang="cs-CZ" sz="1800" dirty="0"/>
              <a:t> či shromažďovat články, nástroje, data, obrazy a prostředky, které jsou ukládány (typicky do cloudu) anebo organisovány v kolekcích či jiné struktuře. </a:t>
            </a:r>
          </a:p>
          <a:p>
            <a:r>
              <a:rPr lang="cs-CZ" sz="1800" b="1" dirty="0"/>
              <a:t>Komunikace</a:t>
            </a:r>
            <a:r>
              <a:rPr lang="cs-CZ" sz="1800" dirty="0"/>
              <a:t> souvisí se schopností sdílet nápady, přenášet informace, ptát se, reflektovat, reagovat, komentovat či diskutovat. Jde o koncept pracující s </a:t>
            </a:r>
            <a:r>
              <a:rPr lang="cs-CZ" sz="1800" dirty="0" err="1"/>
              <a:t>konektivistickým</a:t>
            </a:r>
            <a:r>
              <a:rPr lang="cs-CZ" sz="1800" dirty="0"/>
              <a:t> pojetím a má těsnou návaznost na sociální a komunikační dovednosti. </a:t>
            </a:r>
          </a:p>
          <a:p>
            <a:r>
              <a:rPr lang="cs-CZ" sz="1800" b="1" dirty="0"/>
              <a:t>Kreativita</a:t>
            </a:r>
            <a:r>
              <a:rPr lang="cs-CZ" sz="1800" dirty="0"/>
              <a:t>, která se uplatňuje u tvorby nápadů, výzkumných záměrů či projektů, psaní prací s obsahem. Zde se projevují schopnosti kreativního myšlení či kreativní práce s informacemi. </a:t>
            </a:r>
          </a:p>
          <a:p>
            <a:r>
              <a:rPr lang="cs-CZ" sz="1800" b="1" dirty="0"/>
              <a:t>Spolupráce</a:t>
            </a:r>
            <a:r>
              <a:rPr lang="cs-CZ" sz="1800" dirty="0"/>
              <a:t> odkazuje na to, že v současném světě není možné být úspěšným solitérem. Součástí PLE je nesporně také schopnost aktivně spolupracovat s komunitou, ať již v oblasti participace na cizích aktivitách nebo v oblasti schopnosti prosadit vlastní pracovní program.</a:t>
            </a:r>
          </a:p>
        </p:txBody>
      </p:sp>
    </p:spTree>
    <p:extLst>
      <p:ext uri="{BB962C8B-B14F-4D97-AF65-F5344CB8AC3E}">
        <p14:creationId xmlns:p14="http://schemas.microsoft.com/office/powerpoint/2010/main" val="518689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8E69F6B-D000-A250-04EF-C0C09AAEFF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E84E0B-B974-DC45-2835-3988A55B68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C70E2C-256E-C6FA-C31B-48B26E43B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NGDLE: </a:t>
            </a:r>
            <a:r>
              <a:rPr lang="en-US" dirty="0"/>
              <a:t>Next Generation Digital Learning Environment 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401CD8C-8EA4-CA52-BA4B-5BAB10B214C1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/>
              <a:t>Interoperabilita</a:t>
            </a:r>
          </a:p>
          <a:p>
            <a:r>
              <a:rPr lang="cs-CZ" dirty="0"/>
              <a:t>Spolupráce akademiků a komerčního sektoru</a:t>
            </a:r>
          </a:p>
          <a:p>
            <a:r>
              <a:rPr lang="cs-CZ" dirty="0"/>
              <a:t>Práce s daty (</a:t>
            </a:r>
            <a:r>
              <a:rPr lang="cs-CZ" dirty="0" err="1"/>
              <a:t>xAPI</a:t>
            </a:r>
            <a:r>
              <a:rPr lang="cs-CZ" dirty="0"/>
              <a:t> a kol.)</a:t>
            </a:r>
          </a:p>
          <a:p>
            <a:r>
              <a:rPr lang="cs-CZ"/>
              <a:t>Architektonický přístup</a:t>
            </a:r>
          </a:p>
        </p:txBody>
      </p:sp>
      <p:pic>
        <p:nvPicPr>
          <p:cNvPr id="8" name="Picture 2" descr="Figure 1">
            <a:extLst>
              <a:ext uri="{FF2B5EF4-FFF2-40B4-BE49-F238E27FC236}">
                <a16:creationId xmlns:a16="http://schemas.microsoft.com/office/drawing/2014/main" id="{E5ABAEAA-6A73-EE60-2E69-FF8C666AD846}"/>
              </a:ext>
            </a:extLst>
          </p:cNvPr>
          <p:cNvPicPr>
            <a:picLocks noGrp="1" noChangeAspect="1" noChangeArrowheads="1"/>
          </p:cNvPicPr>
          <p:nvPr>
            <p:ph idx="3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5" y="1701800"/>
            <a:ext cx="4140200" cy="414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96344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E9073B-39CA-4037-B2EE-0F591172E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21</TotalTime>
  <Words>386</Words>
  <Application>Microsoft Office PowerPoint</Application>
  <PresentationFormat>Širokoúhlá obrazovka</PresentationFormat>
  <Paragraphs>39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PLE, LMS, NGDLE</vt:lpstr>
      <vt:lpstr>LMS</vt:lpstr>
      <vt:lpstr>PLE</vt:lpstr>
      <vt:lpstr>A Generic Model </vt:lpstr>
      <vt:lpstr>The Four C´s model</vt:lpstr>
      <vt:lpstr>NGDLE: Next Generation Digital Learning Environment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PLE, LMS, NGDLE</dc:title>
  <dc:creator>Michal Černý</dc:creator>
  <cp:lastModifiedBy>Michal Černý</cp:lastModifiedBy>
  <cp:revision>1</cp:revision>
  <cp:lastPrinted>1601-01-01T00:00:00Z</cp:lastPrinted>
  <dcterms:created xsi:type="dcterms:W3CDTF">2022-11-21T20:02:26Z</dcterms:created>
  <dcterms:modified xsi:type="dcterms:W3CDTF">2022-11-21T20:23:43Z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