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23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92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54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05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13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47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16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60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97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07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31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5EDD0-4E48-46F1-92FF-3458DD1D48FA}" type="datetimeFigureOut">
              <a:rPr lang="cs-CZ" smtClean="0"/>
              <a:t>29. 11. 2019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FFF79-F7D2-4536-A546-494CB0053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56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Učitel / žáci v managementu  vyučovací </a:t>
            </a:r>
            <a:r>
              <a:rPr lang="cs-CZ" b="1" dirty="0" smtClean="0"/>
              <a:t>hodiny</a:t>
            </a:r>
            <a:br>
              <a:rPr lang="cs-CZ" b="1" dirty="0" smtClean="0"/>
            </a:br>
            <a:r>
              <a:rPr lang="cs-CZ" sz="2700" b="1" dirty="0"/>
              <a:t> </a:t>
            </a:r>
            <a:r>
              <a:rPr lang="cs-CZ" sz="2700" b="1" dirty="0" smtClean="0"/>
              <a:t>z pohledu pedagogické psychologie </a:t>
            </a:r>
            <a:endParaRPr lang="cs-CZ" sz="27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817227"/>
            <a:ext cx="9144000" cy="1655762"/>
          </a:xfrm>
        </p:spPr>
        <p:txBody>
          <a:bodyPr/>
          <a:lstStyle/>
          <a:p>
            <a:r>
              <a:rPr lang="cs-CZ" dirty="0" smtClean="0"/>
              <a:t>Pedagogická psychologie </a:t>
            </a:r>
            <a:r>
              <a:rPr lang="cs-CZ" dirty="0" smtClean="0"/>
              <a:t>(pro </a:t>
            </a:r>
            <a:r>
              <a:rPr lang="cs-CZ" dirty="0" smtClean="0"/>
              <a:t>informační </a:t>
            </a:r>
            <a:r>
              <a:rPr lang="cs-CZ" dirty="0" smtClean="0"/>
              <a:t>pracovníky)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333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formulovat otázky směrem k žákům?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Nejprve otázka, poté oslovený žák s prosbou o odpověď</a:t>
            </a:r>
          </a:p>
          <a:p>
            <a:pPr lvl="1"/>
            <a:r>
              <a:rPr lang="cs-CZ" dirty="0" smtClean="0"/>
              <a:t>Proč?</a:t>
            </a:r>
          </a:p>
          <a:p>
            <a:r>
              <a:rPr lang="cs-CZ" dirty="0" smtClean="0"/>
              <a:t>Reformulace otázky – kdy, proč?</a:t>
            </a:r>
          </a:p>
          <a:p>
            <a:r>
              <a:rPr lang="cs-CZ" dirty="0" smtClean="0"/>
              <a:t>Ptát se na odpověď </a:t>
            </a:r>
            <a:r>
              <a:rPr lang="cs-CZ" dirty="0"/>
              <a:t>se zájmem + </a:t>
            </a:r>
            <a:r>
              <a:rPr lang="cs-CZ" dirty="0" smtClean="0"/>
              <a:t>řeč těla</a:t>
            </a:r>
          </a:p>
          <a:p>
            <a:r>
              <a:rPr lang="cs-CZ" dirty="0" smtClean="0"/>
              <a:t>Pomoc s odpovědí, nápověda – co je jejím smyslem? </a:t>
            </a:r>
          </a:p>
          <a:p>
            <a:r>
              <a:rPr lang="cs-CZ" dirty="0" smtClean="0"/>
              <a:t>Kontrolovat, JAK žák ke své odpovědi dospěl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873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Diskuse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výuce řízená učitelem</a:t>
            </a:r>
          </a:p>
          <a:p>
            <a:r>
              <a:rPr lang="cs-CZ" dirty="0" smtClean="0"/>
              <a:t>Kdy začíná diskuse?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Učitelovo řízení diskuse – s jakým cílem?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Práce učitele s dynamikou skupiny, s chybami žáků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208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Učební úkoly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Činnosti organizované učitelem</a:t>
            </a:r>
          </a:p>
          <a:p>
            <a:r>
              <a:rPr lang="cs-CZ" dirty="0" smtClean="0"/>
              <a:t>Důležité prvky v rámci dynamiky třídy i procesu a výsledku učení </a:t>
            </a:r>
          </a:p>
          <a:p>
            <a:pPr lvl="1"/>
            <a:r>
              <a:rPr lang="cs-CZ" dirty="0" smtClean="0"/>
              <a:t>Zadání - kritéria</a:t>
            </a:r>
          </a:p>
          <a:p>
            <a:pPr lvl="1"/>
            <a:r>
              <a:rPr lang="cs-CZ" dirty="0" smtClean="0"/>
              <a:t>Očekávání od žáků</a:t>
            </a:r>
          </a:p>
          <a:p>
            <a:pPr lvl="1"/>
            <a:r>
              <a:rPr lang="cs-CZ" dirty="0" smtClean="0"/>
              <a:t>Smysluplnost</a:t>
            </a:r>
          </a:p>
          <a:p>
            <a:pPr lvl="1"/>
            <a:r>
              <a:rPr lang="cs-CZ" dirty="0" err="1" smtClean="0"/>
              <a:t>Provazba</a:t>
            </a:r>
            <a:r>
              <a:rPr lang="cs-CZ" dirty="0" smtClean="0"/>
              <a:t> s žitou praxí žáka</a:t>
            </a:r>
          </a:p>
          <a:p>
            <a:pPr lvl="1"/>
            <a:r>
              <a:rPr lang="cs-CZ" dirty="0" smtClean="0"/>
              <a:t>Odpovědnost žáka za výsledek své práce</a:t>
            </a:r>
          </a:p>
          <a:p>
            <a:r>
              <a:rPr lang="cs-CZ" dirty="0" smtClean="0"/>
              <a:t>Věnovat pozornost učebním dovednostem žáků spíše než úkolům samotným </a:t>
            </a:r>
          </a:p>
          <a:p>
            <a:pPr lvl="1"/>
            <a:r>
              <a:rPr lang="cs-CZ" dirty="0" smtClean="0"/>
              <a:t>Jaký smysl má diskuse v malých skupinkách?</a:t>
            </a:r>
          </a:p>
          <a:p>
            <a:pPr lvl="1"/>
            <a:r>
              <a:rPr lang="cs-CZ" dirty="0" smtClean="0"/>
              <a:t>Jak se ze zadaného textu získají potřebné informace? 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378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Kooperativní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je učitel zařazuje do výuky?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 smtClean="0"/>
              <a:t>…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 smtClean="0"/>
              <a:t>… </a:t>
            </a:r>
          </a:p>
          <a:p>
            <a:endParaRPr lang="cs-CZ" dirty="0" smtClean="0"/>
          </a:p>
          <a:p>
            <a:r>
              <a:rPr lang="cs-CZ" dirty="0" smtClean="0"/>
              <a:t>Různé postoje učitelů ke kooperativním činnostem </a:t>
            </a:r>
          </a:p>
          <a:p>
            <a:r>
              <a:rPr lang="cs-CZ" dirty="0" smtClean="0"/>
              <a:t>Aktivní učení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209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Přizpůsobení práce učitele schopnostem žáků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Příklad:</a:t>
            </a:r>
          </a:p>
          <a:p>
            <a:pPr lvl="1"/>
            <a:r>
              <a:rPr lang="cs-CZ" dirty="0" smtClean="0"/>
              <a:t>Školní inspekce – začínající učitel – uspokojování vzdělávacích potřeb především žáků s průměrnými schopnostmi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Problém: Jak uspokojovat potřeby žáků schopnějších/nadaných?</a:t>
            </a:r>
          </a:p>
          <a:p>
            <a:pPr lvl="1"/>
            <a:r>
              <a:rPr lang="cs-CZ" dirty="0" smtClean="0"/>
              <a:t>Praxe?</a:t>
            </a:r>
          </a:p>
          <a:p>
            <a:r>
              <a:rPr lang="cs-CZ" dirty="0" smtClean="0"/>
              <a:t>Práce žáků v homogenních  / heterogenních  skupinách </a:t>
            </a:r>
          </a:p>
          <a:p>
            <a:r>
              <a:rPr lang="cs-CZ" b="1" dirty="0" smtClean="0"/>
              <a:t>Rozhodnutí učitele, jakého pokroku mohou žáci dosáhnout v dané hodině / hodinách </a:t>
            </a:r>
            <a:r>
              <a:rPr lang="cs-CZ" dirty="0" smtClean="0"/>
              <a:t>NE zadávání úkolů na takové úrovni, kterou jsou žáci schopni s úspěchem zvládnout  </a:t>
            </a:r>
          </a:p>
          <a:p>
            <a:pPr lvl="1"/>
            <a:r>
              <a:rPr lang="cs-CZ" dirty="0" smtClean="0"/>
              <a:t>Zóna nejbližšího vývoje (</a:t>
            </a:r>
            <a:r>
              <a:rPr lang="cs-CZ" dirty="0" err="1" smtClean="0"/>
              <a:t>Vygotsky</a:t>
            </a:r>
            <a:r>
              <a:rPr lang="cs-CZ" dirty="0" smtClean="0"/>
              <a:t>), „lešení“ (</a:t>
            </a:r>
            <a:r>
              <a:rPr lang="cs-CZ" i="1" dirty="0"/>
              <a:t>V dětském věku je dobré jen takové učení a vyučování, které předbíhá vývoj, vede vývoj za </a:t>
            </a:r>
            <a:r>
              <a:rPr lang="cs-CZ" i="1" dirty="0" smtClean="0"/>
              <a:t>sebou)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563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Průběh výuky a práce s potřebami žáků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Pečlivé sledování pokroku žáků</a:t>
            </a:r>
          </a:p>
          <a:p>
            <a:r>
              <a:rPr lang="cs-CZ" dirty="0" smtClean="0"/>
              <a:t>Zjišťování míry porozumění učivu prostřednictvím OTÁZEK </a:t>
            </a:r>
          </a:p>
          <a:p>
            <a:r>
              <a:rPr lang="cs-CZ" dirty="0" smtClean="0"/>
              <a:t>Žákovo (ne)porozumění učivu a samostatná práce</a:t>
            </a:r>
          </a:p>
          <a:p>
            <a:r>
              <a:rPr lang="cs-CZ" dirty="0" smtClean="0"/>
              <a:t>Ostych žáků</a:t>
            </a:r>
          </a:p>
          <a:p>
            <a:r>
              <a:rPr lang="cs-CZ" dirty="0" smtClean="0"/>
              <a:t>Učitelova iniciativa (sledování učebních postupů) NE žákovo odhodlání ptát se </a:t>
            </a:r>
          </a:p>
          <a:p>
            <a:r>
              <a:rPr lang="cs-CZ" dirty="0" smtClean="0"/>
              <a:t>Verbalizace učitelových očekávání směrem k žákům (kvalitnější práce, větší pokrok …) </a:t>
            </a:r>
          </a:p>
          <a:p>
            <a:r>
              <a:rPr lang="cs-CZ" dirty="0" smtClean="0"/>
              <a:t>Žitá zkušenost žáků v učivu</a:t>
            </a:r>
          </a:p>
          <a:p>
            <a:r>
              <a:rPr lang="cs-CZ" dirty="0" smtClean="0"/>
              <a:t>Individualizovaná pracovní schémata – význam instrukcí pro práci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719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vyučování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Dovednosti učitele, jejichž uplatňování mu pomůže řídit a organizovat učební činnosti tak, aby žáci strávili co největší část vyučovací hodiny produktivní prací</a:t>
            </a:r>
          </a:p>
          <a:p>
            <a:r>
              <a:rPr lang="cs-CZ" dirty="0" smtClean="0"/>
              <a:t>Učitel „pod tlakem“ řešit několik úkolů současně</a:t>
            </a:r>
          </a:p>
          <a:p>
            <a:endParaRPr lang="cs-CZ" dirty="0" smtClean="0"/>
          </a:p>
          <a:p>
            <a:r>
              <a:rPr lang="cs-CZ" dirty="0" smtClean="0"/>
              <a:t>Začátky</a:t>
            </a:r>
          </a:p>
          <a:p>
            <a:r>
              <a:rPr lang="cs-CZ" dirty="0" smtClean="0"/>
              <a:t>Přechody</a:t>
            </a:r>
          </a:p>
          <a:p>
            <a:r>
              <a:rPr lang="cs-CZ" dirty="0" smtClean="0"/>
              <a:t>Ukončení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350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Fáze začátku hodin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Dochvilnost učitele</a:t>
            </a:r>
          </a:p>
          <a:p>
            <a:r>
              <a:rPr lang="cs-CZ" dirty="0" smtClean="0"/>
              <a:t>Připravenost učitele</a:t>
            </a:r>
          </a:p>
          <a:p>
            <a:r>
              <a:rPr lang="cs-CZ" dirty="0" smtClean="0"/>
              <a:t>Psychodidaktika „mrtvého času“ výuky</a:t>
            </a:r>
          </a:p>
          <a:p>
            <a:pPr lvl="1"/>
            <a:r>
              <a:rPr lang="cs-CZ" dirty="0" smtClean="0"/>
              <a:t>? </a:t>
            </a:r>
          </a:p>
          <a:p>
            <a:r>
              <a:rPr lang="cs-CZ" dirty="0" smtClean="0"/>
              <a:t>Signály začátku společného učení</a:t>
            </a:r>
          </a:p>
          <a:p>
            <a:pPr lvl="1"/>
            <a:r>
              <a:rPr lang="cs-CZ" dirty="0" smtClean="0"/>
              <a:t>Řečové</a:t>
            </a:r>
          </a:p>
          <a:p>
            <a:pPr lvl="1"/>
            <a:r>
              <a:rPr lang="cs-CZ" dirty="0" smtClean="0"/>
              <a:t>Neverbální</a:t>
            </a:r>
          </a:p>
          <a:p>
            <a:pPr lvl="1"/>
            <a:r>
              <a:rPr lang="cs-CZ" dirty="0" smtClean="0"/>
              <a:t>Otázky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57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Fáze přechodů v hodině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Plynulost VERSUS trhavost</a:t>
            </a:r>
          </a:p>
          <a:p>
            <a:r>
              <a:rPr lang="cs-CZ" dirty="0" smtClean="0"/>
              <a:t>Obsah učebních činností</a:t>
            </a:r>
          </a:p>
          <a:p>
            <a:r>
              <a:rPr lang="cs-CZ" dirty="0" smtClean="0"/>
              <a:t>Řazení učebních činností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Zvažování přechodů mezi činnostmi za konkrétních situací (samostatná práce - další plánovaná učební činnost / práce ve skupinách - diskuse)</a:t>
            </a:r>
          </a:p>
          <a:p>
            <a:r>
              <a:rPr lang="cs-CZ" dirty="0" smtClean="0"/>
              <a:t>Zvážení poskytovat pokyny individuálně NEBO frontálně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774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Fáze ukončení hodiny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TŘI důležité faktory řízení výuky</a:t>
            </a:r>
          </a:p>
          <a:p>
            <a:endParaRPr lang="cs-CZ" dirty="0"/>
          </a:p>
          <a:p>
            <a:r>
              <a:rPr lang="cs-CZ" dirty="0" smtClean="0"/>
              <a:t>1) včasný konec hodiny</a:t>
            </a:r>
          </a:p>
          <a:p>
            <a:r>
              <a:rPr lang="cs-CZ" dirty="0" smtClean="0"/>
              <a:t>2) příprava žáků na ukončení hodiny</a:t>
            </a:r>
          </a:p>
          <a:p>
            <a:r>
              <a:rPr lang="cs-CZ" dirty="0" smtClean="0"/>
              <a:t>3) přesun z učebny jinam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5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Vystupování učitele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5491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CO</a:t>
            </a:r>
            <a:r>
              <a:rPr lang="cs-CZ" dirty="0" smtClean="0"/>
              <a:t> učitel provádí</a:t>
            </a:r>
          </a:p>
          <a:p>
            <a:r>
              <a:rPr lang="cs-CZ" b="1" dirty="0" smtClean="0"/>
              <a:t>JAK</a:t>
            </a:r>
            <a:r>
              <a:rPr lang="cs-CZ" dirty="0" smtClean="0"/>
              <a:t> učitel realizuje výuku</a:t>
            </a:r>
          </a:p>
          <a:p>
            <a:endParaRPr lang="cs-CZ" dirty="0" smtClean="0"/>
          </a:p>
          <a:p>
            <a:r>
              <a:rPr lang="cs-CZ" dirty="0" smtClean="0"/>
              <a:t>Aby vyučování přinášelo žákům žádaný efekt, učitel musí jednat s jistotou, uvolněně, sebevědomě, cíleně a tak, aby vzbuzoval zájem o výuku</a:t>
            </a:r>
          </a:p>
          <a:p>
            <a:r>
              <a:rPr lang="cs-CZ" dirty="0" smtClean="0"/>
              <a:t>Učitel „vyzařuje“ očekávání, že žáci budou během vyučovací hodiny dosahovat dobrých výsledků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Signály:</a:t>
            </a:r>
            <a:endParaRPr lang="cs-CZ" b="1" dirty="0"/>
          </a:p>
          <a:p>
            <a:r>
              <a:rPr lang="cs-CZ" dirty="0" smtClean="0"/>
              <a:t>Učitelův výraz obličeje, řeč těla a vnímání otázek kladených žákům</a:t>
            </a:r>
          </a:p>
          <a:p>
            <a:r>
              <a:rPr lang="cs-CZ" dirty="0" smtClean="0"/>
              <a:t>Pohyb učitele po učebně / jiné učitelovy aktivity a žákovo vnímání svědectví o významu vyučování 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167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Podpora aktivního zapojení žáků do výuky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A) činnosti účinné ze </a:t>
            </a:r>
            <a:r>
              <a:rPr lang="cs-CZ" b="1" dirty="0" smtClean="0"/>
              <a:t>vzdělávacího</a:t>
            </a:r>
            <a:r>
              <a:rPr lang="cs-CZ" dirty="0" smtClean="0"/>
              <a:t> hlediska</a:t>
            </a:r>
          </a:p>
          <a:p>
            <a:r>
              <a:rPr lang="cs-CZ" dirty="0" smtClean="0"/>
              <a:t>B) Činnosti účinné z hlediska </a:t>
            </a:r>
            <a:r>
              <a:rPr lang="cs-CZ" b="1" dirty="0" smtClean="0"/>
              <a:t>udržení aktivní účasti žáků </a:t>
            </a:r>
            <a:r>
              <a:rPr lang="cs-CZ" dirty="0" smtClean="0"/>
              <a:t>na výuce</a:t>
            </a:r>
          </a:p>
          <a:p>
            <a:pPr lvl="1"/>
            <a:r>
              <a:rPr lang="cs-CZ" dirty="0" smtClean="0"/>
              <a:t>Jaká je praxe?</a:t>
            </a:r>
          </a:p>
          <a:p>
            <a:pPr lvl="1"/>
            <a:endParaRPr lang="cs-CZ" dirty="0"/>
          </a:p>
          <a:p>
            <a:r>
              <a:rPr lang="cs-CZ" dirty="0" smtClean="0"/>
              <a:t>Sledování pokroku žáků</a:t>
            </a:r>
          </a:p>
          <a:p>
            <a:pPr lvl="1"/>
            <a:r>
              <a:rPr lang="cs-CZ" dirty="0" smtClean="0"/>
              <a:t>Aktivní</a:t>
            </a:r>
          </a:p>
          <a:p>
            <a:pPr lvl="1"/>
            <a:r>
              <a:rPr lang="cs-CZ" dirty="0" smtClean="0"/>
              <a:t>Pasivní</a:t>
            </a:r>
          </a:p>
          <a:p>
            <a:endParaRPr lang="cs-CZ" dirty="0"/>
          </a:p>
          <a:p>
            <a:r>
              <a:rPr lang="cs-CZ" dirty="0" smtClean="0"/>
              <a:t>Tempo a plynulost výuky</a:t>
            </a:r>
          </a:p>
          <a:p>
            <a:pPr lvl="1"/>
            <a:r>
              <a:rPr lang="cs-CZ" dirty="0" smtClean="0"/>
              <a:t>Tzv. překrývání – simultánní činnosti učitele: vyrušování žáků, naslouchání jednomu žákovi  a sledování celé skupiny)</a:t>
            </a:r>
          </a:p>
          <a:p>
            <a:pPr lvl="1"/>
            <a:r>
              <a:rPr lang="cs-CZ" dirty="0" smtClean="0"/>
              <a:t>Přepínání pozornosti </a:t>
            </a:r>
            <a:r>
              <a:rPr lang="cs-CZ" dirty="0" smtClean="0"/>
              <a:t>(Strategie řízení třídy, s</a:t>
            </a:r>
            <a:r>
              <a:rPr lang="cs-CZ" dirty="0" smtClean="0"/>
              <a:t>. 69)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663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Kurátorský výběr zdrojů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CANGELOSI</a:t>
            </a:r>
            <a:r>
              <a:rPr lang="cs-CZ" dirty="0"/>
              <a:t>, James S. </a:t>
            </a:r>
            <a:r>
              <a:rPr lang="cs-CZ" i="1" dirty="0"/>
              <a:t>Strategie řízení třídy: jak získat a udržet spolupráci žáků při výuce</a:t>
            </a:r>
            <a:r>
              <a:rPr lang="cs-CZ" dirty="0"/>
              <a:t>. Vyd. 4. Přeložil Milan KOLDINSKÝ. Praha: Portál, 2006. Pedagogická praxe (Portál). ISBN 80-7367-118-2.</a:t>
            </a:r>
          </a:p>
          <a:p>
            <a:r>
              <a:rPr lang="cs-CZ" dirty="0"/>
              <a:t>FONTANA, David. </a:t>
            </a:r>
            <a:r>
              <a:rPr lang="cs-CZ" i="1" dirty="0"/>
              <a:t>Psychologie ve školní praxi: příručka pro učitele</a:t>
            </a:r>
            <a:r>
              <a:rPr lang="cs-CZ" dirty="0"/>
              <a:t>. Vyd. 4. Přeložil Karel BALCAR. Praha: Portál, 2014. ISBN 978-80-262-0741-2.</a:t>
            </a:r>
          </a:p>
          <a:p>
            <a:r>
              <a:rPr lang="cs-CZ" dirty="0" smtClean="0"/>
              <a:t>PETTY</a:t>
            </a:r>
            <a:r>
              <a:rPr lang="cs-CZ" dirty="0"/>
              <a:t>, </a:t>
            </a:r>
            <a:r>
              <a:rPr lang="cs-CZ" dirty="0" err="1"/>
              <a:t>Geoffrey</a:t>
            </a:r>
            <a:r>
              <a:rPr lang="cs-CZ" dirty="0"/>
              <a:t>. </a:t>
            </a:r>
            <a:r>
              <a:rPr lang="cs-CZ" i="1" dirty="0"/>
              <a:t>Moderní vyučování</a:t>
            </a:r>
            <a:r>
              <a:rPr lang="cs-CZ" dirty="0"/>
              <a:t>. 6.,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přeprac</a:t>
            </a:r>
            <a:r>
              <a:rPr lang="cs-CZ" dirty="0"/>
              <a:t>. vyd. Přeložil Jiří FOLTÝN. Praha: Portál, 2013. ISBN 978-80-262-0367-4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75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Dobré signály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Spjaté se zkušeností, praxí, vliv osobnosti učitele</a:t>
            </a:r>
          </a:p>
          <a:p>
            <a:r>
              <a:rPr lang="cs-CZ" dirty="0" smtClean="0"/>
              <a:t>výraz tváře</a:t>
            </a:r>
          </a:p>
          <a:p>
            <a:r>
              <a:rPr lang="cs-CZ" dirty="0" smtClean="0"/>
              <a:t>tón hlasu</a:t>
            </a:r>
          </a:p>
          <a:p>
            <a:r>
              <a:rPr lang="cs-CZ" dirty="0" smtClean="0"/>
              <a:t>styl řeči</a:t>
            </a:r>
          </a:p>
          <a:p>
            <a:r>
              <a:rPr lang="cs-CZ" dirty="0" smtClean="0"/>
              <a:t>navázání očního kontaktu</a:t>
            </a:r>
          </a:p>
          <a:p>
            <a:r>
              <a:rPr lang="cs-CZ" dirty="0" smtClean="0"/>
              <a:t>gesta</a:t>
            </a:r>
          </a:p>
          <a:p>
            <a:r>
              <a:rPr lang="cs-CZ" dirty="0" smtClean="0"/>
              <a:t>postoj těla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706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Verbální činnosti učitele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Evokační otázka:</a:t>
            </a:r>
          </a:p>
          <a:p>
            <a:r>
              <a:rPr lang="cs-CZ" i="1" dirty="0" smtClean="0"/>
              <a:t>Které </a:t>
            </a:r>
            <a:r>
              <a:rPr lang="cs-CZ" i="1" dirty="0" smtClean="0"/>
              <a:t>verbální činnosti provádí učitel ve vyučovací hodině?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55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011" y="390063"/>
            <a:ext cx="10515600" cy="1325563"/>
          </a:xfrm>
        </p:spPr>
        <p:txBody>
          <a:bodyPr/>
          <a:lstStyle/>
          <a:p>
            <a:r>
              <a:rPr lang="cs-CZ" b="1" dirty="0" smtClean="0"/>
              <a:t>Výklad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Informování, popis a vysvětlování</a:t>
            </a:r>
          </a:p>
          <a:p>
            <a:r>
              <a:rPr lang="cs-CZ" dirty="0" smtClean="0"/>
              <a:t>Dovednost učitele výstižně se vyjadřovat</a:t>
            </a:r>
          </a:p>
          <a:p>
            <a:r>
              <a:rPr lang="cs-CZ" dirty="0" smtClean="0"/>
              <a:t>Výstižnost výkladu (nejvíce) přispívá k dosažení dobrých učebních výsledků</a:t>
            </a:r>
          </a:p>
          <a:p>
            <a:r>
              <a:rPr lang="cs-CZ" dirty="0" smtClean="0"/>
              <a:t>Formou otázek a rozvíjením odpovědí žáků </a:t>
            </a:r>
            <a:endParaRPr lang="cs-CZ" dirty="0" smtClean="0"/>
          </a:p>
          <a:p>
            <a:pPr lvl="1"/>
            <a:r>
              <a:rPr lang="cs-CZ" dirty="0" smtClean="0"/>
              <a:t>proč </a:t>
            </a:r>
            <a:r>
              <a:rPr lang="cs-CZ" dirty="0" smtClean="0"/>
              <a:t>a), b</a:t>
            </a:r>
            <a:r>
              <a:rPr lang="cs-CZ" dirty="0" smtClean="0"/>
              <a:t>)…?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938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Úvodní část vyučovací hodiny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Funkce výkladu:</a:t>
            </a:r>
          </a:p>
          <a:p>
            <a:r>
              <a:rPr lang="cs-CZ" dirty="0" smtClean="0"/>
              <a:t>Upoutat a udržet pozornost žáků a jejich zájem o hodinu</a:t>
            </a:r>
          </a:p>
          <a:p>
            <a:r>
              <a:rPr lang="cs-CZ" dirty="0" smtClean="0"/>
              <a:t>Navození kladných postojů, pozitivního očekávání žáků</a:t>
            </a:r>
          </a:p>
          <a:p>
            <a:r>
              <a:rPr lang="cs-CZ" dirty="0" smtClean="0"/>
              <a:t>Zajistit soustředěnost žáků</a:t>
            </a:r>
          </a:p>
          <a:p>
            <a:r>
              <a:rPr lang="cs-CZ" dirty="0" smtClean="0"/>
              <a:t>„evokace“ dle E-U-R – výklad proložen otázkami na účel a téma hodiny</a:t>
            </a:r>
          </a:p>
          <a:p>
            <a:r>
              <a:rPr lang="cs-CZ" dirty="0" smtClean="0"/>
              <a:t>Vést žáky k uvědomění si kontextu s předchozí výukou</a:t>
            </a:r>
          </a:p>
          <a:p>
            <a:r>
              <a:rPr lang="cs-CZ" dirty="0" smtClean="0"/>
              <a:t>Pokyny učitelovy</a:t>
            </a:r>
          </a:p>
          <a:p>
            <a:r>
              <a:rPr lang="cs-CZ" dirty="0" smtClean="0"/>
              <a:t>Tón a síla hlasu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94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571" y="232121"/>
            <a:ext cx="10515600" cy="1325563"/>
          </a:xfrm>
        </p:spPr>
        <p:txBody>
          <a:bodyPr/>
          <a:lstStyle/>
          <a:p>
            <a:r>
              <a:rPr lang="cs-CZ" b="1" dirty="0" smtClean="0"/>
              <a:t>Efektivní výklad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Proložen otázkami</a:t>
            </a:r>
          </a:p>
          <a:p>
            <a:r>
              <a:rPr lang="cs-CZ" dirty="0" smtClean="0"/>
              <a:t>Složitost výkladu (úroveň mluveného projevu) musí odpovídat kognitivním schopnostem žáka jednotlivce – klíčová dovednost (začínajícího) učitele</a:t>
            </a:r>
          </a:p>
          <a:p>
            <a:r>
              <a:rPr lang="cs-CZ" dirty="0" smtClean="0"/>
              <a:t>Klíčový aspekt – dovednost rozhodnout, jak velkými kroky mohou žáci postupovat od kompetencí začátku hodiny k cílovým kompetencím hodiny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5 znaků efektivního výkladu:</a:t>
            </a:r>
          </a:p>
          <a:p>
            <a:r>
              <a:rPr lang="cs-CZ" dirty="0" smtClean="0"/>
              <a:t>Výstižnost, jasnost, plynulost</a:t>
            </a:r>
          </a:p>
          <a:p>
            <a:r>
              <a:rPr lang="cs-CZ" dirty="0" smtClean="0"/>
              <a:t>Projevu důrazu a zájmu</a:t>
            </a:r>
          </a:p>
          <a:p>
            <a:r>
              <a:rPr lang="cs-CZ" dirty="0" smtClean="0"/>
              <a:t>Používání příkladů</a:t>
            </a:r>
          </a:p>
          <a:p>
            <a:r>
              <a:rPr lang="cs-CZ" dirty="0" smtClean="0"/>
              <a:t>Organizace</a:t>
            </a:r>
          </a:p>
          <a:p>
            <a:r>
              <a:rPr lang="cs-CZ" dirty="0" smtClean="0"/>
              <a:t>Zpětná vazba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758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Kladení otázek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Klíčová dovednost pro efektivní výuku</a:t>
            </a:r>
          </a:p>
          <a:p>
            <a:r>
              <a:rPr lang="cs-CZ" dirty="0" smtClean="0"/>
              <a:t>Najdeme jiné povolání, kde se tolik času věnuje kladení otázek, na které známe odpověď?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Proč </a:t>
            </a:r>
            <a:r>
              <a:rPr lang="cs-CZ" dirty="0" smtClean="0">
                <a:sym typeface="Wingdings" panose="05000000000000000000" pitchFamily="2" charset="2"/>
              </a:rPr>
              <a:t>klade učitel žákům otázky: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48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Psychodidaktické</a:t>
            </a:r>
            <a:r>
              <a:rPr lang="cs-CZ" b="1" dirty="0" smtClean="0"/>
              <a:t> aspekty efektivity kladení otázek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Dovednost zapojit otázkami celou studijní skupinu do aktivní činnosti</a:t>
            </a:r>
          </a:p>
          <a:p>
            <a:r>
              <a:rPr lang="cs-CZ" dirty="0" smtClean="0"/>
              <a:t>Dovednost napovídat a pomáhat žákům při hledání odpovědi</a:t>
            </a:r>
          </a:p>
          <a:p>
            <a:r>
              <a:rPr lang="cs-CZ" dirty="0" smtClean="0"/>
              <a:t>Dovednost správně načasovat otázky a pauzy mezi nimi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Dovednost efektivně využívat písemných otázek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Doporučení pro kladení otázek</a:t>
            </a:r>
          </a:p>
          <a:p>
            <a:r>
              <a:rPr lang="cs-CZ" dirty="0" smtClean="0"/>
              <a:t>Odpovídání žáka na otázky před spolužáky – emoční náročnost</a:t>
            </a:r>
          </a:p>
          <a:p>
            <a:pPr lvl="1"/>
            <a:r>
              <a:rPr lang="cs-CZ" i="1" dirty="0" smtClean="0"/>
              <a:t>Jak tuto situaci zvládat?</a:t>
            </a:r>
          </a:p>
          <a:p>
            <a:r>
              <a:rPr lang="cs-CZ" dirty="0" smtClean="0"/>
              <a:t>Dbát na to, aby se žáci nevyhýbali odpovědím a komunikaci s učitelem</a:t>
            </a:r>
            <a:endParaRPr lang="cs-CZ" i="1" dirty="0" smtClean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387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903</Words>
  <Application>Microsoft Office PowerPoint</Application>
  <PresentationFormat>Širokoúhlá obrazovka</PresentationFormat>
  <Paragraphs>167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Motiv Office</vt:lpstr>
      <vt:lpstr>Učitel / žáci v managementu  vyučovací hodiny  z pohledu pedagogické psychologie </vt:lpstr>
      <vt:lpstr>Vystupování učitele</vt:lpstr>
      <vt:lpstr>Dobré signály</vt:lpstr>
      <vt:lpstr>Verbální činnosti učitele </vt:lpstr>
      <vt:lpstr>Výklad</vt:lpstr>
      <vt:lpstr>Úvodní část vyučovací hodiny</vt:lpstr>
      <vt:lpstr>Efektivní výklad</vt:lpstr>
      <vt:lpstr>Kladení otázek</vt:lpstr>
      <vt:lpstr>Psychodidaktické aspekty efektivity kladení otázek</vt:lpstr>
      <vt:lpstr>Jak formulovat otázky směrem k žákům?</vt:lpstr>
      <vt:lpstr>Diskuse</vt:lpstr>
      <vt:lpstr>Učební úkoly</vt:lpstr>
      <vt:lpstr>Kooperativní činnosti</vt:lpstr>
      <vt:lpstr>Přizpůsobení práce učitele schopnostem žáků</vt:lpstr>
      <vt:lpstr>Průběh výuky a práce s potřebami žáků</vt:lpstr>
      <vt:lpstr>Management vyučování</vt:lpstr>
      <vt:lpstr>Fáze začátku hodin</vt:lpstr>
      <vt:lpstr>Fáze přechodů v hodině</vt:lpstr>
      <vt:lpstr>Fáze ukončení hodiny</vt:lpstr>
      <vt:lpstr>Podpora aktivního zapojení žáků do výuky</vt:lpstr>
      <vt:lpstr>Kurátorský výběr zdrojů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Učitel / žáci a realizace vyučovací hodiny</dc:title>
  <dc:creator>Projekt INTERES</dc:creator>
  <cp:lastModifiedBy>Projekt INTERES</cp:lastModifiedBy>
  <cp:revision>21</cp:revision>
  <dcterms:created xsi:type="dcterms:W3CDTF">2019-11-10T22:50:06Z</dcterms:created>
  <dcterms:modified xsi:type="dcterms:W3CDTF">2019-11-29T10:38:05Z</dcterms:modified>
</cp:coreProperties>
</file>