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Klee One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KleeOn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3f4a2540c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3f4a2540c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f4a2540c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3f4a2540c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3e4ed855c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3e4ed855c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4044e20af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4044e20af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038d7d9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038d7d9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4044e20a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4044e20a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3f4a2540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3f4a2540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3f4a2540c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3f4a2540c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3f4a2540c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3f4a2540c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3f4a2540c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3f4a2540c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作文でよく出た間違い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91800"/>
            <a:ext cx="8520600" cy="13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/>
              <a:t>2023年5月16日</a:t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/>
              <a:t>岩田知秋</a:t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/>
              <a:t>櫛田いおり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711525" y="445025"/>
            <a:ext cx="77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latin typeface="Klee One"/>
                <a:ea typeface="Klee One"/>
                <a:cs typeface="Klee One"/>
                <a:sym typeface="Klee One"/>
              </a:rPr>
              <a:t>名詞：人、旅</a:t>
            </a:r>
            <a:endParaRPr b="1">
              <a:latin typeface="Klee One"/>
              <a:ea typeface="Klee One"/>
              <a:cs typeface="Klee One"/>
              <a:sym typeface="Klee One"/>
            </a:endParaRPr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711525" y="1152475"/>
            <a:ext cx="775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１）性格：自分のこと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　　　人：他人のこと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２）旅：旅行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　　※通学、通勤、道など</a:t>
            </a:r>
            <a:endParaRPr>
              <a:latin typeface="Klee One"/>
              <a:ea typeface="Klee One"/>
              <a:cs typeface="Klee One"/>
              <a:sym typeface="Klee On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711525" y="445025"/>
            <a:ext cx="77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latin typeface="Klee One"/>
                <a:ea typeface="Klee One"/>
                <a:cs typeface="Klee One"/>
                <a:sym typeface="Klee One"/>
              </a:rPr>
              <a:t>文語日本語の注意点</a:t>
            </a:r>
            <a:endParaRPr b="1">
              <a:latin typeface="Klee One"/>
              <a:ea typeface="Klee One"/>
              <a:cs typeface="Klee One"/>
              <a:sym typeface="Klee One"/>
            </a:endParaRPr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711525" y="1152475"/>
            <a:ext cx="775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１）です・ます　又は　だ・である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２）縦書き：漢数字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　　横書き：アラビア数字（、漢数字）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３）ね・よ（～ですね・～ですよ）：口語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４）～んです→～のです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ja"/>
              <a:t>　　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latin typeface="Klee One"/>
                <a:ea typeface="Klee One"/>
                <a:cs typeface="Klee One"/>
                <a:sym typeface="Klee One"/>
              </a:rPr>
              <a:t>作文で気になった点</a:t>
            </a:r>
            <a:endParaRPr b="1">
              <a:latin typeface="Klee One"/>
              <a:ea typeface="Klee One"/>
              <a:cs typeface="Klee One"/>
              <a:sym typeface="Klee One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356475"/>
            <a:ext cx="8520600" cy="3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・</a:t>
            </a:r>
            <a:r>
              <a:rPr lang="ja">
                <a:latin typeface="Klee One"/>
                <a:ea typeface="Klee One"/>
                <a:cs typeface="Klee One"/>
                <a:sym typeface="Klee One"/>
              </a:rPr>
              <a:t>勉強しています。→</a:t>
            </a:r>
            <a:r>
              <a:rPr b="1" lang="ja">
                <a:latin typeface="Klee One"/>
                <a:ea typeface="Klee One"/>
                <a:cs typeface="Klee One"/>
                <a:sym typeface="Klee One"/>
              </a:rPr>
              <a:t>専</a:t>
            </a:r>
            <a:r>
              <a:rPr b="1" lang="ja">
                <a:latin typeface="Klee One"/>
                <a:ea typeface="Klee One"/>
                <a:cs typeface="Klee One"/>
                <a:sym typeface="Klee One"/>
              </a:rPr>
              <a:t>攻しています</a:t>
            </a:r>
            <a:r>
              <a:rPr lang="ja">
                <a:latin typeface="Klee One"/>
                <a:ea typeface="Klee One"/>
                <a:cs typeface="Klee One"/>
                <a:sym typeface="Klee One"/>
              </a:rPr>
              <a:t>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　例）日本研究を</a:t>
            </a:r>
            <a:r>
              <a:rPr lang="ja" u="sng">
                <a:latin typeface="Klee One"/>
                <a:ea typeface="Klee One"/>
                <a:cs typeface="Klee One"/>
                <a:sym typeface="Klee One"/>
              </a:rPr>
              <a:t>専攻しています</a:t>
            </a:r>
            <a:r>
              <a:rPr lang="ja">
                <a:latin typeface="Klee One"/>
                <a:ea typeface="Klee One"/>
                <a:cs typeface="Klee One"/>
                <a:sym typeface="Klee One"/>
              </a:rPr>
              <a:t>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	　</a:t>
            </a:r>
            <a:r>
              <a:rPr lang="ja" u="sng">
                <a:latin typeface="Klee One"/>
                <a:ea typeface="Klee One"/>
                <a:cs typeface="Klee One"/>
                <a:sym typeface="Klee One"/>
              </a:rPr>
              <a:t>専攻は</a:t>
            </a:r>
            <a:r>
              <a:rPr lang="ja">
                <a:latin typeface="Klee One"/>
                <a:ea typeface="Klee One"/>
                <a:cs typeface="Klee One"/>
                <a:sym typeface="Klee One"/>
              </a:rPr>
              <a:t>日本研究です。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・「（時間が）かかる」はネガティブな意味で使われる。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　→「</a:t>
            </a:r>
            <a:r>
              <a:rPr b="1" lang="ja">
                <a:latin typeface="Klee One"/>
                <a:ea typeface="Klee One"/>
                <a:cs typeface="Klee One"/>
                <a:sym typeface="Klee One"/>
              </a:rPr>
              <a:t>しかかからない</a:t>
            </a:r>
            <a:r>
              <a:rPr lang="ja">
                <a:latin typeface="Klee One"/>
                <a:ea typeface="Klee One"/>
                <a:cs typeface="Klee One"/>
                <a:sym typeface="Klee One"/>
              </a:rPr>
              <a:t>」を使うとよい。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　例）家から学校までトラムで5分</a:t>
            </a:r>
            <a:r>
              <a:rPr lang="ja" u="sng">
                <a:latin typeface="Klee One"/>
                <a:ea typeface="Klee One"/>
                <a:cs typeface="Klee One"/>
                <a:sym typeface="Klee One"/>
              </a:rPr>
              <a:t>しかかからない</a:t>
            </a:r>
            <a:r>
              <a:rPr lang="ja">
                <a:latin typeface="Klee One"/>
                <a:ea typeface="Klee One"/>
                <a:cs typeface="Klee One"/>
                <a:sym typeface="Klee One"/>
              </a:rPr>
              <a:t>ので便利です。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長所/短所を説明する時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327325"/>
            <a:ext cx="8520600" cy="34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「～</a:t>
            </a:r>
            <a:r>
              <a:rPr lang="ja"/>
              <a:t>こと」ではなく、「～ところ」が使われる。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/>
              <a:t>✖</a:t>
            </a:r>
            <a:r>
              <a:rPr lang="ja"/>
              <a:t>私の長所は、明るい</a:t>
            </a:r>
            <a:r>
              <a:rPr lang="ja" u="sng"/>
              <a:t>こと</a:t>
            </a:r>
            <a:r>
              <a:rPr lang="ja"/>
              <a:t>です。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/>
              <a:t>〇</a:t>
            </a:r>
            <a:r>
              <a:rPr lang="ja"/>
              <a:t>私の長所は、明るい</a:t>
            </a:r>
            <a:r>
              <a:rPr lang="ja" u="sng"/>
              <a:t>ところ</a:t>
            </a:r>
            <a:r>
              <a:rPr lang="ja"/>
              <a:t>です。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/>
              <a:t>✖私の短所は、すぐあきらめる</a:t>
            </a:r>
            <a:r>
              <a:rPr lang="ja" u="sng"/>
              <a:t>こと</a:t>
            </a:r>
            <a:r>
              <a:rPr lang="ja"/>
              <a:t>です。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/>
              <a:t>〇私の短所は、すぐあきらめる</a:t>
            </a:r>
            <a:r>
              <a:rPr lang="ja" u="sng"/>
              <a:t>ところ</a:t>
            </a:r>
            <a:r>
              <a:rPr lang="ja"/>
              <a:t>です。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/>
              <a:t>＊私は、あなたの心優しいところが好きです。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latin typeface="Klee One"/>
                <a:ea typeface="Klee One"/>
                <a:cs typeface="Klee One"/>
                <a:sym typeface="Klee One"/>
              </a:rPr>
              <a:t>「に」と「で」</a:t>
            </a:r>
            <a:endParaRPr b="1">
              <a:latin typeface="Klee One"/>
              <a:ea typeface="Klee One"/>
              <a:cs typeface="Klee One"/>
              <a:sym typeface="Klee One"/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3999900" cy="39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ja" sz="1695">
                <a:latin typeface="Klee One"/>
                <a:ea typeface="Klee One"/>
                <a:cs typeface="Klee One"/>
                <a:sym typeface="Klee One"/>
              </a:rPr>
              <a:t>「</a:t>
            </a:r>
            <a:r>
              <a:rPr b="1" lang="ja" sz="1695">
                <a:latin typeface="Klee One"/>
                <a:ea typeface="Klee One"/>
                <a:cs typeface="Klee One"/>
                <a:sym typeface="Klee One"/>
              </a:rPr>
              <a:t>に</a:t>
            </a:r>
            <a:r>
              <a:rPr lang="ja" sz="1695">
                <a:latin typeface="Klee One"/>
                <a:ea typeface="Klee One"/>
                <a:cs typeface="Klee One"/>
                <a:sym typeface="Klee One"/>
              </a:rPr>
              <a:t>」</a:t>
            </a:r>
            <a:endParaRPr sz="1695"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ja" sz="1695">
                <a:latin typeface="Klee One"/>
                <a:ea typeface="Klee One"/>
                <a:cs typeface="Klee One"/>
                <a:sym typeface="Klee One"/>
              </a:rPr>
              <a:t>・</a:t>
            </a:r>
            <a:r>
              <a:rPr lang="ja" sz="1695">
                <a:latin typeface="Klee One"/>
                <a:ea typeface="Klee One"/>
                <a:cs typeface="Klee One"/>
                <a:sym typeface="Klee One"/>
              </a:rPr>
              <a:t>移動する動詞に使われる</a:t>
            </a:r>
            <a:endParaRPr sz="1695"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ja" sz="1695">
                <a:latin typeface="Klee One"/>
                <a:ea typeface="Klee One"/>
                <a:cs typeface="Klee One"/>
                <a:sym typeface="Klee One"/>
              </a:rPr>
              <a:t>例）公園</a:t>
            </a:r>
            <a:r>
              <a:rPr lang="ja" sz="1695" u="sng">
                <a:latin typeface="Klee One"/>
                <a:ea typeface="Klee One"/>
                <a:cs typeface="Klee One"/>
                <a:sym typeface="Klee One"/>
              </a:rPr>
              <a:t>に</a:t>
            </a:r>
            <a:r>
              <a:rPr lang="ja" sz="1695">
                <a:latin typeface="Klee One"/>
                <a:ea typeface="Klee One"/>
                <a:cs typeface="Klee One"/>
                <a:sym typeface="Klee One"/>
              </a:rPr>
              <a:t>行く</a:t>
            </a:r>
            <a:endParaRPr sz="1600"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ja" sz="1695">
                <a:latin typeface="Klee One"/>
                <a:ea typeface="Klee One"/>
                <a:cs typeface="Klee One"/>
                <a:sym typeface="Klee One"/>
              </a:rPr>
              <a:t>　　大学院</a:t>
            </a:r>
            <a:r>
              <a:rPr lang="ja" sz="1695" u="sng">
                <a:latin typeface="Klee One"/>
                <a:ea typeface="Klee One"/>
                <a:cs typeface="Klee One"/>
                <a:sym typeface="Klee One"/>
              </a:rPr>
              <a:t>に</a:t>
            </a:r>
            <a:r>
              <a:rPr lang="ja" sz="1695">
                <a:latin typeface="Klee One"/>
                <a:ea typeface="Klee One"/>
                <a:cs typeface="Klee One"/>
                <a:sym typeface="Klee One"/>
              </a:rPr>
              <a:t>進学する</a:t>
            </a:r>
            <a:endParaRPr sz="1695"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ja" sz="1695">
                <a:latin typeface="Klee One"/>
                <a:ea typeface="Klee One"/>
                <a:cs typeface="Klee One"/>
                <a:sym typeface="Klee One"/>
              </a:rPr>
              <a:t>・長時間行われる動詞に使われる</a:t>
            </a:r>
            <a:endParaRPr sz="1695"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ja" sz="1695">
                <a:latin typeface="Klee One"/>
                <a:ea typeface="Klee One"/>
                <a:cs typeface="Klee One"/>
                <a:sym typeface="Klee One"/>
              </a:rPr>
              <a:t>例）ブルノ</a:t>
            </a:r>
            <a:r>
              <a:rPr lang="ja" sz="1695" u="sng">
                <a:latin typeface="Klee One"/>
                <a:ea typeface="Klee One"/>
                <a:cs typeface="Klee One"/>
                <a:sym typeface="Klee One"/>
              </a:rPr>
              <a:t>に</a:t>
            </a:r>
            <a:r>
              <a:rPr lang="ja" sz="1695">
                <a:latin typeface="Klee One"/>
                <a:ea typeface="Klee One"/>
                <a:cs typeface="Klee One"/>
                <a:sym typeface="Klee One"/>
              </a:rPr>
              <a:t>住む</a:t>
            </a:r>
            <a:endParaRPr sz="1695"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ja" sz="1695">
                <a:latin typeface="Klee One"/>
                <a:ea typeface="Klee One"/>
                <a:cs typeface="Klee One"/>
                <a:sym typeface="Klee One"/>
              </a:rPr>
              <a:t>　　電車</a:t>
            </a:r>
            <a:r>
              <a:rPr lang="ja" sz="1695" u="sng">
                <a:latin typeface="Klee One"/>
                <a:ea typeface="Klee One"/>
                <a:cs typeface="Klee One"/>
                <a:sym typeface="Klee One"/>
              </a:rPr>
              <a:t>に</a:t>
            </a:r>
            <a:r>
              <a:rPr lang="ja" sz="1695">
                <a:latin typeface="Klee One"/>
                <a:ea typeface="Klee One"/>
                <a:cs typeface="Klee One"/>
                <a:sym typeface="Klee One"/>
              </a:rPr>
              <a:t>乗る</a:t>
            </a:r>
            <a:endParaRPr sz="1695"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ja" sz="1695">
                <a:latin typeface="Klee One"/>
                <a:ea typeface="Klee One"/>
                <a:cs typeface="Klee One"/>
                <a:sym typeface="Klee One"/>
              </a:rPr>
              <a:t>・「いる/ある」には”に”が使われる</a:t>
            </a:r>
            <a:endParaRPr sz="1695"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ja" sz="1695">
                <a:latin typeface="Klee One"/>
                <a:ea typeface="Klee One"/>
                <a:cs typeface="Klee One"/>
                <a:sym typeface="Klee One"/>
              </a:rPr>
              <a:t>例）マサリク大学</a:t>
            </a:r>
            <a:r>
              <a:rPr lang="ja" sz="1695" u="sng">
                <a:latin typeface="Klee One"/>
                <a:ea typeface="Klee One"/>
                <a:cs typeface="Klee One"/>
                <a:sym typeface="Klee One"/>
              </a:rPr>
              <a:t>に</a:t>
            </a:r>
            <a:r>
              <a:rPr lang="ja" sz="1695">
                <a:latin typeface="Klee One"/>
                <a:ea typeface="Klee One"/>
                <a:cs typeface="Klee One"/>
                <a:sym typeface="Klee One"/>
              </a:rPr>
              <a:t>日本研究学科がある</a:t>
            </a:r>
            <a:endParaRPr sz="1695"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695"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695"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695"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695">
              <a:latin typeface="Klee One"/>
              <a:ea typeface="Klee One"/>
              <a:cs typeface="Klee One"/>
              <a:sym typeface="Klee One"/>
            </a:endParaRPr>
          </a:p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4832400" y="1152475"/>
            <a:ext cx="3999900" cy="39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750">
                <a:latin typeface="Klee One"/>
                <a:ea typeface="Klee One"/>
                <a:cs typeface="Klee One"/>
                <a:sym typeface="Klee One"/>
              </a:rPr>
              <a:t>「</a:t>
            </a:r>
            <a:r>
              <a:rPr b="1" lang="ja" sz="1750">
                <a:latin typeface="Klee One"/>
                <a:ea typeface="Klee One"/>
                <a:cs typeface="Klee One"/>
                <a:sym typeface="Klee One"/>
              </a:rPr>
              <a:t>で</a:t>
            </a:r>
            <a:r>
              <a:rPr lang="ja" sz="1750">
                <a:latin typeface="Klee One"/>
                <a:ea typeface="Klee One"/>
                <a:cs typeface="Klee One"/>
                <a:sym typeface="Klee One"/>
              </a:rPr>
              <a:t>」</a:t>
            </a:r>
            <a:endParaRPr sz="1750"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 sz="1750">
                <a:latin typeface="Klee One"/>
                <a:ea typeface="Klee One"/>
                <a:cs typeface="Klee One"/>
                <a:sym typeface="Klee One"/>
              </a:rPr>
              <a:t>・</a:t>
            </a:r>
            <a:r>
              <a:rPr lang="ja" sz="1750">
                <a:latin typeface="Klee One"/>
                <a:ea typeface="Klee One"/>
                <a:cs typeface="Klee One"/>
                <a:sym typeface="Klee One"/>
              </a:rPr>
              <a:t>動作がある動詞に使われる</a:t>
            </a:r>
            <a:endParaRPr sz="1750"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 sz="1750">
                <a:latin typeface="Klee One"/>
                <a:ea typeface="Klee One"/>
                <a:cs typeface="Klee One"/>
                <a:sym typeface="Klee One"/>
              </a:rPr>
              <a:t>例）公園</a:t>
            </a:r>
            <a:r>
              <a:rPr lang="ja" sz="1750" u="sng">
                <a:latin typeface="Klee One"/>
                <a:ea typeface="Klee One"/>
                <a:cs typeface="Klee One"/>
                <a:sym typeface="Klee One"/>
              </a:rPr>
              <a:t>で</a:t>
            </a:r>
            <a:r>
              <a:rPr lang="ja" sz="1750">
                <a:latin typeface="Klee One"/>
                <a:ea typeface="Klee One"/>
                <a:cs typeface="Klee One"/>
                <a:sym typeface="Klee One"/>
              </a:rPr>
              <a:t>遊ぶ</a:t>
            </a:r>
            <a:endParaRPr sz="1750"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 sz="1750">
                <a:latin typeface="Klee One"/>
                <a:ea typeface="Klee One"/>
                <a:cs typeface="Klee One"/>
                <a:sym typeface="Klee One"/>
              </a:rPr>
              <a:t>　　ベッド</a:t>
            </a:r>
            <a:r>
              <a:rPr lang="ja" sz="1750" u="sng">
                <a:latin typeface="Klee One"/>
                <a:ea typeface="Klee One"/>
                <a:cs typeface="Klee One"/>
                <a:sym typeface="Klee One"/>
              </a:rPr>
              <a:t>で</a:t>
            </a:r>
            <a:r>
              <a:rPr lang="ja" sz="1750">
                <a:latin typeface="Klee One"/>
                <a:ea typeface="Klee One"/>
                <a:cs typeface="Klee One"/>
                <a:sym typeface="Klee One"/>
              </a:rPr>
              <a:t>寝る</a:t>
            </a:r>
            <a:endParaRPr sz="1750"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 sz="1750">
                <a:latin typeface="Klee One"/>
                <a:ea typeface="Klee One"/>
                <a:cs typeface="Klee One"/>
                <a:sym typeface="Klee One"/>
              </a:rPr>
              <a:t>・「～する」には”で”が使われる</a:t>
            </a:r>
            <a:endParaRPr sz="1750"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 sz="1750">
                <a:latin typeface="Klee One"/>
                <a:ea typeface="Klee One"/>
                <a:cs typeface="Klee One"/>
                <a:sym typeface="Klee One"/>
              </a:rPr>
              <a:t>例）ブルノ</a:t>
            </a:r>
            <a:r>
              <a:rPr lang="ja" sz="1750" u="sng">
                <a:latin typeface="Klee One"/>
                <a:ea typeface="Klee One"/>
                <a:cs typeface="Klee One"/>
                <a:sym typeface="Klee One"/>
              </a:rPr>
              <a:t>で</a:t>
            </a:r>
            <a:r>
              <a:rPr lang="ja" sz="1750">
                <a:latin typeface="Klee One"/>
                <a:ea typeface="Klee One"/>
                <a:cs typeface="Klee One"/>
                <a:sym typeface="Klee One"/>
              </a:rPr>
              <a:t>一人暮らしをする</a:t>
            </a:r>
            <a:endParaRPr sz="1750"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 sz="1750">
                <a:latin typeface="Klee One"/>
                <a:ea typeface="Klee One"/>
                <a:cs typeface="Klee One"/>
                <a:sym typeface="Klee One"/>
              </a:rPr>
              <a:t>　　大学</a:t>
            </a:r>
            <a:r>
              <a:rPr lang="ja" sz="1750" u="sng">
                <a:latin typeface="Klee One"/>
                <a:ea typeface="Klee One"/>
                <a:cs typeface="Klee One"/>
                <a:sym typeface="Klee One"/>
              </a:rPr>
              <a:t>で</a:t>
            </a:r>
            <a:r>
              <a:rPr lang="ja" sz="1750">
                <a:latin typeface="Klee One"/>
                <a:ea typeface="Klee One"/>
                <a:cs typeface="Klee One"/>
                <a:sym typeface="Klee One"/>
              </a:rPr>
              <a:t>勉強する</a:t>
            </a:r>
            <a:endParaRPr sz="1750"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50"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 sz="1750">
                <a:latin typeface="Klee One"/>
                <a:ea typeface="Klee One"/>
                <a:cs typeface="Klee One"/>
                <a:sym typeface="Klee One"/>
              </a:rPr>
              <a:t>　　</a:t>
            </a:r>
            <a:endParaRPr sz="1750"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50">
              <a:latin typeface="Klee One"/>
              <a:ea typeface="Klee One"/>
              <a:cs typeface="Klee One"/>
              <a:sym typeface="Klee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「</a:t>
            </a:r>
            <a:r>
              <a:rPr lang="ja">
                <a:latin typeface="Klee One"/>
                <a:ea typeface="Klee One"/>
                <a:cs typeface="Klee One"/>
                <a:sym typeface="Klee One"/>
              </a:rPr>
              <a:t>から」、「ので」、「ため」</a:t>
            </a:r>
            <a:endParaRPr>
              <a:latin typeface="Klee One"/>
              <a:ea typeface="Klee One"/>
              <a:cs typeface="Klee One"/>
              <a:sym typeface="Klee One"/>
            </a:endParaRPr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8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カジュアル　</a:t>
            </a:r>
            <a:r>
              <a:rPr b="1" lang="ja">
                <a:latin typeface="Klee One"/>
                <a:ea typeface="Klee One"/>
                <a:cs typeface="Klee One"/>
                <a:sym typeface="Klee One"/>
              </a:rPr>
              <a:t>から</a:t>
            </a:r>
            <a:r>
              <a:rPr lang="ja">
                <a:latin typeface="Klee One"/>
                <a:ea typeface="Klee One"/>
                <a:cs typeface="Klee One"/>
                <a:sym typeface="Klee One"/>
              </a:rPr>
              <a:t>＜</a:t>
            </a:r>
            <a:r>
              <a:rPr b="1" lang="ja">
                <a:latin typeface="Klee One"/>
                <a:ea typeface="Klee One"/>
                <a:cs typeface="Klee One"/>
                <a:sym typeface="Klee One"/>
              </a:rPr>
              <a:t>ので</a:t>
            </a:r>
            <a:r>
              <a:rPr lang="ja">
                <a:latin typeface="Klee One"/>
                <a:ea typeface="Klee One"/>
                <a:cs typeface="Klee One"/>
                <a:sym typeface="Klee One"/>
              </a:rPr>
              <a:t>＜</a:t>
            </a:r>
            <a:r>
              <a:rPr b="1" lang="ja">
                <a:latin typeface="Klee One"/>
                <a:ea typeface="Klee One"/>
                <a:cs typeface="Klee One"/>
                <a:sym typeface="Klee One"/>
              </a:rPr>
              <a:t>ため</a:t>
            </a:r>
            <a:r>
              <a:rPr lang="ja">
                <a:latin typeface="Klee One"/>
                <a:ea typeface="Klee One"/>
                <a:cs typeface="Klee One"/>
                <a:sym typeface="Klee One"/>
              </a:rPr>
              <a:t>　フォーマル　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天</a:t>
            </a:r>
            <a:r>
              <a:rPr lang="ja">
                <a:latin typeface="Klee One"/>
                <a:ea typeface="Klee One"/>
                <a:cs typeface="Klee One"/>
                <a:sym typeface="Klee One"/>
              </a:rPr>
              <a:t>気が良い</a:t>
            </a:r>
            <a:r>
              <a:rPr lang="ja" u="sng">
                <a:latin typeface="Klee One"/>
                <a:ea typeface="Klee One"/>
                <a:cs typeface="Klee One"/>
                <a:sym typeface="Klee One"/>
              </a:rPr>
              <a:t>から</a:t>
            </a:r>
            <a:r>
              <a:rPr lang="ja">
                <a:latin typeface="Klee One"/>
                <a:ea typeface="Klee One"/>
                <a:cs typeface="Klee One"/>
                <a:sym typeface="Klee One"/>
              </a:rPr>
              <a:t>、外で散歩します。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天気が良い</a:t>
            </a:r>
            <a:r>
              <a:rPr lang="ja" u="sng">
                <a:latin typeface="Klee One"/>
                <a:ea typeface="Klee One"/>
                <a:cs typeface="Klee One"/>
                <a:sym typeface="Klee One"/>
              </a:rPr>
              <a:t>ので</a:t>
            </a:r>
            <a:r>
              <a:rPr lang="ja">
                <a:latin typeface="Klee One"/>
                <a:ea typeface="Klee One"/>
                <a:cs typeface="Klee One"/>
                <a:sym typeface="Klee One"/>
              </a:rPr>
              <a:t>、外で散歩します。　←おすすめ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天気が良い</a:t>
            </a:r>
            <a:r>
              <a:rPr lang="ja" u="sng">
                <a:latin typeface="Klee One"/>
                <a:ea typeface="Klee One"/>
                <a:cs typeface="Klee One"/>
                <a:sym typeface="Klee One"/>
              </a:rPr>
              <a:t>ため</a:t>
            </a:r>
            <a:r>
              <a:rPr lang="ja">
                <a:latin typeface="Klee One"/>
                <a:ea typeface="Klee One"/>
                <a:cs typeface="Klee One"/>
                <a:sym typeface="Klee One"/>
              </a:rPr>
              <a:t>、外で散歩します。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＊〇天気が良いですから、天気が良いですので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　✖天気が良いですため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Klee One"/>
              <a:ea typeface="Klee One"/>
              <a:cs typeface="Klee One"/>
              <a:sym typeface="Klee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711525" y="445025"/>
            <a:ext cx="77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latin typeface="Klee One"/>
                <a:ea typeface="Klee One"/>
                <a:cs typeface="Klee One"/>
                <a:sym typeface="Klee One"/>
              </a:rPr>
              <a:t>主語＋述語</a:t>
            </a:r>
            <a:endParaRPr b="1">
              <a:latin typeface="Klee One"/>
              <a:ea typeface="Klee One"/>
              <a:cs typeface="Klee One"/>
              <a:sym typeface="Klee One"/>
            </a:endParaRPr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711525" y="1152475"/>
            <a:ext cx="775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私の趣味は、本を読みます。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→私の趣味は、本を読むことです。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　私は本を読むのが好きです。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将来の夢は、医者になりたいです。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→将来の夢は、医者になることです。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　私は将来、医者になりたいです。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711525" y="445025"/>
            <a:ext cx="77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latin typeface="Klee One"/>
                <a:ea typeface="Klee One"/>
                <a:cs typeface="Klee One"/>
                <a:sym typeface="Klee One"/>
              </a:rPr>
              <a:t>従属節と「が」</a:t>
            </a:r>
            <a:endParaRPr b="1">
              <a:latin typeface="Klee One"/>
              <a:ea typeface="Klee One"/>
              <a:cs typeface="Klee One"/>
              <a:sym typeface="Klee One"/>
            </a:endParaRPr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711525" y="1152475"/>
            <a:ext cx="775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彼は来た時、これを渡しておいてください。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→</a:t>
            </a:r>
            <a:r>
              <a:rPr lang="ja">
                <a:latin typeface="Klee One"/>
                <a:ea typeface="Klee One"/>
                <a:cs typeface="Klee One"/>
                <a:sym typeface="Klee One"/>
              </a:rPr>
              <a:t>彼</a:t>
            </a:r>
            <a:r>
              <a:rPr lang="ja" u="sng">
                <a:latin typeface="Klee One"/>
                <a:ea typeface="Klee One"/>
                <a:cs typeface="Klee One"/>
                <a:sym typeface="Klee One"/>
              </a:rPr>
              <a:t>が</a:t>
            </a:r>
            <a:r>
              <a:rPr lang="ja">
                <a:latin typeface="Klee One"/>
                <a:ea typeface="Klee One"/>
                <a:cs typeface="Klee One"/>
                <a:sym typeface="Klee One"/>
              </a:rPr>
              <a:t>来た時、これを渡しておいてください。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太陽は沈むと、月が見えてきました。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→太陽</a:t>
            </a:r>
            <a:r>
              <a:rPr lang="ja" u="sng">
                <a:latin typeface="Klee One"/>
                <a:ea typeface="Klee One"/>
                <a:cs typeface="Klee One"/>
                <a:sym typeface="Klee One"/>
              </a:rPr>
              <a:t>が</a:t>
            </a:r>
            <a:r>
              <a:rPr lang="ja">
                <a:latin typeface="Klee One"/>
                <a:ea typeface="Klee One"/>
                <a:cs typeface="Klee One"/>
                <a:sym typeface="Klee One"/>
              </a:rPr>
              <a:t>沈むと、月が見えてきました。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711525" y="445025"/>
            <a:ext cx="77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latin typeface="Klee One"/>
                <a:ea typeface="Klee One"/>
                <a:cs typeface="Klee One"/>
                <a:sym typeface="Klee One"/>
              </a:rPr>
              <a:t>副詞：よく</a:t>
            </a:r>
            <a:endParaRPr b="1">
              <a:latin typeface="Klee One"/>
              <a:ea typeface="Klee One"/>
              <a:cs typeface="Klee One"/>
              <a:sym typeface="Klee One"/>
            </a:endParaRPr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711525" y="1152475"/>
            <a:ext cx="775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朝起きるのは、よく8時です。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→朝起きるのは、たいてい8時です。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電車はよく空いています。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→電車はたいてい空いています。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/>
              <a:t>　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711525" y="445025"/>
            <a:ext cx="757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latin typeface="Klee One"/>
                <a:ea typeface="Klee One"/>
                <a:cs typeface="Klee One"/>
                <a:sym typeface="Klee One"/>
              </a:rPr>
              <a:t>動詞：ある・いる、来る、かかる</a:t>
            </a:r>
            <a:endParaRPr b="1">
              <a:latin typeface="Klee One"/>
              <a:ea typeface="Klee One"/>
              <a:cs typeface="Klee One"/>
              <a:sym typeface="Klee One"/>
            </a:endParaRPr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711525" y="1152475"/>
            <a:ext cx="757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１）ある：モノ、コト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　　いる：人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２）来る：自分に近づく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３）かかる：かからないので、＜良＞。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>
                <a:latin typeface="Klee One"/>
                <a:ea typeface="Klee One"/>
                <a:cs typeface="Klee One"/>
                <a:sym typeface="Klee One"/>
              </a:rPr>
              <a:t>　　　　　　かかるので、＜悪＞。</a:t>
            </a:r>
            <a:endParaRPr>
              <a:latin typeface="Klee One"/>
              <a:ea typeface="Klee One"/>
              <a:cs typeface="Klee One"/>
              <a:sym typeface="Klee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