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6" r:id="rId4"/>
    <p:sldId id="260" r:id="rId5"/>
    <p:sldId id="261" r:id="rId6"/>
    <p:sldId id="262" r:id="rId7"/>
    <p:sldId id="263" r:id="rId8"/>
    <p:sldId id="259" r:id="rId9"/>
    <p:sldId id="258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6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427BD-7EF9-46FC-B016-F89704F62F1D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EC1A3-E2B9-455C-AD01-9839B73C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EC1A3-E2B9-455C-AD01-9839B73CDD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40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EC1A3-E2B9-455C-AD01-9839B73CDD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76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EC1A3-E2B9-455C-AD01-9839B73CDD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EC1A3-E2B9-455C-AD01-9839B73CD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5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EC1A3-E2B9-455C-AD01-9839B73CDD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6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EC1A3-E2B9-455C-AD01-9839B73CDD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8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EC1A3-E2B9-455C-AD01-9839B73CDD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EC1A3-E2B9-455C-AD01-9839B73CDD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01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EC1A3-E2B9-455C-AD01-9839B73CDD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0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EC1A3-E2B9-455C-AD01-9839B73CDD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EC1A3-E2B9-455C-AD01-9839B73CDD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459F-2318-43C8-BAE3-449E452532DB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0440-57E4-409C-B230-FC36316DE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6FF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FF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6FF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6FF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6FF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6FF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ountries_by_research_and_development_spend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eirets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_2KllgoWk" TargetMode="External"/><Relationship Id="rId2" Type="http://schemas.openxmlformats.org/officeDocument/2006/relationships/hyperlink" Target="https://www.youtube.com/watch?v=eWVJS6POT_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66FF66"/>
                </a:solidFill>
              </a:rPr>
              <a:t>Technology in Japan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Ghost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Shell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Technology in </a:t>
            </a:r>
            <a:r>
              <a:rPr lang="cs-CZ" dirty="0" err="1"/>
              <a:t>future</a:t>
            </a:r>
            <a:r>
              <a:rPr lang="cs-CZ" dirty="0"/>
              <a:t> Japan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high</a:t>
            </a:r>
            <a:r>
              <a:rPr lang="cs-CZ" dirty="0"/>
              <a:t> </a:t>
            </a:r>
            <a:r>
              <a:rPr lang="en-US" dirty="0">
                <a:hlinkClick r:id="rId3"/>
              </a:rPr>
              <a:t>research and development </a:t>
            </a:r>
            <a:r>
              <a:rPr lang="en-US" dirty="0" err="1">
                <a:hlinkClick r:id="rId3"/>
              </a:rPr>
              <a:t>spendings</a:t>
            </a:r>
            <a:endParaRPr lang="cs-CZ" dirty="0"/>
          </a:p>
          <a:p>
            <a:r>
              <a:rPr lang="cs-CZ" dirty="0" err="1"/>
              <a:t>Robots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declining</a:t>
            </a:r>
            <a:r>
              <a:rPr lang="cs-CZ" dirty="0"/>
              <a:t>/</a:t>
            </a:r>
            <a:r>
              <a:rPr lang="cs-CZ" dirty="0" err="1"/>
              <a:t>aging</a:t>
            </a:r>
            <a:r>
              <a:rPr lang="cs-CZ" dirty="0"/>
              <a:t> </a:t>
            </a:r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en-US" dirty="0"/>
              <a:t>, workforce needed</a:t>
            </a:r>
          </a:p>
          <a:p>
            <a:pPr lvl="1"/>
            <a:r>
              <a:rPr lang="en-US" dirty="0"/>
              <a:t>"Robotics is to be for the Japanese economy in the 21st century what automobiles were in the 20th," says Jennifer Robertson, a professor of anthropology at the University of Michigan.</a:t>
            </a:r>
          </a:p>
          <a:p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engineering</a:t>
            </a:r>
            <a:r>
              <a:rPr lang="cs-CZ" dirty="0"/>
              <a:t>,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technologies</a:t>
            </a:r>
            <a:r>
              <a:rPr lang="cs-CZ" dirty="0"/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Ghost in the Shell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ja-JP" dirty="0" err="1"/>
              <a:t>Kōkaku</a:t>
            </a:r>
            <a:r>
              <a:rPr lang="cs-CZ" altLang="ja-JP" dirty="0"/>
              <a:t> </a:t>
            </a:r>
            <a:r>
              <a:rPr lang="cs-CZ" altLang="ja-JP" dirty="0" err="1"/>
              <a:t>kidōtai</a:t>
            </a:r>
            <a:r>
              <a:rPr lang="cs-CZ" altLang="ja-JP" dirty="0"/>
              <a:t> (</a:t>
            </a:r>
            <a:r>
              <a:rPr lang="cs-CZ" dirty="0"/>
              <a:t>Mobile </a:t>
            </a:r>
            <a:r>
              <a:rPr lang="cs-CZ" dirty="0" err="1"/>
              <a:t>Armored</a:t>
            </a:r>
            <a:r>
              <a:rPr lang="cs-CZ" dirty="0"/>
              <a:t> </a:t>
            </a:r>
            <a:r>
              <a:rPr lang="cs-CZ" dirty="0" err="1"/>
              <a:t>Riot</a:t>
            </a:r>
            <a:r>
              <a:rPr lang="cs-CZ" dirty="0"/>
              <a:t> Police</a:t>
            </a:r>
            <a:r>
              <a:rPr lang="cs-CZ" altLang="ja-JP" dirty="0"/>
              <a:t>)</a:t>
            </a:r>
          </a:p>
          <a:p>
            <a:r>
              <a:rPr lang="cs-CZ" altLang="ja-JP" dirty="0"/>
              <a:t>1995</a:t>
            </a:r>
          </a:p>
          <a:p>
            <a:r>
              <a:rPr lang="cs-CZ" dirty="0" err="1"/>
              <a:t>directed</a:t>
            </a:r>
            <a:r>
              <a:rPr lang="cs-CZ" dirty="0"/>
              <a:t> by </a:t>
            </a:r>
            <a:r>
              <a:rPr lang="cs-CZ" dirty="0" err="1"/>
              <a:t>Mamoru</a:t>
            </a:r>
            <a:r>
              <a:rPr lang="cs-CZ" dirty="0"/>
              <a:t> </a:t>
            </a:r>
            <a:r>
              <a:rPr lang="cs-CZ" dirty="0" err="1"/>
              <a:t>Oshii</a:t>
            </a:r>
            <a:endParaRPr lang="cs-CZ" altLang="ja-JP" dirty="0"/>
          </a:p>
          <a:p>
            <a:r>
              <a:rPr lang="cs-CZ" altLang="ja-JP" dirty="0" err="1"/>
              <a:t>based</a:t>
            </a:r>
            <a:r>
              <a:rPr lang="cs-CZ" altLang="ja-JP" dirty="0"/>
              <a:t> on 1991 manga by </a:t>
            </a:r>
          </a:p>
          <a:p>
            <a:pPr>
              <a:buNone/>
            </a:pPr>
            <a:r>
              <a:rPr lang="cs-CZ" altLang="ja-JP" dirty="0"/>
              <a:t>	</a:t>
            </a:r>
            <a:r>
              <a:rPr lang="cs-CZ" altLang="ja-JP" dirty="0" err="1"/>
              <a:t>Masamune</a:t>
            </a:r>
            <a:r>
              <a:rPr lang="cs-CZ" altLang="ja-JP" dirty="0"/>
              <a:t> </a:t>
            </a:r>
            <a:r>
              <a:rPr lang="cs-CZ" altLang="ja-JP" dirty="0" err="1"/>
              <a:t>Shirow</a:t>
            </a:r>
          </a:p>
          <a:p>
            <a:endParaRPr lang="cs-CZ" altLang="ja-JP" dirty="0"/>
          </a:p>
          <a:p>
            <a:r>
              <a:rPr lang="cs-CZ" altLang="ja-JP" dirty="0"/>
              <a:t>2017 a Hollywood </a:t>
            </a:r>
            <a:r>
              <a:rPr lang="cs-CZ" altLang="ja-JP" dirty="0" err="1"/>
              <a:t>adaptation</a:t>
            </a:r>
            <a:endParaRPr lang="cs-CZ" altLang="ja-JP" dirty="0"/>
          </a:p>
          <a:p>
            <a:pPr>
              <a:buNone/>
            </a:pPr>
            <a:r>
              <a:rPr lang="cs-CZ" altLang="ja-JP" dirty="0"/>
              <a:t>	w/ S. </a:t>
            </a:r>
            <a:r>
              <a:rPr lang="cs-CZ" altLang="ja-JP" dirty="0" err="1"/>
              <a:t>Johansson</a:t>
            </a:r>
            <a:endParaRPr lang="cs-CZ" altLang="ja-JP" dirty="0"/>
          </a:p>
        </p:txBody>
      </p:sp>
      <p:pic>
        <p:nvPicPr>
          <p:cNvPr id="2050" name="Picture 2" descr="C:\Users\Marek\Desktop\prezentace\film GITS\Ghostintheshell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3150772" cy="447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6FCE-D3F3-4A9D-9FEA-E1D974A5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D98D9-B1D2-408E-AFE6-90AFB2958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Crawford</a:t>
            </a:r>
            <a:r>
              <a:rPr lang="cs-CZ" dirty="0"/>
              <a:t>, R. </a:t>
            </a:r>
            <a:r>
              <a:rPr lang="cs-CZ" dirty="0" err="1"/>
              <a:t>Reinterpreting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Miracle</a:t>
            </a:r>
            <a:r>
              <a:rPr lang="cs-CZ" dirty="0"/>
              <a:t>. </a:t>
            </a:r>
            <a:r>
              <a:rPr lang="cs-CZ" dirty="0" err="1"/>
              <a:t>Harward</a:t>
            </a:r>
            <a:r>
              <a:rPr lang="cs-CZ" dirty="0"/>
              <a:t> Business </a:t>
            </a:r>
            <a:r>
              <a:rPr lang="cs-CZ" dirty="0" err="1"/>
              <a:t>Review</a:t>
            </a:r>
            <a:r>
              <a:rPr lang="cs-CZ" dirty="0"/>
              <a:t>, 1998. URL: https://hbr.org/1998/01/reinterpreting-the-japanese-economic-miracle </a:t>
            </a:r>
          </a:p>
          <a:p>
            <a:r>
              <a:rPr lang="cs-CZ" dirty="0" err="1"/>
              <a:t>Fitzpatrick</a:t>
            </a:r>
            <a:r>
              <a:rPr lang="cs-CZ" dirty="0"/>
              <a:t>, M.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hi</a:t>
            </a:r>
            <a:r>
              <a:rPr lang="cs-CZ" dirty="0"/>
              <a:t>-tech Japan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casette</a:t>
            </a:r>
            <a:r>
              <a:rPr lang="cs-CZ" dirty="0"/>
              <a:t> </a:t>
            </a:r>
            <a:r>
              <a:rPr lang="cs-CZ" dirty="0" err="1"/>
              <a:t>tapes</a:t>
            </a:r>
            <a:r>
              <a:rPr lang="cs-CZ" dirty="0"/>
              <a:t> and </a:t>
            </a:r>
            <a:r>
              <a:rPr lang="cs-CZ" dirty="0" err="1"/>
              <a:t>faxes</a:t>
            </a:r>
            <a:r>
              <a:rPr lang="cs-CZ" dirty="0"/>
              <a:t>?, BBC. URL: https://www.bbc.com/news/business-34667380</a:t>
            </a:r>
          </a:p>
          <a:p>
            <a:r>
              <a:rPr lang="cs-CZ" dirty="0"/>
              <a:t>Roh, D.; </a:t>
            </a:r>
            <a:r>
              <a:rPr lang="cs-CZ" dirty="0" err="1"/>
              <a:t>Huang</a:t>
            </a:r>
            <a:r>
              <a:rPr lang="cs-CZ" dirty="0"/>
              <a:t>, B.; </a:t>
            </a:r>
            <a:r>
              <a:rPr lang="cs-CZ" dirty="0" err="1"/>
              <a:t>Niu</a:t>
            </a:r>
            <a:r>
              <a:rPr lang="cs-CZ" dirty="0"/>
              <a:t>, G. (</a:t>
            </a:r>
            <a:r>
              <a:rPr lang="cs-CZ" dirty="0" err="1"/>
              <a:t>eds</a:t>
            </a:r>
            <a:r>
              <a:rPr lang="cs-CZ" dirty="0"/>
              <a:t>.). </a:t>
            </a:r>
            <a:r>
              <a:rPr lang="en-US" dirty="0"/>
              <a:t>Techno-Orientalism: Imagining Asia in Speculative Fiction, History, and Media</a:t>
            </a:r>
            <a:r>
              <a:rPr lang="cs-CZ" dirty="0"/>
              <a:t>. </a:t>
            </a:r>
            <a:r>
              <a:rPr lang="cs-CZ" dirty="0" err="1"/>
              <a:t>Rutgers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: 2015.</a:t>
            </a:r>
          </a:p>
          <a:p>
            <a:r>
              <a:rPr lang="cs-CZ" dirty="0" err="1"/>
              <a:t>Ueno</a:t>
            </a:r>
            <a:r>
              <a:rPr lang="cs-CZ" dirty="0"/>
              <a:t>, T. </a:t>
            </a:r>
            <a:r>
              <a:rPr lang="cs-CZ" dirty="0" err="1"/>
              <a:t>Japanimation</a:t>
            </a:r>
            <a:r>
              <a:rPr lang="cs-CZ" dirty="0"/>
              <a:t> and Techno-</a:t>
            </a:r>
            <a:r>
              <a:rPr lang="cs-CZ" dirty="0" err="1"/>
              <a:t>Orientalism</a:t>
            </a:r>
            <a:r>
              <a:rPr lang="cs-CZ" dirty="0"/>
              <a:t>. URL: http://www.t0.or.at/ueno/japan.htm</a:t>
            </a:r>
          </a:p>
          <a:p>
            <a:r>
              <a:rPr lang="cs-CZ" dirty="0" err="1"/>
              <a:t>Wong</a:t>
            </a:r>
            <a:r>
              <a:rPr lang="cs-CZ" dirty="0"/>
              <a:t>, Kin </a:t>
            </a:r>
            <a:r>
              <a:rPr lang="cs-CZ" dirty="0" err="1"/>
              <a:t>Yuen</a:t>
            </a:r>
            <a:r>
              <a:rPr lang="cs-CZ" dirty="0"/>
              <a:t>.</a:t>
            </a:r>
            <a:r>
              <a:rPr lang="en-US" dirty="0"/>
              <a:t> On the edge of spaces: 'Blade Runner', 'Ghost in the Shell', and Hong Kong's cityscape</a:t>
            </a:r>
            <a:r>
              <a:rPr lang="cs-CZ" dirty="0"/>
              <a:t>, Science-Fiction </a:t>
            </a:r>
            <a:r>
              <a:rPr lang="cs-CZ" dirty="0" err="1"/>
              <a:t>Studies</a:t>
            </a:r>
            <a:r>
              <a:rPr lang="cs-CZ" dirty="0"/>
              <a:t> 27:1-27, 2000.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09012"/>
            <a:ext cx="8229600" cy="2692896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en-US" dirty="0"/>
              <a:t>Blade Runner creates a futuristic noir atmosphere by heavily borrowing from Asian motifs, albeit vague and general ones, in its design of city icons and social spaces.</a:t>
            </a:r>
            <a:r>
              <a:rPr lang="cs-CZ" dirty="0"/>
              <a:t> (</a:t>
            </a:r>
            <a:r>
              <a:rPr lang="cs-CZ" dirty="0" err="1"/>
              <a:t>Wong</a:t>
            </a:r>
            <a:r>
              <a:rPr lang="cs-CZ" dirty="0"/>
              <a:t> Kin </a:t>
            </a:r>
            <a:r>
              <a:rPr lang="cs-CZ" dirty="0" err="1"/>
              <a:t>Yuen</a:t>
            </a:r>
            <a:r>
              <a:rPr lang="cs-CZ" dirty="0"/>
              <a:t>)</a:t>
            </a:r>
          </a:p>
          <a:p>
            <a:r>
              <a:rPr lang="cs-CZ" dirty="0"/>
              <a:t>I </a:t>
            </a:r>
            <a:r>
              <a:rPr lang="en-US" dirty="0"/>
              <a:t>hope to validate Antony King's argument that colonial cities have the best chance of establishing a cityscape of the future that embraces racial and cultural differences</a:t>
            </a:r>
            <a:r>
              <a:rPr lang="cs-CZ" dirty="0"/>
              <a:t> (</a:t>
            </a:r>
            <a:r>
              <a:rPr lang="cs-CZ" dirty="0" err="1"/>
              <a:t>Wong</a:t>
            </a:r>
            <a:r>
              <a:rPr lang="cs-CZ" dirty="0"/>
              <a:t> Kin </a:t>
            </a:r>
            <a:r>
              <a:rPr lang="cs-CZ" dirty="0" err="1"/>
              <a:t>Yuen</a:t>
            </a:r>
            <a:r>
              <a:rPr lang="cs-CZ" dirty="0"/>
              <a:t>)</a:t>
            </a:r>
          </a:p>
        </p:txBody>
      </p:sp>
      <p:pic>
        <p:nvPicPr>
          <p:cNvPr id="4" name="Picture 4" descr="Image result for november 2019 blade ru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112568" cy="26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97348"/>
            <a:ext cx="5143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lled City, Tung Tau Tsuen Rd (1987) by Greg Girard. Photo: courtesy of Blue Lotus Gallery">
            <a:extLst>
              <a:ext uri="{FF2B5EF4-FFF2-40B4-BE49-F238E27FC236}">
                <a16:creationId xmlns:a16="http://schemas.microsoft.com/office/drawing/2014/main" id="{E734C01B-7195-488C-916C-A5E89515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46138"/>
            <a:ext cx="8119767" cy="54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5CD111-A9D6-43CF-B198-A5A07C9D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3" y="407761"/>
            <a:ext cx="7999474" cy="60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64" y="1451926"/>
            <a:ext cx="6419056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Orientalism</a:t>
            </a:r>
            <a:r>
              <a:rPr lang="cs-CZ" dirty="0"/>
              <a:t> &gt; Techno-</a:t>
            </a:r>
            <a:r>
              <a:rPr lang="cs-CZ" dirty="0" err="1"/>
              <a:t>Orientalism</a:t>
            </a:r>
            <a:endParaRPr lang="cs-CZ" dirty="0"/>
          </a:p>
          <a:p>
            <a:pPr lvl="1" algn="just"/>
            <a:r>
              <a:rPr lang="cs-CZ" dirty="0"/>
              <a:t>„T</a:t>
            </a:r>
            <a:r>
              <a:rPr lang="en-US" dirty="0"/>
              <a:t>he phenomenon of imagining Asia and Asians in hypo-or </a:t>
            </a:r>
            <a:r>
              <a:rPr lang="en-US" dirty="0" err="1"/>
              <a:t>hypertechnological</a:t>
            </a:r>
            <a:r>
              <a:rPr lang="en-US" dirty="0"/>
              <a:t> terms in cultural productions and political discourse</a:t>
            </a:r>
            <a:r>
              <a:rPr lang="cs-CZ" dirty="0"/>
              <a:t>“ (Roh et al)</a:t>
            </a:r>
          </a:p>
          <a:p>
            <a:pPr lvl="1" algn="just"/>
            <a:r>
              <a:rPr lang="cs-CZ" dirty="0"/>
              <a:t>„</a:t>
            </a:r>
            <a:r>
              <a:rPr lang="en-US" dirty="0"/>
              <a:t>Cyberpunk, with its fetishizing gaze upon Japan as a seductive and contradictory space of futuristic innovation and ancient mystique, sharply focused the SF critical and creative lenses upon Asia.</a:t>
            </a:r>
            <a:r>
              <a:rPr lang="cs-CZ" dirty="0"/>
              <a:t>“ (Roh et al)</a:t>
            </a:r>
          </a:p>
          <a:p>
            <a:pPr lvl="1" algn="just"/>
            <a:r>
              <a:rPr lang="cs-CZ" dirty="0"/>
              <a:t>„</a:t>
            </a:r>
            <a:r>
              <a:rPr lang="en-US" dirty="0"/>
              <a:t>Japan has been located in the future of technology. Morley and </a:t>
            </a:r>
            <a:r>
              <a:rPr lang="en-US" dirty="0" err="1"/>
              <a:t>Rovins</a:t>
            </a:r>
            <a:r>
              <a:rPr lang="en-US" dirty="0"/>
              <a:t> say</a:t>
            </a:r>
            <a:r>
              <a:rPr lang="cs-CZ" dirty="0"/>
              <a:t>: ‚</a:t>
            </a:r>
            <a:r>
              <a:rPr lang="en-US" dirty="0"/>
              <a:t>If the future is technological, and if technology has become '</a:t>
            </a:r>
            <a:r>
              <a:rPr lang="en-US" dirty="0" err="1"/>
              <a:t>Japanised</a:t>
            </a:r>
            <a:r>
              <a:rPr lang="en-US" dirty="0"/>
              <a:t>', then the syllogism would suggest that the future is now Japanese, too.</a:t>
            </a:r>
            <a:r>
              <a:rPr lang="cs-CZ" dirty="0"/>
              <a:t>‘ (</a:t>
            </a:r>
            <a:r>
              <a:rPr lang="cs-CZ" dirty="0" err="1"/>
              <a:t>Ueno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32" name="Picture 8" descr="Image result for techno orienta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44" y="1700808"/>
            <a:ext cx="2617440" cy="391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0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Japan a </a:t>
            </a:r>
            <a:r>
              <a:rPr lang="cs-CZ" dirty="0" err="1"/>
              <a:t>hi</a:t>
            </a:r>
            <a:r>
              <a:rPr lang="cs-CZ" dirty="0"/>
              <a:t>-</a:t>
            </a:r>
            <a:r>
              <a:rPr lang="cs-CZ" dirty="0" err="1"/>
              <a:t>tech</a:t>
            </a:r>
            <a:r>
              <a:rPr lang="cs-CZ" dirty="0"/>
              <a:t> country?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late 70‘s and 80‘s – Japan‘s success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consumer</a:t>
            </a:r>
            <a:r>
              <a:rPr lang="cs-CZ" dirty="0"/>
              <a:t> </a:t>
            </a:r>
            <a:r>
              <a:rPr lang="cs-CZ" dirty="0" err="1"/>
              <a:t>electronics</a:t>
            </a:r>
            <a:r>
              <a:rPr lang="cs-CZ" dirty="0"/>
              <a:t> market</a:t>
            </a:r>
          </a:p>
          <a:p>
            <a:pPr lvl="1"/>
            <a:r>
              <a:rPr lang="cs-CZ" dirty="0"/>
              <a:t>Sony, Toshiba, Panasonic…</a:t>
            </a:r>
          </a:p>
          <a:p>
            <a:pPr lvl="1"/>
            <a:r>
              <a:rPr lang="cs-CZ" dirty="0"/>
              <a:t>TV, VCR, Walkman, CD, DVD…</a:t>
            </a:r>
          </a:p>
          <a:p>
            <a:pPr lvl="1"/>
            <a:r>
              <a:rPr lang="en-US" dirty="0"/>
              <a:t>technology as a big factor in the Japanese „economic miracle“</a:t>
            </a:r>
          </a:p>
          <a:p>
            <a:r>
              <a:rPr lang="cs-CZ" dirty="0" err="1"/>
              <a:t>big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 in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/>
              <a:t>condition </a:t>
            </a:r>
            <a:r>
              <a:rPr lang="cs-CZ" dirty="0"/>
              <a:t>in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  <a:p>
            <a:pPr lvl="1"/>
            <a:r>
              <a:rPr lang="cs-CZ" dirty="0"/>
              <a:t>more </a:t>
            </a:r>
            <a:r>
              <a:rPr lang="cs-CZ" dirty="0" err="1"/>
              <a:t>focus</a:t>
            </a:r>
            <a:r>
              <a:rPr lang="cs-CZ" dirty="0"/>
              <a:t> on technology </a:t>
            </a:r>
            <a:r>
              <a:rPr lang="cs-CZ" dirty="0" err="1"/>
              <a:t>development</a:t>
            </a:r>
            <a:r>
              <a:rPr lang="cs-CZ" dirty="0"/>
              <a:t>,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consumers</a:t>
            </a:r>
            <a:r>
              <a:rPr lang="cs-CZ" dirty="0"/>
              <a:t> (</a:t>
            </a:r>
            <a:r>
              <a:rPr lang="cs-CZ" dirty="0" err="1"/>
              <a:t>application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Technology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miracle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postwar</a:t>
            </a:r>
            <a:r>
              <a:rPr lang="cs-CZ" dirty="0"/>
              <a:t> Japan </a:t>
            </a:r>
            <a:r>
              <a:rPr lang="cs-CZ" dirty="0" err="1"/>
              <a:t>importing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technological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-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technologies</a:t>
            </a:r>
            <a:endParaRPr lang="cs-CZ" dirty="0"/>
          </a:p>
          <a:p>
            <a:r>
              <a:rPr lang="cs-CZ" i="1" dirty="0" err="1">
                <a:hlinkClick r:id="rId3"/>
              </a:rPr>
              <a:t>keiretsu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trying</a:t>
            </a:r>
            <a:r>
              <a:rPr lang="cs-CZ" dirty="0"/>
              <a:t> to </a:t>
            </a:r>
            <a:r>
              <a:rPr lang="cs-CZ" dirty="0" err="1"/>
              <a:t>cover</a:t>
            </a:r>
            <a:r>
              <a:rPr lang="cs-CZ" dirty="0"/>
              <a:t> as much market </a:t>
            </a:r>
            <a:r>
              <a:rPr lang="cs-CZ" dirty="0" err="1"/>
              <a:t>share</a:t>
            </a:r>
            <a:r>
              <a:rPr lang="cs-CZ" dirty="0"/>
              <a:t> as </a:t>
            </a:r>
            <a:r>
              <a:rPr lang="cs-CZ" dirty="0" err="1"/>
              <a:t>possible</a:t>
            </a:r>
            <a:endParaRPr lang="cs-CZ" dirty="0"/>
          </a:p>
          <a:p>
            <a:pPr lvl="1"/>
            <a:r>
              <a:rPr lang="cs-CZ" dirty="0" err="1"/>
              <a:t>funds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technological</a:t>
            </a:r>
            <a:r>
              <a:rPr lang="cs-CZ" dirty="0"/>
              <a:t> </a:t>
            </a:r>
            <a:r>
              <a:rPr lang="cs-CZ" dirty="0" err="1"/>
              <a:t>innovations</a:t>
            </a:r>
            <a:endParaRPr lang="cs-CZ" dirty="0"/>
          </a:p>
          <a:p>
            <a:pPr lvl="1"/>
            <a:r>
              <a:rPr lang="cs-CZ" dirty="0" err="1"/>
              <a:t>environment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extreme</a:t>
            </a:r>
            <a:r>
              <a:rPr lang="cs-CZ" dirty="0"/>
              <a:t> </a:t>
            </a:r>
            <a:r>
              <a:rPr lang="cs-CZ" dirty="0" err="1"/>
              <a:t>competition</a:t>
            </a:r>
            <a:endParaRPr lang="cs-CZ" dirty="0"/>
          </a:p>
          <a:p>
            <a:pPr lvl="2"/>
            <a:r>
              <a:rPr lang="cs-CZ" dirty="0" err="1"/>
              <a:t>copying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design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techniques</a:t>
            </a:r>
            <a:endParaRPr lang="cs-CZ" dirty="0"/>
          </a:p>
          <a:p>
            <a:r>
              <a:rPr lang="cs-CZ" dirty="0" err="1"/>
              <a:t>investments</a:t>
            </a:r>
            <a:r>
              <a:rPr lang="cs-CZ" dirty="0"/>
              <a:t> in </a:t>
            </a:r>
            <a:r>
              <a:rPr lang="cs-CZ" dirty="0" err="1"/>
              <a:t>large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-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sectors</a:t>
            </a:r>
            <a:r>
              <a:rPr lang="cs-CZ" dirty="0"/>
              <a:t> as </a:t>
            </a:r>
            <a:r>
              <a:rPr lang="cs-CZ" dirty="0" err="1"/>
              <a:t>automobiles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electronics</a:t>
            </a:r>
            <a:endParaRPr lang="cs-CZ" dirty="0"/>
          </a:p>
          <a:p>
            <a:r>
              <a:rPr lang="cs-CZ" dirty="0" err="1"/>
              <a:t>state</a:t>
            </a:r>
            <a:r>
              <a:rPr lang="cs-CZ" dirty="0"/>
              <a:t> support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big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, </a:t>
            </a:r>
            <a:r>
              <a:rPr lang="cs-CZ" dirty="0" err="1"/>
              <a:t>cheap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educated</a:t>
            </a:r>
            <a:r>
              <a:rPr lang="cs-CZ" dirty="0"/>
              <a:t> </a:t>
            </a:r>
            <a:r>
              <a:rPr lang="cs-CZ" dirty="0" err="1"/>
              <a:t>workforce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Japan as a </a:t>
            </a:r>
            <a:r>
              <a:rPr lang="cs-CZ" dirty="0" err="1"/>
              <a:t>follower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Robert J. Crawford: Reinterpreting the Japanese Economic Miracle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Japanese society not as supportive of innovative approaches, preferring collectivism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7199907" cy="211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craftmanship</a:t>
            </a:r>
            <a:r>
              <a:rPr lang="cs-CZ" dirty="0"/>
              <a:t> in </a:t>
            </a:r>
            <a:r>
              <a:rPr lang="cs-CZ" dirty="0" err="1"/>
              <a:t>history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Karakuri</a:t>
            </a:r>
            <a:r>
              <a:rPr lang="cs-CZ" dirty="0"/>
              <a:t> </a:t>
            </a:r>
            <a:r>
              <a:rPr lang="cs-CZ" dirty="0" err="1"/>
              <a:t>ningyō</a:t>
            </a:r>
            <a:endParaRPr lang="cs-CZ" dirty="0"/>
          </a:p>
          <a:p>
            <a:pPr lvl="1"/>
            <a:r>
              <a:rPr lang="cs-CZ" dirty="0" err="1"/>
              <a:t>mechanized</a:t>
            </a:r>
            <a:r>
              <a:rPr lang="cs-CZ" dirty="0"/>
              <a:t> </a:t>
            </a:r>
            <a:r>
              <a:rPr lang="cs-CZ" dirty="0" err="1"/>
              <a:t>puppets</a:t>
            </a:r>
            <a:r>
              <a:rPr lang="cs-CZ" dirty="0"/>
              <a:t>, 17th-19th </a:t>
            </a:r>
            <a:r>
              <a:rPr lang="cs-CZ" dirty="0" err="1"/>
              <a:t>century</a:t>
            </a:r>
            <a:endParaRPr lang="cs-CZ" dirty="0"/>
          </a:p>
          <a:p>
            <a:pPr lvl="1"/>
            <a:r>
              <a:rPr lang="cs-CZ" dirty="0" err="1">
                <a:hlinkClick r:id="rId2"/>
              </a:rPr>
              <a:t>archer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puppet</a:t>
            </a:r>
            <a:endParaRPr lang="cs-CZ" dirty="0"/>
          </a:p>
          <a:p>
            <a:pPr lvl="1"/>
            <a:r>
              <a:rPr lang="cs-CZ" dirty="0" err="1">
                <a:hlinkClick r:id="rId3"/>
              </a:rPr>
              <a:t>tea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serving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puppet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clockwork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West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technology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different technologies </a:t>
            </a:r>
            <a:r>
              <a:rPr lang="cs-CZ" dirty="0"/>
              <a:t>in use</a:t>
            </a:r>
            <a:endParaRPr lang="en-US" dirty="0"/>
          </a:p>
          <a:p>
            <a:pPr lvl="1"/>
            <a:r>
              <a:rPr lang="cs-CZ" dirty="0"/>
              <a:t>„</a:t>
            </a:r>
            <a:r>
              <a:rPr lang="cs-CZ" dirty="0" err="1"/>
              <a:t>gadgets</a:t>
            </a:r>
            <a:r>
              <a:rPr lang="cs-CZ" dirty="0"/>
              <a:t>“ vs. </a:t>
            </a:r>
            <a:r>
              <a:rPr lang="cs-CZ" dirty="0" err="1"/>
              <a:t>practical</a:t>
            </a:r>
            <a:r>
              <a:rPr lang="cs-CZ" dirty="0"/>
              <a:t> </a:t>
            </a:r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needs</a:t>
            </a:r>
            <a:endParaRPr lang="cs-CZ" dirty="0"/>
          </a:p>
          <a:p>
            <a:pPr lvl="2"/>
            <a:r>
              <a:rPr lang="en-US" dirty="0"/>
              <a:t>cell phones, e-readers, </a:t>
            </a:r>
            <a:r>
              <a:rPr lang="en-US" dirty="0" err="1"/>
              <a:t>wi-fi</a:t>
            </a:r>
            <a:r>
              <a:rPr lang="en-US" dirty="0"/>
              <a:t> access</a:t>
            </a:r>
            <a:r>
              <a:rPr lang="cs-CZ" dirty="0"/>
              <a:t>, e-mail…</a:t>
            </a:r>
            <a:endParaRPr lang="en-US" dirty="0"/>
          </a:p>
          <a:p>
            <a:pPr lvl="2"/>
            <a:r>
              <a:rPr lang="en-US" dirty="0" err="1"/>
              <a:t>washlets</a:t>
            </a:r>
            <a:r>
              <a:rPr lang="en-US" dirty="0"/>
              <a:t>, </a:t>
            </a:r>
            <a:r>
              <a:rPr lang="cs-CZ" dirty="0" err="1"/>
              <a:t>bath</a:t>
            </a:r>
            <a:r>
              <a:rPr lang="cs-CZ" dirty="0"/>
              <a:t> </a:t>
            </a:r>
            <a:r>
              <a:rPr lang="cs-CZ" dirty="0" err="1"/>
              <a:t>warming</a:t>
            </a:r>
            <a:r>
              <a:rPr lang="cs-CZ" dirty="0"/>
              <a:t>, </a:t>
            </a:r>
            <a:r>
              <a:rPr lang="en-US" dirty="0"/>
              <a:t>automated orders</a:t>
            </a:r>
            <a:r>
              <a:rPr lang="cs-CZ" dirty="0"/>
              <a:t>…</a:t>
            </a:r>
            <a:endParaRPr lang="en-US" dirty="0"/>
          </a:p>
          <a:p>
            <a:pPr lvl="1"/>
            <a:r>
              <a:rPr lang="en-US" dirty="0"/>
              <a:t>"Japanese companies generally lag foreign companies by roughly five-to-10 years in adoption of modern IT practices, particularly those specific to the software industry,“ </a:t>
            </a:r>
            <a:r>
              <a:rPr lang="cs-CZ" dirty="0"/>
              <a:t>(</a:t>
            </a:r>
            <a:r>
              <a:rPr lang="en-US" dirty="0"/>
              <a:t>Patrick McKenzie</a:t>
            </a:r>
            <a:r>
              <a:rPr lang="cs-CZ" dirty="0"/>
              <a:t>)</a:t>
            </a:r>
          </a:p>
          <a:p>
            <a:r>
              <a:rPr lang="en-US" dirty="0" err="1"/>
              <a:t>Galapago</a:t>
            </a:r>
            <a:r>
              <a:rPr lang="en-US" dirty="0"/>
              <a:t> syndrome?</a:t>
            </a:r>
            <a:endParaRPr lang="cs-CZ" dirty="0"/>
          </a:p>
          <a:p>
            <a:pPr lvl="1"/>
            <a:r>
              <a:rPr lang="cs-CZ" dirty="0" err="1"/>
              <a:t>e.g</a:t>
            </a:r>
            <a:r>
              <a:rPr lang="cs-CZ" dirty="0"/>
              <a:t>. cell </a:t>
            </a:r>
            <a:r>
              <a:rPr lang="cs-CZ" dirty="0" err="1"/>
              <a:t>phones</a:t>
            </a:r>
            <a:r>
              <a:rPr lang="cs-CZ" dirty="0"/>
              <a:t>, cash </a:t>
            </a:r>
            <a:r>
              <a:rPr lang="cs-CZ" dirty="0" err="1"/>
              <a:t>machines</a:t>
            </a:r>
            <a:r>
              <a:rPr lang="cs-CZ" dirty="0"/>
              <a:t>, </a:t>
            </a:r>
            <a:r>
              <a:rPr lang="cs-CZ" dirty="0" err="1"/>
              <a:t>videogames</a:t>
            </a:r>
            <a:endParaRPr lang="cs-CZ" dirty="0"/>
          </a:p>
          <a:p>
            <a:r>
              <a:rPr lang="cs-CZ" dirty="0" err="1"/>
              <a:t>conservative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? </a:t>
            </a:r>
            <a:r>
              <a:rPr lang="cs-CZ" dirty="0" err="1"/>
              <a:t>innovations</a:t>
            </a:r>
            <a:r>
              <a:rPr lang="cs-CZ" dirty="0"/>
              <a:t> not </a:t>
            </a:r>
            <a:r>
              <a:rPr lang="cs-CZ" dirty="0" err="1"/>
              <a:t>welcome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 „</a:t>
            </a:r>
            <a:r>
              <a:rPr lang="cs-CZ" dirty="0" err="1"/>
              <a:t>shame</a:t>
            </a:r>
            <a:r>
              <a:rPr lang="cs-CZ" dirty="0"/>
              <a:t> society“</a:t>
            </a:r>
            <a:endParaRPr lang="en-US" dirty="0"/>
          </a:p>
        </p:txBody>
      </p:sp>
      <p:pic>
        <p:nvPicPr>
          <p:cNvPr id="3074" name="Picture 2" descr="C:\Users\Marek\Desktop\prezentace\film GITS\the_japanese_robotic_toilet_bj4p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5504384" cy="4586986"/>
          </a:xfrm>
          <a:prstGeom prst="rect">
            <a:avLst/>
          </a:prstGeom>
          <a:noFill/>
        </p:spPr>
      </p:pic>
      <p:pic>
        <p:nvPicPr>
          <p:cNvPr id="3075" name="Picture 3" descr="C:\Users\Marek\Desktop\prezentace\film GITS\noritz_remo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916832"/>
            <a:ext cx="4064000" cy="2590800"/>
          </a:xfrm>
          <a:prstGeom prst="rect">
            <a:avLst/>
          </a:prstGeom>
          <a:noFill/>
        </p:spPr>
      </p:pic>
      <p:pic>
        <p:nvPicPr>
          <p:cNvPr id="3076" name="Picture 4" descr="C:\Users\Marek\Desktop\prezentace\film GITS\main-qimg-51c0c6efdb28728b5e2551ceba6e62f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5886450" cy="3819525"/>
          </a:xfrm>
          <a:prstGeom prst="rect">
            <a:avLst/>
          </a:prstGeom>
          <a:noFill/>
        </p:spPr>
      </p:pic>
      <p:pic>
        <p:nvPicPr>
          <p:cNvPr id="3077" name="Picture 5" descr="C:\Users\Marek\Desktop\prezentace\film GITS\main-qimg-decc8614a1b06174a4e6af968c9f19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484784"/>
            <a:ext cx="5410200" cy="3581400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13571"/>
            <a:ext cx="5212592" cy="521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Smartphone</a:t>
            </a:r>
            <a:r>
              <a:rPr lang="cs-CZ" dirty="0"/>
              <a:t> </a:t>
            </a:r>
            <a:r>
              <a:rPr lang="cs-CZ" dirty="0" err="1"/>
              <a:t>usage</a:t>
            </a:r>
            <a:r>
              <a:rPr lang="cs-CZ" dirty="0"/>
              <a:t> in Japan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Japan ranked 44. out of 48 with 25.7</a:t>
            </a:r>
            <a:r>
              <a:rPr lang="cs-CZ" dirty="0"/>
              <a:t>% in 2013</a:t>
            </a:r>
          </a:p>
          <a:p>
            <a:pPr lvl="3"/>
            <a:r>
              <a:rPr lang="cs-CZ" dirty="0"/>
              <a:t>source: „</a:t>
            </a:r>
            <a:r>
              <a:rPr lang="cs-CZ" dirty="0" err="1"/>
              <a:t>Our</a:t>
            </a:r>
            <a:r>
              <a:rPr lang="cs-CZ" dirty="0"/>
              <a:t> mobile planet“ </a:t>
            </a:r>
            <a:r>
              <a:rPr lang="cs-CZ" dirty="0" err="1"/>
              <a:t>survey</a:t>
            </a:r>
            <a:r>
              <a:rPr lang="cs-CZ" dirty="0"/>
              <a:t> </a:t>
            </a:r>
          </a:p>
        </p:txBody>
      </p:sp>
      <p:pic>
        <p:nvPicPr>
          <p:cNvPr id="1026" name="Picture 2" descr="C:\Users\Marek\Desktop\prezentace\film GITS\image_thumb4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486275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738</Words>
  <Application>Microsoft Office PowerPoint</Application>
  <PresentationFormat>On-screen Show (4:3)</PresentationFormat>
  <Paragraphs>92</Paragraphs>
  <Slides>12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sady Office</vt:lpstr>
      <vt:lpstr>Technology in Japan</vt:lpstr>
      <vt:lpstr>PowerPoint Presentation</vt:lpstr>
      <vt:lpstr>Introduction</vt:lpstr>
      <vt:lpstr>Is Japan a hi-tech country?</vt:lpstr>
      <vt:lpstr>Technology and the economic miracle</vt:lpstr>
      <vt:lpstr>Japan as a follower</vt:lpstr>
      <vt:lpstr>Japanese craftmanship in history</vt:lpstr>
      <vt:lpstr>Daily life and technology</vt:lpstr>
      <vt:lpstr>Smartphone usage in Japan</vt:lpstr>
      <vt:lpstr>Technology in future Japan</vt:lpstr>
      <vt:lpstr>Ghost in the Shell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Japan</dc:title>
  <dc:creator>Windows User</dc:creator>
  <cp:lastModifiedBy>Marek Mikeš</cp:lastModifiedBy>
  <cp:revision>37</cp:revision>
  <dcterms:created xsi:type="dcterms:W3CDTF">2015-10-18T15:06:33Z</dcterms:created>
  <dcterms:modified xsi:type="dcterms:W3CDTF">2020-10-27T09:55:56Z</dcterms:modified>
</cp:coreProperties>
</file>