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0A4C3-02AF-411A-9AF5-D2DBCCC403BF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3EA3F-A435-4536-98AA-18F31B183E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1894 – Shiga </a:t>
            </a:r>
            <a:r>
              <a:rPr lang="en-US" dirty="0" err="1"/>
              <a:t>Shigetaka</a:t>
            </a:r>
            <a:r>
              <a:rPr lang="en-US" baseline="0" dirty="0"/>
              <a:t> naps</a:t>
            </a:r>
            <a:r>
              <a:rPr lang="cs-CZ" baseline="0" dirty="0" err="1"/>
              <a:t>al</a:t>
            </a:r>
            <a:r>
              <a:rPr lang="cs-CZ" baseline="0" dirty="0"/>
              <a:t> </a:t>
            </a:r>
            <a:r>
              <a:rPr lang="cs-CZ" baseline="0" dirty="0" err="1"/>
              <a:t>Nihon</a:t>
            </a:r>
            <a:r>
              <a:rPr lang="cs-CZ" baseline="0" dirty="0"/>
              <a:t> </a:t>
            </a:r>
            <a:r>
              <a:rPr lang="cs-CZ" baseline="0" dirty="0" err="1"/>
              <a:t>fúkeiron</a:t>
            </a:r>
            <a:r>
              <a:rPr lang="cs-CZ" baseline="0" dirty="0"/>
              <a:t> kde popisuje kterak Evropané na hory chodí pro zdraví, jako sport, ne aby se setkali s božstvy. V Japonsku dříve na hory chodily pouze náboženské skupiny. Od roku 1894 také přichází konskripční model, takže je třeba, aby populace byla silná a zdravá a lezení po horách je propagováno.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EA3F-A435-4536-98AA-18F31B183EC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DD87CF-5BE5-4186-8CD3-6EB49EED8DA4}" type="datetimeFigureOut">
              <a:rPr lang="cs-CZ" smtClean="0"/>
              <a:pPr/>
              <a:t>11.10.2022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OU1sy6aTRm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9ZOcgSRIUg?t=426" TargetMode="External"/><Relationship Id="rId2" Type="http://schemas.openxmlformats.org/officeDocument/2006/relationships/hyperlink" Target="https://www.youtube.com/watch?v=siEgvT-jyY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ajop9VUs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Urban</a:t>
            </a:r>
            <a:r>
              <a:rPr lang="cs-CZ" dirty="0"/>
              <a:t>/</a:t>
            </a:r>
            <a:r>
              <a:rPr lang="cs-CZ" dirty="0" err="1"/>
              <a:t>Rural</a:t>
            </a:r>
            <a:r>
              <a:rPr lang="cs-CZ" dirty="0"/>
              <a:t> Japan</a:t>
            </a:r>
            <a:br>
              <a:rPr lang="cs-CZ" dirty="0"/>
            </a:b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en-US" dirty="0"/>
              <a:t>Forests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Wood Job</a:t>
            </a:r>
            <a:r>
              <a:rPr lang="cs-CZ" dirty="0"/>
              <a:t>!</a:t>
            </a:r>
          </a:p>
          <a:p>
            <a:r>
              <a:rPr lang="cs-CZ" dirty="0" err="1"/>
              <a:t>Kamusari</a:t>
            </a:r>
            <a:r>
              <a:rPr lang="cs-CZ" dirty="0"/>
              <a:t> </a:t>
            </a:r>
            <a:r>
              <a:rPr lang="cs-CZ" dirty="0" err="1"/>
              <a:t>naa</a:t>
            </a:r>
            <a:r>
              <a:rPr lang="cs-CZ" dirty="0"/>
              <a:t> </a:t>
            </a:r>
            <a:r>
              <a:rPr lang="cs-CZ" dirty="0" err="1"/>
              <a:t>naa</a:t>
            </a:r>
            <a:r>
              <a:rPr lang="cs-CZ" dirty="0"/>
              <a:t> </a:t>
            </a:r>
            <a:r>
              <a:rPr lang="cs-CZ" dirty="0" err="1"/>
              <a:t>nichijō</a:t>
            </a:r>
            <a:endParaRPr lang="cs-CZ" dirty="0"/>
          </a:p>
          <a:p>
            <a:r>
              <a:rPr lang="cs-CZ" dirty="0"/>
              <a:t>2014</a:t>
            </a:r>
          </a:p>
          <a:p>
            <a:r>
              <a:rPr lang="cs-CZ" dirty="0" err="1"/>
              <a:t>Shinobu</a:t>
            </a:r>
            <a:r>
              <a:rPr lang="cs-CZ" dirty="0"/>
              <a:t> </a:t>
            </a:r>
            <a:r>
              <a:rPr lang="cs-CZ" dirty="0" err="1"/>
              <a:t>Yaguchi</a:t>
            </a:r>
            <a:endParaRPr lang="cs-CZ" dirty="0"/>
          </a:p>
        </p:txBody>
      </p:sp>
      <p:pic>
        <p:nvPicPr>
          <p:cNvPr id="10242" name="Picture 2" descr="Image result for wood j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388983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Urbanization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Japan</a:t>
            </a:r>
          </a:p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in Japan</a:t>
            </a:r>
          </a:p>
          <a:p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cs-CZ" dirty="0"/>
          </a:p>
          <a:p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Japanese</a:t>
            </a:r>
            <a:endParaRPr lang="cs-CZ" dirty="0"/>
          </a:p>
          <a:p>
            <a:endParaRPr lang="cs-CZ" dirty="0"/>
          </a:p>
          <a:p>
            <a:r>
              <a:rPr lang="cs-CZ" dirty="0"/>
              <a:t>2 </a:t>
            </a:r>
            <a:r>
              <a:rPr lang="cs-CZ" dirty="0" err="1"/>
              <a:t>points</a:t>
            </a:r>
            <a:r>
              <a:rPr lang="cs-CZ" dirty="0"/>
              <a:t> to </a:t>
            </a:r>
            <a:r>
              <a:rPr lang="cs-CZ" dirty="0" err="1"/>
              <a:t>explain</a:t>
            </a:r>
            <a:endParaRPr lang="cs-CZ" dirty="0"/>
          </a:p>
          <a:p>
            <a:pPr lvl="1"/>
            <a:r>
              <a:rPr lang="cs-CZ" dirty="0" err="1"/>
              <a:t>rōnin</a:t>
            </a:r>
            <a:endParaRPr lang="cs-CZ" dirty="0"/>
          </a:p>
          <a:p>
            <a:pPr lvl="1"/>
            <a:r>
              <a:rPr lang="cs-CZ" dirty="0"/>
              <a:t>festival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Urbanization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Japan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land</a:t>
            </a:r>
            <a:r>
              <a:rPr lang="cs-CZ" dirty="0"/>
              <a:t> </a:t>
            </a:r>
            <a:r>
              <a:rPr lang="cs-CZ" dirty="0" err="1"/>
              <a:t>uninhabitable</a:t>
            </a:r>
            <a:endParaRPr lang="cs-CZ" dirty="0"/>
          </a:p>
          <a:p>
            <a:r>
              <a:rPr lang="cs-CZ" dirty="0"/>
              <a:t>rapid </a:t>
            </a:r>
            <a:r>
              <a:rPr lang="cs-CZ" dirty="0" err="1"/>
              <a:t>urbanization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WW2</a:t>
            </a:r>
          </a:p>
          <a:p>
            <a:r>
              <a:rPr lang="cs-CZ" dirty="0"/>
              <a:t>65%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in </a:t>
            </a:r>
            <a:r>
              <a:rPr lang="cs-CZ" dirty="0" err="1"/>
              <a:t>agglomerations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of</a:t>
            </a:r>
            <a:r>
              <a:rPr lang="cs-CZ" dirty="0"/>
              <a:t> 1M+(5th in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)</a:t>
            </a:r>
          </a:p>
          <a:p>
            <a:r>
              <a:rPr lang="cs-CZ" dirty="0" err="1"/>
              <a:t>depopulation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areas</a:t>
            </a:r>
            <a:endParaRPr lang="cs-CZ" dirty="0"/>
          </a:p>
        </p:txBody>
      </p:sp>
      <p:pic>
        <p:nvPicPr>
          <p:cNvPr id="1026" name="Picture 2" descr="C:\Users\Marek\Desktop\prezentace\film wood job\zu_21_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4276725" cy="318135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AE3485-3EBA-5394-18E2-3F1B67EF4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25"/>
            <a:ext cx="9144000" cy="544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Depopulation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areas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7% live in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areas</a:t>
            </a:r>
            <a:endParaRPr lang="cs-CZ" dirty="0"/>
          </a:p>
          <a:p>
            <a:r>
              <a:rPr lang="cs-CZ" dirty="0"/>
              <a:t>35%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cities</a:t>
            </a:r>
            <a:r>
              <a:rPr lang="cs-CZ" dirty="0"/>
              <a:t>/</a:t>
            </a:r>
            <a:r>
              <a:rPr lang="cs-CZ" dirty="0" err="1"/>
              <a:t>towns</a:t>
            </a:r>
            <a:r>
              <a:rPr lang="cs-CZ" dirty="0"/>
              <a:t>/</a:t>
            </a:r>
            <a:r>
              <a:rPr lang="cs-CZ" dirty="0" err="1"/>
              <a:t>villages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as </a:t>
            </a:r>
            <a:r>
              <a:rPr lang="cs-CZ" dirty="0" err="1"/>
              <a:t>depopulating</a:t>
            </a:r>
            <a:r>
              <a:rPr lang="cs-CZ" dirty="0"/>
              <a:t> (</a:t>
            </a:r>
            <a:r>
              <a:rPr lang="cs-CZ" dirty="0" err="1"/>
              <a:t>about</a:t>
            </a:r>
            <a:r>
              <a:rPr lang="cs-CZ" dirty="0"/>
              <a:t> 30% </a:t>
            </a:r>
            <a:r>
              <a:rPr lang="cs-CZ" dirty="0" err="1"/>
              <a:t>decline</a:t>
            </a:r>
            <a:r>
              <a:rPr lang="cs-CZ" dirty="0"/>
              <a:t> in </a:t>
            </a:r>
            <a:r>
              <a:rPr lang="cs-CZ" dirty="0" err="1"/>
              <a:t>population</a:t>
            </a:r>
            <a:r>
              <a:rPr lang="cs-CZ" dirty="0"/>
              <a:t> in last 45 </a:t>
            </a:r>
            <a:r>
              <a:rPr lang="cs-CZ" dirty="0" err="1"/>
              <a:t>years</a:t>
            </a:r>
            <a:r>
              <a:rPr lang="cs-CZ" dirty="0"/>
              <a:t>)</a:t>
            </a:r>
          </a:p>
          <a:p>
            <a:r>
              <a:rPr lang="cs-CZ" dirty="0" err="1"/>
              <a:t>attempts</a:t>
            </a:r>
            <a:r>
              <a:rPr lang="cs-CZ" dirty="0"/>
              <a:t> to stop </a:t>
            </a:r>
            <a:r>
              <a:rPr lang="cs-CZ" dirty="0" err="1">
                <a:hlinkClick r:id="rId2"/>
              </a:rPr>
              <a:t>depopulation</a:t>
            </a:r>
            <a:r>
              <a:rPr lang="cs-CZ" dirty="0"/>
              <a:t> to </a:t>
            </a:r>
            <a:r>
              <a:rPr lang="cs-CZ" dirty="0" err="1"/>
              <a:t>preserve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countryside</a:t>
            </a:r>
            <a:endParaRPr lang="cs-CZ" dirty="0"/>
          </a:p>
          <a:p>
            <a:r>
              <a:rPr lang="cs-CZ" dirty="0" err="1"/>
              <a:t>campaigns</a:t>
            </a:r>
            <a:r>
              <a:rPr lang="cs-CZ" dirty="0"/>
              <a:t> to </a:t>
            </a:r>
            <a:r>
              <a:rPr lang="cs-CZ" dirty="0" err="1"/>
              <a:t>promote</a:t>
            </a:r>
            <a:r>
              <a:rPr lang="cs-CZ" dirty="0"/>
              <a:t> „UJI </a:t>
            </a:r>
            <a:r>
              <a:rPr lang="cs-CZ" dirty="0" err="1"/>
              <a:t>turns</a:t>
            </a:r>
            <a:r>
              <a:rPr lang="cs-CZ" dirty="0"/>
              <a:t>“</a:t>
            </a:r>
          </a:p>
        </p:txBody>
      </p:sp>
      <p:pic>
        <p:nvPicPr>
          <p:cNvPr id="2050" name="Picture 2" descr="C:\Users\Marek\Desktop\prezentace\film wood job\h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6981825" cy="2828925"/>
          </a:xfrm>
          <a:prstGeom prst="rect">
            <a:avLst/>
          </a:prstGeom>
          <a:noFill/>
        </p:spPr>
      </p:pic>
      <p:pic>
        <p:nvPicPr>
          <p:cNvPr id="2051" name="Picture 3" descr="C:\Users\Marek\Desktop\prezentace\film wood job\kininaru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5278" y="3062087"/>
            <a:ext cx="47625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forests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until</a:t>
            </a:r>
            <a:r>
              <a:rPr lang="cs-CZ" dirty="0"/>
              <a:t> 16th </a:t>
            </a:r>
            <a:r>
              <a:rPr lang="cs-CZ" dirty="0" err="1"/>
              <a:t>century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exploitative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, </a:t>
            </a:r>
            <a:r>
              <a:rPr lang="cs-CZ" dirty="0" err="1"/>
              <a:t>deforestation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arable</a:t>
            </a:r>
            <a:r>
              <a:rPr lang="cs-CZ" dirty="0"/>
              <a:t> </a:t>
            </a:r>
            <a:r>
              <a:rPr lang="cs-CZ" dirty="0" err="1"/>
              <a:t>land</a:t>
            </a:r>
            <a:endParaRPr lang="cs-CZ" dirty="0"/>
          </a:p>
          <a:p>
            <a:pPr lvl="2"/>
            <a:r>
              <a:rPr lang="cs-CZ" dirty="0" err="1"/>
              <a:t>construction</a:t>
            </a:r>
            <a:r>
              <a:rPr lang="cs-CZ" dirty="0"/>
              <a:t> (eg. </a:t>
            </a:r>
            <a:r>
              <a:rPr lang="cs-CZ" dirty="0" err="1"/>
              <a:t>Nara</a:t>
            </a:r>
            <a:r>
              <a:rPr lang="cs-CZ" dirty="0"/>
              <a:t> and </a:t>
            </a:r>
            <a:r>
              <a:rPr lang="cs-CZ" dirty="0" err="1"/>
              <a:t>Heian</a:t>
            </a:r>
            <a:r>
              <a:rPr lang="cs-CZ" dirty="0"/>
              <a:t> period </a:t>
            </a:r>
            <a:r>
              <a:rPr lang="cs-CZ" dirty="0" err="1"/>
              <a:t>booms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fuel</a:t>
            </a:r>
            <a:endParaRPr lang="cs-CZ" dirty="0"/>
          </a:p>
          <a:p>
            <a:pPr lvl="2"/>
            <a:r>
              <a:rPr lang="cs-CZ" dirty="0" err="1"/>
              <a:t>heavy</a:t>
            </a:r>
            <a:r>
              <a:rPr lang="cs-CZ" dirty="0"/>
              <a:t> use in 16th </a:t>
            </a:r>
            <a:r>
              <a:rPr lang="cs-CZ" dirty="0" err="1"/>
              <a:t>century</a:t>
            </a:r>
            <a:r>
              <a:rPr lang="cs-CZ" dirty="0"/>
              <a:t> </a:t>
            </a:r>
            <a:r>
              <a:rPr lang="cs-CZ" dirty="0" err="1"/>
              <a:t>wars</a:t>
            </a:r>
            <a:endParaRPr lang="cs-CZ" dirty="0"/>
          </a:p>
          <a:p>
            <a:pPr lvl="1"/>
            <a:r>
              <a:rPr lang="cs-CZ" dirty="0" err="1"/>
              <a:t>imporant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 (</a:t>
            </a:r>
            <a:r>
              <a:rPr lang="cs-CZ" dirty="0" err="1"/>
              <a:t>water</a:t>
            </a:r>
            <a:r>
              <a:rPr lang="cs-CZ" dirty="0"/>
              <a:t>, </a:t>
            </a:r>
            <a:r>
              <a:rPr lang="cs-CZ" dirty="0" err="1"/>
              <a:t>leaf</a:t>
            </a:r>
            <a:r>
              <a:rPr lang="cs-CZ" dirty="0"/>
              <a:t> </a:t>
            </a:r>
            <a:r>
              <a:rPr lang="cs-CZ" dirty="0" err="1"/>
              <a:t>litter</a:t>
            </a:r>
            <a:r>
              <a:rPr lang="cs-CZ" dirty="0"/>
              <a:t> as </a:t>
            </a:r>
            <a:r>
              <a:rPr lang="cs-CZ" dirty="0" err="1"/>
              <a:t>fertilizer</a:t>
            </a:r>
            <a:r>
              <a:rPr lang="cs-CZ" dirty="0"/>
              <a:t>..)</a:t>
            </a:r>
          </a:p>
          <a:p>
            <a:r>
              <a:rPr lang="cs-CZ" dirty="0"/>
              <a:t>17th </a:t>
            </a:r>
            <a:r>
              <a:rPr lang="cs-CZ" dirty="0" err="1"/>
              <a:t>century</a:t>
            </a:r>
            <a:r>
              <a:rPr lang="cs-CZ" dirty="0"/>
              <a:t>&gt;</a:t>
            </a:r>
            <a:r>
              <a:rPr lang="cs-CZ" dirty="0" err="1"/>
              <a:t>Tokugawa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prosperity</a:t>
            </a:r>
          </a:p>
          <a:p>
            <a:pPr lvl="1"/>
            <a:r>
              <a:rPr lang="cs-CZ" dirty="0" err="1"/>
              <a:t>exploitation</a:t>
            </a:r>
            <a:r>
              <a:rPr lang="cs-CZ" dirty="0"/>
              <a:t> </a:t>
            </a:r>
            <a:r>
              <a:rPr lang="cs-CZ" dirty="0" err="1"/>
              <a:t>unsustainable</a:t>
            </a:r>
            <a:r>
              <a:rPr lang="cs-CZ" dirty="0"/>
              <a:t> &gt; </a:t>
            </a:r>
            <a:r>
              <a:rPr lang="cs-CZ" dirty="0" err="1"/>
              <a:t>silviculture</a:t>
            </a:r>
            <a:endParaRPr lang="cs-CZ" dirty="0"/>
          </a:p>
          <a:p>
            <a:pPr lvl="2"/>
            <a:r>
              <a:rPr lang="cs-CZ" dirty="0" err="1"/>
              <a:t>villages</a:t>
            </a:r>
            <a:r>
              <a:rPr lang="cs-CZ" dirty="0"/>
              <a:t> start to </a:t>
            </a:r>
            <a:r>
              <a:rPr lang="cs-CZ" dirty="0" err="1"/>
              <a:t>manage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(</a:t>
            </a:r>
            <a:r>
              <a:rPr lang="cs-CZ" dirty="0" err="1"/>
              <a:t>made</a:t>
            </a:r>
            <a:r>
              <a:rPr lang="cs-CZ" dirty="0"/>
              <a:t> </a:t>
            </a:r>
            <a:r>
              <a:rPr lang="cs-CZ" dirty="0" err="1"/>
              <a:t>responsible</a:t>
            </a:r>
            <a:r>
              <a:rPr lang="cs-CZ" dirty="0"/>
              <a:t> by </a:t>
            </a:r>
            <a:r>
              <a:rPr lang="cs-CZ" dirty="0" err="1"/>
              <a:t>gvt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plantation</a:t>
            </a:r>
            <a:r>
              <a:rPr lang="cs-CZ" dirty="0"/>
              <a:t> </a:t>
            </a:r>
            <a:r>
              <a:rPr lang="cs-CZ" dirty="0" err="1"/>
              <a:t>techniques</a:t>
            </a:r>
            <a:r>
              <a:rPr lang="cs-CZ" dirty="0"/>
              <a:t> (</a:t>
            </a:r>
            <a:r>
              <a:rPr lang="cs-CZ" dirty="0" err="1"/>
              <a:t>hinoki</a:t>
            </a:r>
            <a:r>
              <a:rPr lang="cs-CZ" dirty="0"/>
              <a:t>, </a:t>
            </a:r>
            <a:r>
              <a:rPr lang="cs-CZ" dirty="0" err="1"/>
              <a:t>sugi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19th </a:t>
            </a:r>
            <a:r>
              <a:rPr lang="cs-CZ" dirty="0" err="1"/>
              <a:t>century</a:t>
            </a:r>
            <a:endParaRPr lang="cs-CZ" dirty="0"/>
          </a:p>
          <a:p>
            <a:pPr lvl="1"/>
            <a:r>
              <a:rPr lang="cs-CZ" dirty="0" err="1"/>
              <a:t>wood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heavily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&gt; </a:t>
            </a:r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consist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 (pine, </a:t>
            </a:r>
            <a:r>
              <a:rPr lang="cs-CZ" dirty="0" err="1"/>
              <a:t>beech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reforestation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by 1920</a:t>
            </a:r>
          </a:p>
          <a:p>
            <a:r>
              <a:rPr lang="cs-CZ" dirty="0"/>
              <a:t>WW2 </a:t>
            </a:r>
            <a:r>
              <a:rPr lang="cs-CZ" dirty="0" err="1"/>
              <a:t>brings</a:t>
            </a:r>
            <a:r>
              <a:rPr lang="cs-CZ" dirty="0"/>
              <a:t> </a:t>
            </a:r>
            <a:r>
              <a:rPr lang="cs-CZ" dirty="0" err="1"/>
              <a:t>substantial</a:t>
            </a:r>
            <a:r>
              <a:rPr lang="cs-CZ" dirty="0"/>
              <a:t> </a:t>
            </a:r>
            <a:r>
              <a:rPr lang="cs-CZ" dirty="0" err="1"/>
              <a:t>deforestation</a:t>
            </a:r>
            <a:endParaRPr lang="cs-CZ" dirty="0"/>
          </a:p>
          <a:p>
            <a:pPr lvl="1"/>
            <a:r>
              <a:rPr lang="cs-CZ" dirty="0"/>
              <a:t>1950s-70s </a:t>
            </a:r>
            <a:r>
              <a:rPr lang="cs-CZ" dirty="0" err="1"/>
              <a:t>reforestation</a:t>
            </a:r>
            <a:r>
              <a:rPr lang="cs-CZ" dirty="0"/>
              <a:t> – </a:t>
            </a:r>
            <a:r>
              <a:rPr lang="cs-CZ" dirty="0" err="1"/>
              <a:t>largely</a:t>
            </a:r>
            <a:r>
              <a:rPr lang="cs-CZ" dirty="0"/>
              <a:t> </a:t>
            </a:r>
            <a:r>
              <a:rPr lang="cs-CZ" dirty="0" err="1"/>
              <a:t>hinoki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sugi</a:t>
            </a:r>
            <a:endParaRPr lang="cs-CZ" dirty="0"/>
          </a:p>
          <a:p>
            <a:r>
              <a:rPr lang="cs-CZ" dirty="0"/>
              <a:t>1980s – </a:t>
            </a:r>
            <a:r>
              <a:rPr lang="cs-CZ" dirty="0" err="1"/>
              <a:t>decrease</a:t>
            </a:r>
            <a:r>
              <a:rPr lang="cs-CZ" dirty="0"/>
              <a:t> in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forest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, </a:t>
            </a:r>
            <a:r>
              <a:rPr lang="cs-CZ" dirty="0" err="1"/>
              <a:t>demographic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&gt; </a:t>
            </a:r>
            <a:r>
              <a:rPr lang="cs-CZ" dirty="0" err="1"/>
              <a:t>neglected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pic>
        <p:nvPicPr>
          <p:cNvPr id="4098" name="Picture 2" descr="C:\Users\Marek\Desktop\prezentace\film wood job\1280px-Cryptomeria-Saint-G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67531" cy="597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about</a:t>
            </a:r>
            <a:r>
              <a:rPr lang="cs-CZ" dirty="0"/>
              <a:t> ½ </a:t>
            </a:r>
            <a:r>
              <a:rPr lang="cs-CZ" dirty="0" err="1"/>
              <a:t>plantations</a:t>
            </a:r>
            <a:r>
              <a:rPr lang="cs-CZ" dirty="0"/>
              <a:t>, ½ </a:t>
            </a:r>
            <a:r>
              <a:rPr lang="cs-CZ" dirty="0" err="1"/>
              <a:t>natural</a:t>
            </a:r>
            <a:endParaRPr lang="cs-CZ" dirty="0"/>
          </a:p>
          <a:p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timber</a:t>
            </a:r>
            <a:r>
              <a:rPr lang="cs-CZ" dirty="0"/>
              <a:t> </a:t>
            </a:r>
            <a:r>
              <a:rPr lang="cs-CZ" dirty="0" err="1"/>
              <a:t>imports</a:t>
            </a:r>
            <a:r>
              <a:rPr lang="cs-CZ" dirty="0"/>
              <a:t>,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forestry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 </a:t>
            </a:r>
            <a:r>
              <a:rPr lang="cs-CZ" dirty="0" err="1"/>
              <a:t>decreasing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urbanization</a:t>
            </a:r>
            <a:r>
              <a:rPr lang="cs-CZ" dirty="0"/>
              <a:t>)</a:t>
            </a:r>
          </a:p>
          <a:p>
            <a:r>
              <a:rPr lang="cs-CZ" dirty="0" err="1"/>
              <a:t>neglected</a:t>
            </a:r>
            <a:r>
              <a:rPr lang="cs-CZ" dirty="0"/>
              <a:t> </a:t>
            </a:r>
            <a:r>
              <a:rPr lang="cs-CZ" dirty="0" err="1"/>
              <a:t>but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in </a:t>
            </a:r>
            <a:r>
              <a:rPr lang="cs-CZ" dirty="0" err="1"/>
              <a:t>preventing</a:t>
            </a:r>
            <a:r>
              <a:rPr lang="cs-CZ" dirty="0"/>
              <a:t> </a:t>
            </a:r>
            <a:r>
              <a:rPr lang="cs-CZ" dirty="0" err="1"/>
              <a:t>landslides</a:t>
            </a:r>
            <a:endParaRPr lang="cs-CZ" dirty="0"/>
          </a:p>
        </p:txBody>
      </p:sp>
      <p:pic>
        <p:nvPicPr>
          <p:cNvPr id="4" name="Picture 2" descr="C:\Users\Marek\Desktop\prezentace\film wood job\japan-g2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149080"/>
            <a:ext cx="2800350" cy="2447925"/>
          </a:xfrm>
          <a:prstGeom prst="rect">
            <a:avLst/>
          </a:prstGeom>
          <a:noFill/>
        </p:spPr>
      </p:pic>
      <p:pic>
        <p:nvPicPr>
          <p:cNvPr id="5" name="Picture 3" descr="C:\Users\Marek\Desktop\prezentace\film wood job\japan-g3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209925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Japanese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forest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in </a:t>
            </a:r>
            <a:r>
              <a:rPr lang="cs-CZ" dirty="0" err="1"/>
              <a:t>modern</a:t>
            </a:r>
            <a:r>
              <a:rPr lang="cs-CZ" dirty="0"/>
              <a:t> society</a:t>
            </a:r>
          </a:p>
          <a:p>
            <a:pPr lvl="1"/>
            <a:r>
              <a:rPr lang="cs-CZ" dirty="0" err="1"/>
              <a:t>shift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 to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r>
              <a:rPr lang="cs-CZ" dirty="0" err="1"/>
              <a:t>natural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recreational</a:t>
            </a:r>
            <a:r>
              <a:rPr lang="cs-CZ" dirty="0"/>
              <a:t> use</a:t>
            </a:r>
          </a:p>
          <a:p>
            <a:pPr lvl="1"/>
            <a:r>
              <a:rPr lang="cs-CZ" dirty="0" err="1"/>
              <a:t>inaccessible</a:t>
            </a:r>
            <a:r>
              <a:rPr lang="cs-CZ" dirty="0"/>
              <a:t>: </a:t>
            </a:r>
            <a:r>
              <a:rPr lang="cs-CZ" dirty="0" err="1"/>
              <a:t>steep</a:t>
            </a:r>
            <a:r>
              <a:rPr lang="cs-CZ" dirty="0"/>
              <a:t> </a:t>
            </a:r>
            <a:r>
              <a:rPr lang="cs-CZ" dirty="0" err="1"/>
              <a:t>slopes</a:t>
            </a:r>
            <a:r>
              <a:rPr lang="cs-CZ" dirty="0"/>
              <a:t>, </a:t>
            </a:r>
            <a:r>
              <a:rPr lang="cs-CZ" dirty="0" err="1"/>
              <a:t>damp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 &gt; </a:t>
            </a:r>
            <a:r>
              <a:rPr lang="cs-CZ" dirty="0" err="1"/>
              <a:t>dense</a:t>
            </a:r>
            <a:r>
              <a:rPr lang="cs-CZ" dirty="0"/>
              <a:t> </a:t>
            </a:r>
            <a:r>
              <a:rPr lang="cs-CZ" dirty="0" err="1"/>
              <a:t>vegetation</a:t>
            </a:r>
            <a:endParaRPr lang="cs-CZ" dirty="0"/>
          </a:p>
          <a:p>
            <a:pPr lvl="1"/>
            <a:r>
              <a:rPr lang="cs-CZ" dirty="0" err="1"/>
              <a:t>artificial</a:t>
            </a:r>
            <a:r>
              <a:rPr lang="cs-CZ" dirty="0"/>
              <a:t> x </a:t>
            </a:r>
            <a:r>
              <a:rPr lang="cs-CZ" dirty="0" err="1"/>
              <a:t>natural</a:t>
            </a:r>
            <a:r>
              <a:rPr lang="cs-CZ" dirty="0"/>
              <a:t> </a:t>
            </a:r>
            <a:r>
              <a:rPr lang="cs-CZ" dirty="0" err="1"/>
              <a:t>forest</a:t>
            </a:r>
            <a:endParaRPr lang="cs-CZ" dirty="0"/>
          </a:p>
          <a:p>
            <a:r>
              <a:rPr lang="cs-CZ" dirty="0" err="1"/>
              <a:t>mystical</a:t>
            </a:r>
            <a:r>
              <a:rPr lang="cs-CZ" dirty="0"/>
              <a:t> </a:t>
            </a:r>
            <a:r>
              <a:rPr lang="cs-CZ" dirty="0" err="1"/>
              <a:t>place</a:t>
            </a:r>
            <a:endParaRPr lang="cs-CZ" dirty="0"/>
          </a:p>
          <a:p>
            <a:pPr lvl="1"/>
            <a:r>
              <a:rPr lang="en-US" dirty="0" err="1"/>
              <a:t>kami</a:t>
            </a:r>
            <a:r>
              <a:rPr lang="en-US" dirty="0"/>
              <a:t> can dwell in trees, shrine </a:t>
            </a:r>
            <a:r>
              <a:rPr lang="en-US" dirty="0" err="1"/>
              <a:t>chinju</a:t>
            </a:r>
            <a:r>
              <a:rPr lang="en-US" dirty="0"/>
              <a:t> no </a:t>
            </a:r>
            <a:r>
              <a:rPr lang="en-US" dirty="0" err="1"/>
              <a:t>mori</a:t>
            </a:r>
            <a:r>
              <a:rPr lang="en-US" dirty="0"/>
              <a:t> 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5122" name="Picture 2" descr="C:\Users\Marek\Desktop\prezentace\film wood job\Aokigahara_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858000" cy="4575175"/>
          </a:xfrm>
          <a:prstGeom prst="rect">
            <a:avLst/>
          </a:prstGeom>
          <a:noFill/>
        </p:spPr>
      </p:pic>
      <p:pic>
        <p:nvPicPr>
          <p:cNvPr id="5123" name="Picture 3" descr="C:\Users\Marek\Desktop\prezentace\film wood job\Bamboo_fores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851525" cy="3876675"/>
          </a:xfrm>
          <a:prstGeom prst="rect">
            <a:avLst/>
          </a:prstGeom>
          <a:noFill/>
        </p:spPr>
      </p:pic>
      <p:pic>
        <p:nvPicPr>
          <p:cNvPr id="2050" name="Picture 2" descr="Image result for 杉の木 しめ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5715000" cy="3810000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5/58/Sasayama1.JPG/1280px-Sasayam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48680"/>
            <a:ext cx="7477656" cy="559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</a:t>
            </a:r>
            <a:r>
              <a:rPr lang="cs-CZ" dirty="0" err="1"/>
              <a:t>points</a:t>
            </a:r>
            <a:r>
              <a:rPr lang="cs-CZ" dirty="0"/>
              <a:t> to </a:t>
            </a:r>
            <a:r>
              <a:rPr lang="cs-CZ" dirty="0" err="1"/>
              <a:t>explain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rōnin</a:t>
            </a:r>
            <a:endParaRPr lang="cs-CZ" dirty="0"/>
          </a:p>
          <a:p>
            <a:pPr lvl="1"/>
            <a:r>
              <a:rPr lang="cs-CZ" dirty="0" err="1"/>
              <a:t>masterless</a:t>
            </a:r>
            <a:r>
              <a:rPr lang="cs-CZ" dirty="0"/>
              <a:t> </a:t>
            </a:r>
            <a:r>
              <a:rPr lang="cs-CZ" dirty="0" err="1"/>
              <a:t>samurai</a:t>
            </a:r>
            <a:r>
              <a:rPr lang="cs-CZ" dirty="0"/>
              <a:t> &gt; student </a:t>
            </a:r>
            <a:r>
              <a:rPr lang="cs-CZ" dirty="0" err="1"/>
              <a:t>belonging</a:t>
            </a:r>
            <a:r>
              <a:rPr lang="cs-CZ" dirty="0"/>
              <a:t> </a:t>
            </a:r>
            <a:r>
              <a:rPr lang="cs-CZ" dirty="0" err="1"/>
              <a:t>nowhere</a:t>
            </a:r>
            <a:endParaRPr lang="cs-CZ" dirty="0"/>
          </a:p>
          <a:p>
            <a:pPr lvl="1">
              <a:buNone/>
            </a:pPr>
            <a:endParaRPr lang="cs-CZ" dirty="0"/>
          </a:p>
          <a:p>
            <a:endParaRPr lang="cs-CZ" dirty="0"/>
          </a:p>
          <a:p>
            <a:r>
              <a:rPr lang="cs-CZ" dirty="0" err="1"/>
              <a:t>matsuri</a:t>
            </a:r>
            <a:endParaRPr lang="cs-CZ" dirty="0"/>
          </a:p>
          <a:p>
            <a:pPr lvl="1"/>
            <a:r>
              <a:rPr lang="cs-CZ" dirty="0" err="1"/>
              <a:t>Suwa</a:t>
            </a:r>
            <a:r>
              <a:rPr lang="cs-CZ" dirty="0"/>
              <a:t> festival (</a:t>
            </a:r>
            <a:r>
              <a:rPr lang="cs-CZ" dirty="0" err="1">
                <a:hlinkClick r:id="rId2"/>
              </a:rPr>
              <a:t>onbashira</a:t>
            </a:r>
            <a:r>
              <a:rPr lang="cs-CZ" dirty="0"/>
              <a:t> </a:t>
            </a:r>
            <a:r>
              <a:rPr lang="en-US" dirty="0">
                <a:hlinkClick r:id="rId3"/>
              </a:rPr>
              <a:t>2022</a:t>
            </a:r>
            <a:r>
              <a:rPr lang="en-US" dirty="0"/>
              <a:t> </a:t>
            </a:r>
            <a:r>
              <a:rPr lang="cs-CZ" dirty="0"/>
              <a:t>+ </a:t>
            </a:r>
            <a:r>
              <a:rPr lang="cs-CZ" dirty="0">
                <a:hlinkClick r:id="rId4"/>
              </a:rPr>
              <a:t>extra video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Nagano </a:t>
            </a:r>
            <a:r>
              <a:rPr lang="cs-CZ" dirty="0" err="1"/>
              <a:t>prefecture</a:t>
            </a:r>
            <a:r>
              <a:rPr lang="cs-CZ" dirty="0"/>
              <a:t>, </a:t>
            </a:r>
            <a:r>
              <a:rPr lang="cs-CZ" dirty="0" err="1"/>
              <a:t>once</a:t>
            </a:r>
            <a:r>
              <a:rPr lang="cs-CZ" dirty="0"/>
              <a:t> </a:t>
            </a:r>
            <a:r>
              <a:rPr lang="cs-CZ"/>
              <a:t>in 6 </a:t>
            </a:r>
            <a:r>
              <a:rPr lang="cs-CZ" dirty="0" err="1"/>
              <a:t>years</a:t>
            </a:r>
            <a:endParaRPr lang="cs-CZ" dirty="0"/>
          </a:p>
          <a:p>
            <a:pPr lvl="1"/>
            <a:r>
              <a:rPr lang="cs-CZ" dirty="0" err="1"/>
              <a:t>playful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-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closest</a:t>
            </a:r>
            <a:r>
              <a:rPr lang="cs-CZ" dirty="0"/>
              <a:t> to </a:t>
            </a:r>
            <a:r>
              <a:rPr lang="cs-CZ" dirty="0" err="1"/>
              <a:t>kami</a:t>
            </a:r>
            <a:endParaRPr lang="cs-CZ" dirty="0"/>
          </a:p>
          <a:p>
            <a:pPr lvl="1"/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belonging</a:t>
            </a:r>
            <a:r>
              <a:rPr lang="cs-CZ" dirty="0"/>
              <a:t>: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earth</a:t>
            </a:r>
            <a:r>
              <a:rPr lang="cs-CZ" dirty="0"/>
              <a:t>,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community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430</Words>
  <Application>Microsoft Office PowerPoint</Application>
  <PresentationFormat>Předvádění na obrazovce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</vt:lpstr>
      <vt:lpstr>Rockwell</vt:lpstr>
      <vt:lpstr>Wingdings 2</vt:lpstr>
      <vt:lpstr>Lití písma</vt:lpstr>
      <vt:lpstr>Urban/Rural Japan and its Forests</vt:lpstr>
      <vt:lpstr>Outline</vt:lpstr>
      <vt:lpstr>Urbanization of Japan</vt:lpstr>
      <vt:lpstr>Depopulation of rural areas</vt:lpstr>
      <vt:lpstr>History of Japanese forests</vt:lpstr>
      <vt:lpstr>History</vt:lpstr>
      <vt:lpstr>Japanese forests today</vt:lpstr>
      <vt:lpstr>Forests and the Japanese</vt:lpstr>
      <vt:lpstr>2 points to explain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Forests in Japan</dc:title>
  <dc:creator>Windows User</dc:creator>
  <cp:lastModifiedBy>Marek Mikeš</cp:lastModifiedBy>
  <cp:revision>35</cp:revision>
  <dcterms:created xsi:type="dcterms:W3CDTF">2015-11-24T12:10:30Z</dcterms:created>
  <dcterms:modified xsi:type="dcterms:W3CDTF">2022-10-11T15:35:31Z</dcterms:modified>
</cp:coreProperties>
</file>