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handoutMasterIdLst>
    <p:handoutMasterId r:id="rId28"/>
  </p:handoutMasterIdLst>
  <p:sldIdLst>
    <p:sldId id="259" r:id="rId2"/>
    <p:sldId id="274" r:id="rId3"/>
    <p:sldId id="277" r:id="rId4"/>
    <p:sldId id="278" r:id="rId5"/>
    <p:sldId id="299" r:id="rId6"/>
    <p:sldId id="279" r:id="rId7"/>
    <p:sldId id="298" r:id="rId8"/>
    <p:sldId id="280" r:id="rId9"/>
    <p:sldId id="286" r:id="rId10"/>
    <p:sldId id="287" r:id="rId11"/>
    <p:sldId id="288" r:id="rId12"/>
    <p:sldId id="289" r:id="rId13"/>
    <p:sldId id="282" r:id="rId14"/>
    <p:sldId id="283" r:id="rId15"/>
    <p:sldId id="284" r:id="rId16"/>
    <p:sldId id="285" r:id="rId17"/>
    <p:sldId id="290" r:id="rId18"/>
    <p:sldId id="291" r:id="rId19"/>
    <p:sldId id="292" r:id="rId20"/>
    <p:sldId id="293" r:id="rId21"/>
    <p:sldId id="294" r:id="rId22"/>
    <p:sldId id="297" r:id="rId23"/>
    <p:sldId id="276" r:id="rId24"/>
    <p:sldId id="296" r:id="rId25"/>
    <p:sldId id="266" r:id="rId26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1152">
          <p15:clr>
            <a:srgbClr val="A4A3A4"/>
          </p15:clr>
        </p15:guide>
        <p15:guide id="5" orient="horz" pos="3360">
          <p15:clr>
            <a:srgbClr val="A4A3A4"/>
          </p15:clr>
        </p15:guide>
        <p15:guide id="6" orient="horz" pos="3072">
          <p15:clr>
            <a:srgbClr val="A4A3A4"/>
          </p15:clr>
        </p15:guide>
        <p15:guide id="7" orient="horz" pos="864">
          <p15:clr>
            <a:srgbClr val="A4A3A4"/>
          </p15:clr>
        </p15:guide>
        <p15:guide id="8" orient="horz" pos="528">
          <p15:clr>
            <a:srgbClr val="A4A3A4"/>
          </p15:clr>
        </p15:guide>
        <p15:guide id="9" orient="horz" pos="2784">
          <p15:clr>
            <a:srgbClr val="A4A3A4"/>
          </p15:clr>
        </p15:guide>
        <p15:guide id="10" pos="3839">
          <p15:clr>
            <a:srgbClr val="A4A3A4"/>
          </p15:clr>
        </p15:guide>
        <p15:guide id="11" pos="959">
          <p15:clr>
            <a:srgbClr val="A4A3A4"/>
          </p15:clr>
        </p15:guide>
        <p15:guide id="12" pos="7007">
          <p15:clr>
            <a:srgbClr val="A4A3A4"/>
          </p15:clr>
        </p15:guide>
        <p15:guide id="13" pos="6719">
          <p15:clr>
            <a:srgbClr val="A4A3A4"/>
          </p15:clr>
        </p15:guide>
        <p15:guide id="14" pos="6143">
          <p15:clr>
            <a:srgbClr val="A4A3A4"/>
          </p15:clr>
        </p15:guide>
        <p15:guide id="15" pos="3983">
          <p15:clr>
            <a:srgbClr val="A4A3A4"/>
          </p15:clr>
        </p15:guide>
        <p15:guide id="16" pos="527">
          <p15:clr>
            <a:srgbClr val="A4A3A4"/>
          </p15:clr>
        </p15:guide>
        <p15:guide id="17" pos="71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>
      <p:cViewPr varScale="1">
        <p:scale>
          <a:sx n="92" d="100"/>
          <a:sy n="92" d="100"/>
        </p:scale>
        <p:origin x="498" y="90"/>
      </p:cViewPr>
      <p:guideLst>
        <p:guide orient="horz" pos="2160"/>
        <p:guide orient="horz" pos="1008"/>
        <p:guide orient="horz" pos="3792"/>
        <p:guide orient="horz" pos="1152"/>
        <p:guide orient="horz" pos="3360"/>
        <p:guide orient="horz" pos="3072"/>
        <p:guide orient="horz" pos="864"/>
        <p:guide orient="horz" pos="528"/>
        <p:guide orient="horz" pos="2784"/>
        <p:guide pos="3839"/>
        <p:guide pos="959"/>
        <p:guide pos="7007"/>
        <p:guide pos="6719"/>
        <p:guide pos="6143"/>
        <p:guide pos="3983"/>
        <p:guide pos="527"/>
        <p:guide pos="715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76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1ABCDF1-98AA-43C4-8331-B67850F53AD7}" type="datetime1">
              <a:rPr lang="cs-CZ" smtClean="0"/>
              <a:t>30.08.2021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C119DBA-4540-49B3-8FA9-6259387ECF9E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6198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246AFD2-72E9-43E3-ACAE-307A47ED4630}" type="datetime1">
              <a:rPr lang="cs-CZ" noProof="0" smtClean="0"/>
              <a:t>30.08.2021</a:t>
            </a:fld>
            <a:endParaRPr lang="cs-CZ" noProof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3B36274-F2B9-4C45-BBB4-0EDF4CD651A7}" type="slidenum">
              <a:rPr lang="cs-CZ" noProof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147688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3B36274-F2B9-4C45-BBB4-0EDF4CD651A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41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522413" y="1371600"/>
            <a:ext cx="9144000" cy="3505200"/>
          </a:xfrm>
        </p:spPr>
        <p:txBody>
          <a:bodyPr rtlCol="0">
            <a:noAutofit/>
          </a:bodyPr>
          <a:lstStyle>
            <a:lvl1pPr>
              <a:defRPr sz="7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522413" y="4953000"/>
            <a:ext cx="8229600" cy="10668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 noProof="0"/>
              <a:t>Kliknutím můžete upravit styl předlohy podnadpisů.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521D22C-8350-4B33-B7F0-FDFF5BF0968A}" type="datetime1">
              <a:rPr lang="cs-CZ" noProof="0" smtClean="0"/>
              <a:t>30.08.2021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410750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CD67A5-ADBE-4F79-A137-47EECA9E9ECA}" type="datetime1">
              <a:rPr lang="cs-CZ" noProof="0" smtClean="0"/>
              <a:t>30.08.2021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7331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9752012" y="533400"/>
            <a:ext cx="1371600" cy="5592764"/>
          </a:xfrm>
        </p:spPr>
        <p:txBody>
          <a:bodyPr vert="eaVert"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1522411" y="533400"/>
            <a:ext cx="8077201" cy="5592764"/>
          </a:xfrm>
        </p:spPr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5F66BF-2D71-4028-9D9D-CF6CDD2F2170}" type="datetime1">
              <a:rPr lang="cs-CZ" noProof="0" smtClean="0"/>
              <a:t>30.08.2021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88754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2pPr>
              <a:buClr>
                <a:schemeClr val="accent2"/>
              </a:buClr>
              <a:defRPr/>
            </a:lvl2pPr>
            <a:lvl5pPr>
              <a:defRPr/>
            </a:lvl5pPr>
            <a:lvl6pPr>
              <a:buClr>
                <a:schemeClr val="accent2"/>
              </a:buClr>
              <a:defRPr baseline="0"/>
            </a:lvl6pPr>
            <a:lvl7pPr>
              <a:buClr>
                <a:schemeClr val="accent2"/>
              </a:buClr>
              <a:defRPr baseline="0"/>
            </a:lvl7pPr>
            <a:lvl8pPr>
              <a:buClr>
                <a:schemeClr val="accent2"/>
              </a:buClr>
              <a:defRPr baseline="0"/>
            </a:lvl8pPr>
            <a:lvl9pPr>
              <a:buClr>
                <a:schemeClr val="accent2"/>
              </a:buClr>
              <a:defRPr baseline="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8262B9-46DB-42BE-A844-BA920A1A3391}" type="datetime1">
              <a:rPr lang="cs-CZ" noProof="0" smtClean="0"/>
              <a:t>30.08.2021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83633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522414" y="2514601"/>
            <a:ext cx="9144000" cy="2819400"/>
          </a:xfrm>
        </p:spPr>
        <p:txBody>
          <a:bodyPr rtlCol="0" anchor="b">
            <a:noAutofit/>
          </a:bodyPr>
          <a:lstStyle>
            <a:lvl1pPr algn="l">
              <a:defRPr sz="6600" b="0" i="0" cap="none" baseline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522413" y="990600"/>
            <a:ext cx="8229600" cy="11430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1E260B5-5201-4654-A5E0-5800FD8E7A97}" type="datetime1">
              <a:rPr lang="cs-CZ" noProof="0" smtClean="0"/>
              <a:t>30.08.2021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59165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522414" y="533400"/>
            <a:ext cx="9601200" cy="1143000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1522414" y="1828800"/>
            <a:ext cx="4645152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475412" y="1828800"/>
            <a:ext cx="4648201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185110-09FC-431A-942A-60A26309ACB4}" type="datetime1">
              <a:rPr lang="cs-CZ" noProof="0" smtClean="0"/>
              <a:t>30.08.2021</a:t>
            </a:fld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83154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522414" y="533400"/>
            <a:ext cx="9601200" cy="1143000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522414" y="1828800"/>
            <a:ext cx="46451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1522414" y="2667000"/>
            <a:ext cx="4645152" cy="33528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 baseline="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478462" y="1828800"/>
            <a:ext cx="46451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478462" y="2667000"/>
            <a:ext cx="4645152" cy="33528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E80949-49F3-4666-BD65-F4162313FAF2}" type="datetime1">
              <a:rPr lang="cs-CZ" noProof="0" smtClean="0"/>
              <a:t>30.08.2021</a:t>
            </a:fld>
            <a:endParaRPr lang="cs-CZ" noProof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812924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612B5E-8D1C-4EA9-995F-E2B7E25D1294}" type="datetime1">
              <a:rPr lang="cs-CZ" noProof="0" smtClean="0"/>
              <a:t>30.08.2021</a:t>
            </a:fld>
            <a:endParaRPr lang="cs-CZ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236569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74D1F97-E5B2-4FF8-AD8F-2215DC5B0F1A}" type="datetime1">
              <a:rPr lang="cs-CZ" noProof="0" smtClean="0"/>
              <a:t>30.08.2021</a:t>
            </a:fld>
            <a:endParaRPr lang="cs-CZ" noProof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46525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6613" y="2590800"/>
            <a:ext cx="3276599" cy="1924050"/>
          </a:xfrm>
        </p:spPr>
        <p:txBody>
          <a:bodyPr rtlCol="0" anchor="b">
            <a:normAutofit/>
          </a:bodyPr>
          <a:lstStyle>
            <a:lvl1pPr algn="l">
              <a:defRPr sz="320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180012" y="838200"/>
            <a:ext cx="6172201" cy="5181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6613" y="4648200"/>
            <a:ext cx="3276599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12B2DFA-8724-42AB-85D8-6980E2F740C5}" type="datetime1">
              <a:rPr lang="cs-CZ" noProof="0" smtClean="0"/>
              <a:t>30.08.2021</a:t>
            </a:fld>
            <a:endParaRPr lang="cs-CZ" noProof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5137D0E-4A4F-4307-8994-C1891D747D59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913643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6613" y="2590800"/>
            <a:ext cx="3276599" cy="1924050"/>
          </a:xfrm>
        </p:spPr>
        <p:txBody>
          <a:bodyPr rtlCol="0" anchor="b">
            <a:normAutofit/>
          </a:bodyPr>
          <a:lstStyle>
            <a:lvl1pPr algn="l">
              <a:defRPr sz="320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5" name="Obdélník 4"/>
          <p:cNvSpPr/>
          <p:nvPr/>
        </p:nvSpPr>
        <p:spPr>
          <a:xfrm>
            <a:off x="5027612" y="457200"/>
            <a:ext cx="6629400" cy="594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 hasCustomPrompt="1"/>
          </p:nvPr>
        </p:nvSpPr>
        <p:spPr>
          <a:xfrm>
            <a:off x="5408612" y="836610"/>
            <a:ext cx="5867401" cy="5183190"/>
          </a:xfrm>
          <a:solidFill>
            <a:schemeClr val="bg2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6613" y="4648200"/>
            <a:ext cx="3276599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7385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Skupina 31"/>
          <p:cNvGrpSpPr/>
          <p:nvPr/>
        </p:nvGrpSpPr>
        <p:grpSpPr>
          <a:xfrm>
            <a:off x="-1" y="0"/>
            <a:ext cx="12188825" cy="6858000"/>
            <a:chOff x="-1" y="0"/>
            <a:chExt cx="12188825" cy="6858000"/>
          </a:xfrm>
        </p:grpSpPr>
        <p:sp>
          <p:nvSpPr>
            <p:cNvPr id="8" name="Obdélník 8"/>
            <p:cNvSpPr>
              <a:spLocks noChangeArrowheads="1"/>
            </p:cNvSpPr>
            <p:nvPr/>
          </p:nvSpPr>
          <p:spPr bwMode="auto">
            <a:xfrm>
              <a:off x="4164514" y="6705600"/>
              <a:ext cx="8024310" cy="152400"/>
            </a:xfrm>
            <a:prstGeom prst="rect">
              <a:avLst/>
            </a:prstGeom>
            <a:gradFill rotWithShape="0">
              <a:gsLst>
                <a:gs pos="0">
                  <a:schemeClr val="accent5">
                    <a:lumMod val="20000"/>
                    <a:lumOff val="8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9" name="Obdélník 9"/>
            <p:cNvSpPr>
              <a:spLocks noChangeArrowheads="1"/>
            </p:cNvSpPr>
            <p:nvPr/>
          </p:nvSpPr>
          <p:spPr bwMode="auto">
            <a:xfrm>
              <a:off x="11680956" y="1981200"/>
              <a:ext cx="507868" cy="4267200"/>
            </a:xfrm>
            <a:prstGeom prst="rect">
              <a:avLst/>
            </a:prstGeom>
            <a:gradFill rotWithShape="0">
              <a:gsLst>
                <a:gs pos="0">
                  <a:schemeClr val="tx2">
                    <a:lumMod val="20000"/>
                    <a:lumOff val="8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0" name="Obdélník 10"/>
            <p:cNvSpPr>
              <a:spLocks noChangeArrowheads="1"/>
            </p:cNvSpPr>
            <p:nvPr/>
          </p:nvSpPr>
          <p:spPr bwMode="auto">
            <a:xfrm>
              <a:off x="-1" y="5257800"/>
              <a:ext cx="609441" cy="1524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1" name="Obdélník 11"/>
            <p:cNvSpPr>
              <a:spLocks noChangeArrowheads="1"/>
            </p:cNvSpPr>
            <p:nvPr/>
          </p:nvSpPr>
          <p:spPr bwMode="auto">
            <a:xfrm>
              <a:off x="-1" y="5410200"/>
              <a:ext cx="609441" cy="1447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2" name="Obdélník 12"/>
            <p:cNvSpPr>
              <a:spLocks noChangeArrowheads="1"/>
            </p:cNvSpPr>
            <p:nvPr/>
          </p:nvSpPr>
          <p:spPr bwMode="auto">
            <a:xfrm>
              <a:off x="11680956" y="0"/>
              <a:ext cx="507868" cy="1981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3" name="Obdélník 13"/>
            <p:cNvSpPr>
              <a:spLocks noChangeArrowheads="1"/>
            </p:cNvSpPr>
            <p:nvPr/>
          </p:nvSpPr>
          <p:spPr bwMode="auto">
            <a:xfrm>
              <a:off x="7618015" y="0"/>
              <a:ext cx="4062942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3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4" name="Obdélník 14"/>
            <p:cNvSpPr>
              <a:spLocks noChangeArrowheads="1"/>
            </p:cNvSpPr>
            <p:nvPr/>
          </p:nvSpPr>
          <p:spPr bwMode="auto">
            <a:xfrm>
              <a:off x="609440" y="304800"/>
              <a:ext cx="711015" cy="762000"/>
            </a:xfrm>
            <a:prstGeom prst="rect">
              <a:avLst/>
            </a:prstGeom>
            <a:solidFill>
              <a:schemeClr val="bg2">
                <a:lumMod val="50000"/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5" name="Obdélník 15"/>
            <p:cNvSpPr>
              <a:spLocks noChangeArrowheads="1"/>
            </p:cNvSpPr>
            <p:nvPr/>
          </p:nvSpPr>
          <p:spPr bwMode="auto">
            <a:xfrm>
              <a:off x="-1" y="1066800"/>
              <a:ext cx="609441" cy="4191000"/>
            </a:xfrm>
            <a:prstGeom prst="rect">
              <a:avLst/>
            </a:prstGeom>
            <a:gradFill rotWithShape="0">
              <a:gsLst>
                <a:gs pos="0">
                  <a:schemeClr val="bg2">
                    <a:lumMod val="50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6" name="Obdélník 16"/>
            <p:cNvSpPr>
              <a:spLocks noChangeArrowheads="1"/>
            </p:cNvSpPr>
            <p:nvPr/>
          </p:nvSpPr>
          <p:spPr bwMode="auto">
            <a:xfrm>
              <a:off x="-1" y="304800"/>
              <a:ext cx="609441" cy="762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7" name="Obdélník 17"/>
            <p:cNvSpPr>
              <a:spLocks noChangeArrowheads="1"/>
            </p:cNvSpPr>
            <p:nvPr/>
          </p:nvSpPr>
          <p:spPr bwMode="auto">
            <a:xfrm>
              <a:off x="-1" y="0"/>
              <a:ext cx="1320456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accent1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8" name="Obdélník 18"/>
            <p:cNvSpPr>
              <a:spLocks noChangeArrowheads="1"/>
            </p:cNvSpPr>
            <p:nvPr/>
          </p:nvSpPr>
          <p:spPr bwMode="auto">
            <a:xfrm>
              <a:off x="1320455" y="0"/>
              <a:ext cx="6297560" cy="304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algn="ctr" rtl="0"/>
              <a:endParaRPr kumimoji="1" lang="cs-CZ" sz="2400" noProof="0">
                <a:latin typeface="굴림" pitchFamily="50" charset="-127"/>
              </a:endParaRPr>
            </a:p>
          </p:txBody>
        </p:sp>
        <p:sp>
          <p:nvSpPr>
            <p:cNvPr id="19" name="Čára 19"/>
            <p:cNvSpPr>
              <a:spLocks noChangeShapeType="1"/>
            </p:cNvSpPr>
            <p:nvPr/>
          </p:nvSpPr>
          <p:spPr bwMode="auto">
            <a:xfrm flipV="1">
              <a:off x="609440" y="304800"/>
              <a:ext cx="0" cy="6553200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20" name="Čára 20"/>
            <p:cNvSpPr>
              <a:spLocks noChangeShapeType="1"/>
            </p:cNvSpPr>
            <p:nvPr/>
          </p:nvSpPr>
          <p:spPr bwMode="auto">
            <a:xfrm>
              <a:off x="609440" y="6705600"/>
              <a:ext cx="11579384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21" name="Čára 21"/>
            <p:cNvSpPr>
              <a:spLocks noChangeShapeType="1"/>
            </p:cNvSpPr>
            <p:nvPr/>
          </p:nvSpPr>
          <p:spPr bwMode="auto">
            <a:xfrm flipV="1">
              <a:off x="11680956" y="0"/>
              <a:ext cx="0" cy="670560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22" name="Čára 22"/>
            <p:cNvSpPr>
              <a:spLocks noChangeShapeType="1"/>
            </p:cNvSpPr>
            <p:nvPr/>
          </p:nvSpPr>
          <p:spPr bwMode="auto">
            <a:xfrm>
              <a:off x="-1" y="304800"/>
              <a:ext cx="12188825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23" name="Čára 23"/>
            <p:cNvSpPr>
              <a:spLocks noChangeShapeType="1"/>
            </p:cNvSpPr>
            <p:nvPr/>
          </p:nvSpPr>
          <p:spPr bwMode="auto">
            <a:xfrm flipH="1">
              <a:off x="7618015" y="457200"/>
              <a:ext cx="4570809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24" name="Čára 24"/>
            <p:cNvSpPr>
              <a:spLocks noChangeShapeType="1"/>
            </p:cNvSpPr>
            <p:nvPr/>
          </p:nvSpPr>
          <p:spPr bwMode="auto">
            <a:xfrm flipV="1">
              <a:off x="7618015" y="0"/>
              <a:ext cx="0" cy="45720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25" name="Čára 25"/>
            <p:cNvSpPr>
              <a:spLocks noChangeShapeType="1"/>
            </p:cNvSpPr>
            <p:nvPr/>
          </p:nvSpPr>
          <p:spPr bwMode="auto">
            <a:xfrm>
              <a:off x="11680956" y="1981200"/>
              <a:ext cx="5078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26" name="Čára 26"/>
            <p:cNvSpPr>
              <a:spLocks noChangeShapeType="1"/>
            </p:cNvSpPr>
            <p:nvPr/>
          </p:nvSpPr>
          <p:spPr bwMode="auto">
            <a:xfrm>
              <a:off x="1320455" y="0"/>
              <a:ext cx="0" cy="106680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27" name="Čára 27"/>
            <p:cNvSpPr>
              <a:spLocks noChangeShapeType="1"/>
            </p:cNvSpPr>
            <p:nvPr/>
          </p:nvSpPr>
          <p:spPr bwMode="auto">
            <a:xfrm flipH="1">
              <a:off x="-1" y="1066800"/>
              <a:ext cx="1320456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30" name="Čára 30"/>
            <p:cNvSpPr>
              <a:spLocks noChangeShapeType="1"/>
            </p:cNvSpPr>
            <p:nvPr/>
          </p:nvSpPr>
          <p:spPr bwMode="auto">
            <a:xfrm flipH="1">
              <a:off x="-1" y="5257800"/>
              <a:ext cx="609441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  <p:sp>
          <p:nvSpPr>
            <p:cNvPr id="31" name="Čára 31"/>
            <p:cNvSpPr>
              <a:spLocks noChangeShapeType="1"/>
            </p:cNvSpPr>
            <p:nvPr/>
          </p:nvSpPr>
          <p:spPr bwMode="auto">
            <a:xfrm flipH="1">
              <a:off x="-1" y="5410200"/>
              <a:ext cx="609441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rtl="0"/>
              <a:endParaRPr lang="cs-CZ" noProof="0"/>
            </a:p>
          </p:txBody>
        </p:sp>
      </p:grp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828800"/>
            <a:ext cx="96012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17950" y="6172200"/>
            <a:ext cx="6862462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609012" y="6172200"/>
            <a:ext cx="1320059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898E7848-3BC2-4E63-84CE-1D267B04F928}" type="datetime1">
              <a:rPr lang="cs-CZ" noProof="0" smtClean="0"/>
              <a:t>30.08.2021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133012" y="6172200"/>
            <a:ext cx="9906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E5137D0E-4A4F-4307-8994-C1891D747D59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77452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3838" algn="l" defTabSz="914400" rtl="0" eaLnBrk="1" latinLnBrk="0" hangingPunct="1">
        <a:lnSpc>
          <a:spcPct val="90000"/>
        </a:lnSpc>
        <a:spcBef>
          <a:spcPts val="800"/>
        </a:spcBef>
        <a:buClr>
          <a:schemeClr val="accent2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41363" indent="-171450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67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080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44752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82496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57984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60858" y="4365104"/>
            <a:ext cx="7510018" cy="1291456"/>
          </a:xfrm>
        </p:spPr>
        <p:txBody>
          <a:bodyPr rtlCol="0"/>
          <a:lstStyle/>
          <a:p>
            <a:pPr algn="r"/>
            <a:r>
              <a:rPr lang="cs-CZ" sz="4800" b="1" dirty="0" smtClean="0"/>
              <a:t/>
            </a:r>
            <a:br>
              <a:rPr lang="cs-CZ" sz="4800" b="1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bg-BG" sz="4000" dirty="0"/>
              <a:t/>
            </a:r>
            <a:br>
              <a:rPr lang="bg-BG" sz="4000" dirty="0"/>
            </a:br>
            <a:r>
              <a:rPr lang="cs-CZ" sz="4000" b="1" dirty="0"/>
              <a:t>Jazyk a jazykověda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805264"/>
            <a:ext cx="8229600" cy="576064"/>
          </a:xfrm>
        </p:spPr>
        <p:txBody>
          <a:bodyPr rtlCol="0"/>
          <a:lstStyle/>
          <a:p>
            <a:pPr algn="r" rtl="0"/>
            <a:r>
              <a:rPr lang="cs-CZ" dirty="0" smtClean="0"/>
              <a:t>Elena Krejčová</a:t>
            </a:r>
            <a:endParaRPr lang="cs-CZ" dirty="0"/>
          </a:p>
        </p:txBody>
      </p:sp>
      <p:pic>
        <p:nvPicPr>
          <p:cNvPr id="1026" name="Picture 2" descr="VÃ½sledek obrÃ¡zku pro language and linguistic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628" y="476672"/>
            <a:ext cx="5472608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726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591344"/>
          </a:xfrm>
        </p:spPr>
        <p:txBody>
          <a:bodyPr/>
          <a:lstStyle/>
          <a:p>
            <a:pPr algn="ctr"/>
            <a:r>
              <a:rPr lang="cs-CZ" dirty="0"/>
              <a:t>Jazyky </a:t>
            </a:r>
            <a:r>
              <a:rPr lang="cs-CZ" b="1" dirty="0" smtClean="0"/>
              <a:t>přirozené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1484784"/>
            <a:ext cx="9601200" cy="4535016"/>
          </a:xfrm>
        </p:spPr>
        <p:txBody>
          <a:bodyPr/>
          <a:lstStyle/>
          <a:p>
            <a:pPr algn="just"/>
            <a:r>
              <a:rPr lang="cs-CZ" dirty="0" smtClean="0"/>
              <a:t>Postavení dorozumívacích </a:t>
            </a:r>
            <a:r>
              <a:rPr lang="cs-CZ" dirty="0"/>
              <a:t>jazyků </a:t>
            </a:r>
            <a:r>
              <a:rPr lang="cs-CZ" dirty="0" smtClean="0"/>
              <a:t>mají také </a:t>
            </a:r>
            <a:r>
              <a:rPr lang="cs-CZ" b="1" dirty="0" smtClean="0"/>
              <a:t>hybridní přirozené jazyky</a:t>
            </a:r>
            <a:r>
              <a:rPr lang="cs-CZ" dirty="0" smtClean="0"/>
              <a:t> zvané </a:t>
            </a:r>
            <a:r>
              <a:rPr lang="cs-CZ" b="1" dirty="0" err="1"/>
              <a:t>pidžiny</a:t>
            </a:r>
            <a:r>
              <a:rPr lang="cs-CZ" b="1" dirty="0"/>
              <a:t> </a:t>
            </a:r>
            <a:r>
              <a:rPr lang="cs-CZ" dirty="0"/>
              <a:t>(zkomolenina z </a:t>
            </a:r>
            <a:r>
              <a:rPr lang="cs-CZ" dirty="0" smtClean="0"/>
              <a:t>anglického </a:t>
            </a:r>
            <a:r>
              <a:rPr lang="cs-CZ" i="1" dirty="0"/>
              <a:t>business</a:t>
            </a:r>
            <a:r>
              <a:rPr lang="cs-CZ" dirty="0"/>
              <a:t>).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err="1" smtClean="0"/>
              <a:t>Pidžiny</a:t>
            </a:r>
            <a:r>
              <a:rPr lang="cs-CZ" dirty="0" smtClean="0"/>
              <a:t> vznikly smíšením </a:t>
            </a:r>
            <a:r>
              <a:rPr lang="cs-CZ" dirty="0"/>
              <a:t>několika jazyků </a:t>
            </a:r>
            <a:r>
              <a:rPr lang="cs-CZ"/>
              <a:t>a </a:t>
            </a:r>
            <a:r>
              <a:rPr lang="cs-CZ" smtClean="0"/>
              <a:t>uplatňují </a:t>
            </a:r>
            <a:r>
              <a:rPr lang="cs-CZ" dirty="0"/>
              <a:t>se v komunikaci (</a:t>
            </a:r>
            <a:r>
              <a:rPr lang="cs-CZ" dirty="0" smtClean="0"/>
              <a:t>hlavně obchodní) </a:t>
            </a:r>
            <a:r>
              <a:rPr lang="cs-CZ" dirty="0"/>
              <a:t>mezi </a:t>
            </a:r>
            <a:r>
              <a:rPr lang="cs-CZ" dirty="0" smtClean="0"/>
              <a:t>odlišnými </a:t>
            </a:r>
            <a:r>
              <a:rPr lang="cs-CZ" dirty="0"/>
              <a:t>etniky (</a:t>
            </a:r>
            <a:r>
              <a:rPr lang="cs-CZ" dirty="0" smtClean="0"/>
              <a:t>nejznámější </a:t>
            </a:r>
            <a:r>
              <a:rPr lang="cs-CZ" dirty="0"/>
              <a:t>je tzv. Pidgin </a:t>
            </a:r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smtClean="0"/>
              <a:t>z Nové Guineje).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Nejednou </a:t>
            </a:r>
            <a:r>
              <a:rPr lang="cs-CZ" dirty="0"/>
              <a:t>se ovšem </a:t>
            </a:r>
            <a:r>
              <a:rPr lang="cs-CZ" dirty="0" err="1"/>
              <a:t>pidžiny</a:t>
            </a:r>
            <a:r>
              <a:rPr lang="cs-CZ" dirty="0"/>
              <a:t> </a:t>
            </a:r>
            <a:r>
              <a:rPr lang="cs-CZ" dirty="0" smtClean="0"/>
              <a:t>sekundárně stávají jazyky s rodilými mluvčími</a:t>
            </a:r>
            <a:r>
              <a:rPr lang="cs-CZ" dirty="0"/>
              <a:t>, tedy jazyky </a:t>
            </a:r>
            <a:r>
              <a:rPr lang="cs-CZ" dirty="0" smtClean="0"/>
              <a:t>etnickými</a:t>
            </a:r>
            <a:r>
              <a:rPr lang="cs-CZ" dirty="0"/>
              <a:t>; </a:t>
            </a:r>
            <a:r>
              <a:rPr lang="cs-CZ" dirty="0" smtClean="0"/>
              <a:t>mluvíme </a:t>
            </a:r>
            <a:r>
              <a:rPr lang="cs-CZ" dirty="0"/>
              <a:t>pak o </a:t>
            </a:r>
            <a:r>
              <a:rPr lang="cs-CZ" b="1" dirty="0" smtClean="0"/>
              <a:t>kreolských jazycích</a:t>
            </a:r>
            <a:r>
              <a:rPr lang="cs-CZ" dirty="0" smtClean="0"/>
              <a:t> </a:t>
            </a:r>
            <a:r>
              <a:rPr lang="cs-CZ" dirty="0"/>
              <a:t>(např. </a:t>
            </a:r>
            <a:r>
              <a:rPr lang="cs-CZ" dirty="0" smtClean="0"/>
              <a:t>kreolská </a:t>
            </a:r>
            <a:r>
              <a:rPr lang="cs-CZ" dirty="0"/>
              <a:t>francouzština na Haiti).</a:t>
            </a:r>
          </a:p>
        </p:txBody>
      </p:sp>
    </p:spTree>
    <p:extLst>
      <p:ext uri="{BB962C8B-B14F-4D97-AF65-F5344CB8AC3E}">
        <p14:creationId xmlns:p14="http://schemas.microsoft.com/office/powerpoint/2010/main" val="52528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807368"/>
          </a:xfrm>
        </p:spPr>
        <p:txBody>
          <a:bodyPr/>
          <a:lstStyle/>
          <a:p>
            <a:pPr algn="ctr"/>
            <a:r>
              <a:rPr lang="cs-CZ" dirty="0"/>
              <a:t>Jazyky </a:t>
            </a:r>
            <a:r>
              <a:rPr lang="cs-CZ" b="1" dirty="0" smtClean="0"/>
              <a:t>přirozené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Víceznačný </a:t>
            </a:r>
            <a:r>
              <a:rPr lang="cs-CZ" dirty="0"/>
              <a:t>je </a:t>
            </a:r>
            <a:r>
              <a:rPr lang="cs-CZ" dirty="0" smtClean="0"/>
              <a:t>název </a:t>
            </a:r>
            <a:r>
              <a:rPr lang="cs-CZ" b="1" dirty="0" smtClean="0"/>
              <a:t>lingua </a:t>
            </a:r>
            <a:r>
              <a:rPr lang="cs-CZ" b="1" dirty="0"/>
              <a:t>franca </a:t>
            </a:r>
            <a:r>
              <a:rPr lang="cs-CZ" dirty="0"/>
              <a:t>(doslova </a:t>
            </a:r>
            <a:r>
              <a:rPr lang="cs-CZ"/>
              <a:t>,</a:t>
            </a:r>
            <a:r>
              <a:rPr lang="cs-CZ" i="1" smtClean="0"/>
              <a:t>franský </a:t>
            </a:r>
            <a:r>
              <a:rPr lang="cs-CZ" i="1" dirty="0"/>
              <a:t>jazyk</a:t>
            </a:r>
            <a:r>
              <a:rPr lang="cs-CZ" dirty="0"/>
              <a:t>‘, </a:t>
            </a:r>
            <a:r>
              <a:rPr lang="cs-CZ" dirty="0" smtClean="0"/>
              <a:t>chápáno </a:t>
            </a:r>
            <a:r>
              <a:rPr lang="cs-CZ" dirty="0"/>
              <a:t>jako jazyk Evropanů)</a:t>
            </a:r>
            <a:r>
              <a:rPr lang="cs-CZ" i="1" dirty="0"/>
              <a:t>.</a:t>
            </a:r>
          </a:p>
          <a:p>
            <a:pPr algn="just"/>
            <a:r>
              <a:rPr lang="cs-CZ" dirty="0"/>
              <a:t>Původně šlo o </a:t>
            </a:r>
            <a:r>
              <a:rPr lang="cs-CZ" dirty="0" err="1"/>
              <a:t>pidžin</a:t>
            </a:r>
            <a:r>
              <a:rPr lang="cs-CZ" dirty="0"/>
              <a:t> </a:t>
            </a:r>
            <a:r>
              <a:rPr lang="cs-CZ" dirty="0" smtClean="0"/>
              <a:t>užívaný </a:t>
            </a:r>
            <a:r>
              <a:rPr lang="cs-CZ" dirty="0"/>
              <a:t>ve středověku ke komunikaci mezi </a:t>
            </a:r>
            <a:r>
              <a:rPr lang="cs-CZ" dirty="0" smtClean="0"/>
              <a:t>křesťany a </a:t>
            </a:r>
            <a:r>
              <a:rPr lang="cs-CZ" dirty="0"/>
              <a:t>muslimy ve </a:t>
            </a:r>
            <a:r>
              <a:rPr lang="cs-CZ" dirty="0" smtClean="0"/>
              <a:t>Středomoří, který </a:t>
            </a:r>
            <a:r>
              <a:rPr lang="cs-CZ" dirty="0"/>
              <a:t>zahrnoval prvky </a:t>
            </a:r>
            <a:r>
              <a:rPr lang="cs-CZ" dirty="0" smtClean="0"/>
              <a:t>románských </a:t>
            </a:r>
            <a:r>
              <a:rPr lang="cs-CZ" dirty="0"/>
              <a:t>jazyků</a:t>
            </a:r>
            <a:r>
              <a:rPr lang="cs-CZ" dirty="0" smtClean="0"/>
              <a:t>, arabštiny </a:t>
            </a:r>
            <a:r>
              <a:rPr lang="cs-CZ" dirty="0"/>
              <a:t>a řečtiny. </a:t>
            </a:r>
            <a:endParaRPr lang="cs-CZ" dirty="0" smtClean="0"/>
          </a:p>
          <a:p>
            <a:pPr algn="just"/>
            <a:r>
              <a:rPr lang="cs-CZ" dirty="0" smtClean="0"/>
              <a:t>V </a:t>
            </a:r>
            <a:r>
              <a:rPr lang="cs-CZ" dirty="0"/>
              <a:t>současnosti se ale pod </a:t>
            </a:r>
            <a:r>
              <a:rPr lang="cs-CZ" dirty="0" smtClean="0"/>
              <a:t>označením </a:t>
            </a:r>
            <a:r>
              <a:rPr lang="cs-CZ" i="1" dirty="0"/>
              <a:t>lingua </a:t>
            </a:r>
            <a:r>
              <a:rPr lang="cs-CZ" i="1" dirty="0" smtClean="0"/>
              <a:t>franca </a:t>
            </a:r>
            <a:r>
              <a:rPr lang="pl-PL" dirty="0" smtClean="0"/>
              <a:t>často rozumí jakýkoli hybridní dorozumívací </a:t>
            </a:r>
            <a:r>
              <a:rPr lang="pl-PL" dirty="0"/>
              <a:t>jazyk nebo i </a:t>
            </a:r>
            <a:r>
              <a:rPr lang="pl-PL" dirty="0" smtClean="0"/>
              <a:t>dorozumívací </a:t>
            </a:r>
            <a:r>
              <a:rPr lang="cs-CZ" dirty="0" smtClean="0"/>
              <a:t>jazyk nehybridní </a:t>
            </a:r>
            <a:r>
              <a:rPr lang="cs-CZ" dirty="0"/>
              <a:t>(</a:t>
            </a:r>
            <a:r>
              <a:rPr lang="cs-CZ" u="sng" dirty="0"/>
              <a:t>angličtina</a:t>
            </a:r>
            <a:r>
              <a:rPr lang="cs-CZ" dirty="0"/>
              <a:t> jako </a:t>
            </a:r>
            <a:r>
              <a:rPr lang="cs-CZ" u="sng" dirty="0"/>
              <a:t>lingua franca současnosti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633629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Jazyky </a:t>
            </a:r>
            <a:r>
              <a:rPr lang="cs-CZ" b="1" dirty="0" smtClean="0"/>
              <a:t>přirozené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Konečně je třeba rozlišovat </a:t>
            </a:r>
            <a:r>
              <a:rPr lang="cs-CZ" dirty="0" smtClean="0"/>
              <a:t>mezi:  </a:t>
            </a:r>
          </a:p>
          <a:p>
            <a:r>
              <a:rPr lang="cs-CZ" dirty="0" smtClean="0"/>
              <a:t>přirozenými </a:t>
            </a:r>
            <a:r>
              <a:rPr lang="cs-CZ" dirty="0"/>
              <a:t>jazyky </a:t>
            </a:r>
            <a:r>
              <a:rPr lang="cs-CZ" b="1" dirty="0" smtClean="0"/>
              <a:t>verbálně</a:t>
            </a:r>
            <a:r>
              <a:rPr lang="pl-PL" b="1" dirty="0" smtClean="0"/>
              <a:t>-vokálními</a:t>
            </a:r>
            <a:r>
              <a:rPr lang="pl-PL" dirty="0"/>
              <a:t>, tedy </a:t>
            </a:r>
            <a:r>
              <a:rPr lang="pl-PL" dirty="0" smtClean="0"/>
              <a:t>realizovanými prostřednictvím </a:t>
            </a:r>
            <a:r>
              <a:rPr lang="pl-PL"/>
              <a:t>zvuků </a:t>
            </a:r>
            <a:r>
              <a:rPr lang="pl-PL" smtClean="0"/>
              <a:t>skládaných </a:t>
            </a:r>
            <a:r>
              <a:rPr lang="cs-CZ" dirty="0" smtClean="0"/>
              <a:t>do </a:t>
            </a:r>
            <a:r>
              <a:rPr lang="cs-CZ" dirty="0"/>
              <a:t>jednotek </a:t>
            </a:r>
            <a:r>
              <a:rPr lang="cs-CZ" smtClean="0"/>
              <a:t>vyššího řádu </a:t>
            </a:r>
            <a:r>
              <a:rPr lang="cs-CZ" dirty="0"/>
              <a:t>(a </a:t>
            </a:r>
            <a:r>
              <a:rPr lang="cs-CZ" dirty="0" smtClean="0"/>
              <a:t>sekundárně prostřednictvím písma</a:t>
            </a:r>
            <a:r>
              <a:rPr lang="cs-CZ" dirty="0"/>
              <a:t>), 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/>
              <a:t>tzv</a:t>
            </a:r>
            <a:r>
              <a:rPr lang="cs-CZ" dirty="0" smtClean="0"/>
              <a:t>. </a:t>
            </a:r>
            <a:r>
              <a:rPr lang="pl-PL" b="1" dirty="0" smtClean="0"/>
              <a:t>znakovými </a:t>
            </a:r>
            <a:r>
              <a:rPr lang="pl-PL" dirty="0"/>
              <a:t>jazyky jako </a:t>
            </a:r>
            <a:r>
              <a:rPr lang="pl-PL" dirty="0" smtClean="0"/>
              <a:t>přirozenými </a:t>
            </a:r>
            <a:r>
              <a:rPr lang="pl-PL"/>
              <a:t>jazyky </a:t>
            </a:r>
            <a:r>
              <a:rPr lang="pl-PL" smtClean="0"/>
              <a:t>neslyšících</a:t>
            </a:r>
            <a:r>
              <a:rPr lang="pl-PL" dirty="0"/>
              <a:t>.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Na utváření jednotek znakových </a:t>
            </a:r>
            <a:r>
              <a:rPr lang="pl-PL" dirty="0"/>
              <a:t>jazyků se </a:t>
            </a:r>
            <a:r>
              <a:rPr lang="pl-PL" dirty="0" smtClean="0"/>
              <a:t>podílejí </a:t>
            </a:r>
            <a:r>
              <a:rPr lang="pl-PL" dirty="0"/>
              <a:t>jednak </a:t>
            </a:r>
            <a:r>
              <a:rPr lang="pl-PL" dirty="0" smtClean="0"/>
              <a:t>manuální </a:t>
            </a:r>
            <a:r>
              <a:rPr lang="pl-PL" dirty="0"/>
              <a:t>nosiče (</a:t>
            </a:r>
            <a:r>
              <a:rPr lang="pl-PL" dirty="0" smtClean="0"/>
              <a:t>tvar, </a:t>
            </a:r>
            <a:r>
              <a:rPr lang="pl-PL" dirty="0"/>
              <a:t>pozice</a:t>
            </a:r>
            <a:r>
              <a:rPr lang="pl-PL" dirty="0" smtClean="0"/>
              <a:t>, </a:t>
            </a:r>
            <a:r>
              <a:rPr lang="cs-CZ" dirty="0" smtClean="0"/>
              <a:t>pohyb </a:t>
            </a:r>
            <a:r>
              <a:rPr lang="cs-CZ" dirty="0"/>
              <a:t>ruky), jednak nosiče </a:t>
            </a:r>
            <a:r>
              <a:rPr lang="cs-CZ" dirty="0" smtClean="0"/>
              <a:t>nemanuální </a:t>
            </a:r>
            <a:r>
              <a:rPr lang="cs-CZ" dirty="0"/>
              <a:t>(mimika, pozice a pohyby </a:t>
            </a:r>
            <a:r>
              <a:rPr lang="cs-CZ" dirty="0" smtClean="0"/>
              <a:t>hlavy a </a:t>
            </a:r>
            <a:r>
              <a:rPr lang="cs-CZ" smtClean="0"/>
              <a:t>horní části </a:t>
            </a:r>
            <a:r>
              <a:rPr lang="cs-CZ" dirty="0"/>
              <a:t>trupu).</a:t>
            </a:r>
          </a:p>
        </p:txBody>
      </p:sp>
    </p:spTree>
    <p:extLst>
      <p:ext uri="{BB962C8B-B14F-4D97-AF65-F5344CB8AC3E}">
        <p14:creationId xmlns:p14="http://schemas.microsoft.com/office/powerpoint/2010/main" val="2410804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807368"/>
          </a:xfrm>
        </p:spPr>
        <p:txBody>
          <a:bodyPr/>
          <a:lstStyle/>
          <a:p>
            <a:pPr algn="ctr"/>
            <a:r>
              <a:rPr lang="cs-CZ" dirty="0"/>
              <a:t>J</a:t>
            </a:r>
            <a:r>
              <a:rPr lang="cs-CZ" dirty="0" smtClean="0"/>
              <a:t>azyky </a:t>
            </a:r>
            <a:r>
              <a:rPr lang="cs-CZ" b="1" dirty="0" smtClean="0"/>
              <a:t>umělé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/>
              <a:t>Jazyky </a:t>
            </a:r>
            <a:r>
              <a:rPr lang="cs-CZ" b="1" dirty="0" smtClean="0"/>
              <a:t>umělé – </a:t>
            </a:r>
            <a:r>
              <a:rPr lang="cs-CZ" dirty="0" smtClean="0"/>
              <a:t>záměrně vytvořené jedincem </a:t>
            </a:r>
            <a:r>
              <a:rPr lang="cs-CZ" dirty="0"/>
              <a:t>či </a:t>
            </a:r>
            <a:r>
              <a:rPr lang="cs-CZ"/>
              <a:t>skupinou </a:t>
            </a:r>
            <a:r>
              <a:rPr lang="cs-CZ" smtClean="0"/>
              <a:t>lidí.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algn="just"/>
            <a:r>
              <a:rPr lang="cs-CZ" dirty="0" smtClean="0"/>
              <a:t>Jazyky </a:t>
            </a:r>
            <a:r>
              <a:rPr lang="cs-CZ" b="1" dirty="0" smtClean="0"/>
              <a:t>smyšlené </a:t>
            </a:r>
            <a:r>
              <a:rPr lang="cs-CZ" dirty="0"/>
              <a:t>jsou jazyky „</a:t>
            </a:r>
            <a:r>
              <a:rPr lang="cs-CZ" dirty="0" err="1" smtClean="0"/>
              <a:t>pseudopřirozené</a:t>
            </a:r>
            <a:r>
              <a:rPr lang="cs-CZ" dirty="0" smtClean="0"/>
              <a:t>“, vytvořené jedincem (</a:t>
            </a:r>
            <a:r>
              <a:rPr lang="cs-CZ" dirty="0"/>
              <a:t>většinou spisovatelem) podle vzoru </a:t>
            </a:r>
            <a:r>
              <a:rPr lang="cs-CZ" dirty="0" smtClean="0"/>
              <a:t>přirozených </a:t>
            </a:r>
            <a:r>
              <a:rPr lang="cs-CZ" dirty="0"/>
              <a:t>jazyků a </a:t>
            </a:r>
            <a:r>
              <a:rPr lang="cs-CZ" dirty="0" smtClean="0"/>
              <a:t>vyskytující se </a:t>
            </a:r>
            <a:r>
              <a:rPr lang="cs-CZ" dirty="0"/>
              <a:t>(zpravidla jen ve fragmentech) v (</a:t>
            </a:r>
            <a:r>
              <a:rPr lang="cs-CZ" dirty="0" smtClean="0"/>
              <a:t>literárních</a:t>
            </a:r>
            <a:r>
              <a:rPr lang="cs-CZ" dirty="0"/>
              <a:t>) textech.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Příkladem </a:t>
            </a:r>
            <a:r>
              <a:rPr lang="cs-CZ" smtClean="0"/>
              <a:t>mohou být </a:t>
            </a:r>
            <a:r>
              <a:rPr lang="cs-CZ" dirty="0" smtClean="0"/>
              <a:t>fantastické </a:t>
            </a:r>
            <a:r>
              <a:rPr lang="cs-CZ" dirty="0"/>
              <a:t>cestopisy (</a:t>
            </a:r>
            <a:r>
              <a:rPr lang="cs-CZ" i="1" dirty="0" err="1"/>
              <a:t>Gulliverovy</a:t>
            </a:r>
            <a:r>
              <a:rPr lang="cs-CZ" i="1" dirty="0"/>
              <a:t> cesty </a:t>
            </a:r>
            <a:r>
              <a:rPr lang="cs-CZ"/>
              <a:t>Jonathana </a:t>
            </a:r>
            <a:r>
              <a:rPr lang="cs-CZ" smtClean="0"/>
              <a:t>Swifta</a:t>
            </a:r>
            <a:r>
              <a:rPr lang="cs-CZ"/>
              <a:t> </a:t>
            </a:r>
            <a:r>
              <a:rPr lang="cs-CZ" smtClean="0"/>
              <a:t>nebo </a:t>
            </a:r>
            <a:r>
              <a:rPr lang="cs-CZ" err="1" smtClean="0"/>
              <a:t>klingonština</a:t>
            </a:r>
            <a:r>
              <a:rPr lang="cs-CZ" smtClean="0"/>
              <a:t> ze seriálu </a:t>
            </a:r>
            <a:r>
              <a:rPr lang="cs-CZ" i="1" smtClean="0"/>
              <a:t>StarTrek</a:t>
            </a:r>
            <a:r>
              <a:rPr lang="cs-CZ" smtClean="0"/>
              <a:t>)</a:t>
            </a:r>
            <a:endParaRPr lang="cs-CZ" dirty="0" smtClean="0"/>
          </a:p>
          <a:p>
            <a:pPr algn="just"/>
            <a:r>
              <a:rPr lang="cs-CZ" dirty="0"/>
              <a:t>Jako </a:t>
            </a:r>
            <a:r>
              <a:rPr lang="cs-CZ" b="1" dirty="0" err="1" smtClean="0"/>
              <a:t>neofázie</a:t>
            </a:r>
            <a:r>
              <a:rPr lang="cs-CZ" b="1" dirty="0" smtClean="0"/>
              <a:t> </a:t>
            </a:r>
            <a:r>
              <a:rPr lang="cs-CZ" dirty="0"/>
              <a:t>(z </a:t>
            </a:r>
            <a:r>
              <a:rPr lang="cs-CZ" dirty="0" smtClean="0"/>
              <a:t>řeckého </a:t>
            </a:r>
            <a:r>
              <a:rPr lang="cs-CZ" i="1" dirty="0" err="1"/>
              <a:t>neos</a:t>
            </a:r>
            <a:r>
              <a:rPr lang="cs-CZ" i="1" dirty="0"/>
              <a:t> </a:t>
            </a:r>
            <a:r>
              <a:rPr lang="cs-CZ" dirty="0"/>
              <a:t>,</a:t>
            </a:r>
            <a:r>
              <a:rPr lang="cs-CZ" dirty="0" smtClean="0"/>
              <a:t>nový‘ </a:t>
            </a:r>
            <a:r>
              <a:rPr lang="cs-CZ" dirty="0"/>
              <a:t>a </a:t>
            </a:r>
            <a:r>
              <a:rPr lang="cs-CZ" i="1" dirty="0" err="1"/>
              <a:t>fēmi</a:t>
            </a:r>
            <a:r>
              <a:rPr lang="cs-CZ" i="1" dirty="0"/>
              <a:t> </a:t>
            </a:r>
            <a:r>
              <a:rPr lang="cs-CZ" dirty="0"/>
              <a:t>,</a:t>
            </a:r>
            <a:r>
              <a:rPr lang="cs-CZ" dirty="0" smtClean="0"/>
              <a:t>mluvím</a:t>
            </a:r>
            <a:r>
              <a:rPr lang="cs-CZ" dirty="0"/>
              <a:t>‘) se označuje  </a:t>
            </a:r>
            <a:r>
              <a:rPr lang="cs-CZ" dirty="0" smtClean="0"/>
              <a:t>individuální vytváření umělých </a:t>
            </a:r>
            <a:r>
              <a:rPr lang="cs-CZ" dirty="0"/>
              <a:t>jazyků, </a:t>
            </a:r>
            <a:r>
              <a:rPr lang="cs-CZ" dirty="0" smtClean="0"/>
              <a:t>které </a:t>
            </a:r>
            <a:r>
              <a:rPr lang="cs-CZ" dirty="0"/>
              <a:t>je </a:t>
            </a:r>
            <a:r>
              <a:rPr lang="cs-CZ" dirty="0" smtClean="0"/>
              <a:t>podníceno psychickou poruchou</a:t>
            </a:r>
            <a:r>
              <a:rPr lang="cs-CZ" dirty="0"/>
              <a:t>. </a:t>
            </a:r>
            <a:r>
              <a:rPr lang="cs-CZ" dirty="0" smtClean="0"/>
              <a:t>Takové </a:t>
            </a:r>
            <a:r>
              <a:rPr lang="cs-CZ" dirty="0"/>
              <a:t>jazyky </a:t>
            </a:r>
            <a:r>
              <a:rPr lang="cs-CZ" dirty="0" smtClean="0"/>
              <a:t>mají </a:t>
            </a:r>
            <a:r>
              <a:rPr lang="cs-CZ" dirty="0"/>
              <a:t>sloužit např. k </a:t>
            </a:r>
            <a:r>
              <a:rPr lang="cs-CZ" dirty="0" smtClean="0"/>
              <a:t>dorozumívání </a:t>
            </a:r>
            <a:r>
              <a:rPr lang="cs-CZ" dirty="0"/>
              <a:t>s </a:t>
            </a:r>
            <a:r>
              <a:rPr lang="cs-CZ" dirty="0" smtClean="0"/>
              <a:t>mimozemšťany či jinými fantastickými </a:t>
            </a:r>
            <a:r>
              <a:rPr lang="cs-CZ" dirty="0"/>
              <a:t>bytostmi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7369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</a:t>
            </a:r>
            <a:r>
              <a:rPr lang="cs-CZ" dirty="0" smtClean="0"/>
              <a:t>azyky </a:t>
            </a:r>
            <a:r>
              <a:rPr lang="cs-CZ" b="1" dirty="0" smtClean="0"/>
              <a:t>umělé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</a:pPr>
            <a:r>
              <a:rPr lang="pl-PL" b="1" dirty="0" smtClean="0"/>
              <a:t>Univerzální </a:t>
            </a:r>
            <a:r>
              <a:rPr lang="pl-PL" dirty="0"/>
              <a:t>jazyky </a:t>
            </a:r>
            <a:r>
              <a:rPr lang="pl-PL" dirty="0" smtClean="0"/>
              <a:t>mají racionálně</a:t>
            </a:r>
            <a:r>
              <a:rPr lang="pl-PL" dirty="0"/>
              <a:t>, dokonale a </a:t>
            </a:r>
            <a:r>
              <a:rPr lang="pl-PL"/>
              <a:t>jednotně </a:t>
            </a:r>
            <a:r>
              <a:rPr lang="pl-PL" smtClean="0"/>
              <a:t>vyjádřit </a:t>
            </a:r>
            <a:r>
              <a:rPr lang="cs-CZ" dirty="0" smtClean="0"/>
              <a:t>lidské </a:t>
            </a:r>
            <a:r>
              <a:rPr lang="cs-CZ" dirty="0"/>
              <a:t>myšlenky. </a:t>
            </a:r>
            <a:endParaRPr lang="cs-CZ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dirty="0" smtClean="0"/>
              <a:t>O sestavení takového </a:t>
            </a:r>
            <a:r>
              <a:rPr lang="cs-CZ" dirty="0"/>
              <a:t>jazyka se mj. v </a:t>
            </a:r>
            <a:r>
              <a:rPr lang="cs-CZ" dirty="0" smtClean="0"/>
              <a:t>17. století pokusili </a:t>
            </a:r>
            <a:r>
              <a:rPr lang="cs-CZ" dirty="0"/>
              <a:t>Jan Amos </a:t>
            </a:r>
            <a:r>
              <a:rPr lang="cs-CZ" dirty="0" smtClean="0"/>
              <a:t>Komenský </a:t>
            </a:r>
            <a:r>
              <a:rPr lang="cs-CZ" dirty="0"/>
              <a:t>nebo Angličan John </a:t>
            </a:r>
            <a:r>
              <a:rPr lang="cs-CZ"/>
              <a:t>Wilkins</a:t>
            </a:r>
            <a:r>
              <a:rPr lang="cs-CZ" smtClean="0"/>
              <a:t>.</a:t>
            </a:r>
            <a:endParaRPr lang="cs-CZ" dirty="0" smtClean="0"/>
          </a:p>
          <a:p>
            <a:pPr algn="just">
              <a:lnSpc>
                <a:spcPct val="100000"/>
              </a:lnSpc>
            </a:pPr>
            <a:r>
              <a:rPr lang="pl-PL" dirty="0" smtClean="0"/>
              <a:t>Mezinárodní </a:t>
            </a:r>
            <a:r>
              <a:rPr lang="pl-PL" b="1" dirty="0" smtClean="0"/>
              <a:t>pomocné </a:t>
            </a:r>
            <a:r>
              <a:rPr lang="pl-PL" dirty="0"/>
              <a:t>(</a:t>
            </a:r>
            <a:r>
              <a:rPr lang="pl-PL" u="sng" dirty="0" smtClean="0"/>
              <a:t>plánové</a:t>
            </a:r>
            <a:r>
              <a:rPr lang="pl-PL" dirty="0" smtClean="0"/>
              <a:t>) </a:t>
            </a:r>
            <a:r>
              <a:rPr lang="pl-PL" dirty="0"/>
              <a:t>jazyky </a:t>
            </a:r>
            <a:r>
              <a:rPr lang="pl-PL" dirty="0" smtClean="0"/>
              <a:t>mají </a:t>
            </a:r>
            <a:r>
              <a:rPr lang="pl-PL" dirty="0"/>
              <a:t>umožnit </a:t>
            </a:r>
            <a:r>
              <a:rPr lang="pl-PL" dirty="0" smtClean="0"/>
              <a:t>mezinárodní </a:t>
            </a:r>
            <a:r>
              <a:rPr lang="cs-CZ" dirty="0" smtClean="0"/>
              <a:t>dorozumění </a:t>
            </a:r>
            <a:r>
              <a:rPr lang="cs-CZ" dirty="0"/>
              <a:t>a překlenout </a:t>
            </a:r>
            <a:r>
              <a:rPr lang="cs-CZ" dirty="0" smtClean="0"/>
              <a:t>rozdíly </a:t>
            </a:r>
            <a:r>
              <a:rPr lang="cs-CZ" dirty="0"/>
              <a:t>mezi </a:t>
            </a:r>
            <a:r>
              <a:rPr lang="cs-CZ" dirty="0" smtClean="0"/>
              <a:t>přirozenými </a:t>
            </a:r>
            <a:r>
              <a:rPr lang="cs-CZ" dirty="0"/>
              <a:t>jazyky. </a:t>
            </a:r>
            <a:r>
              <a:rPr lang="cs-CZ" dirty="0" smtClean="0"/>
              <a:t>Většinou vycházejí </a:t>
            </a:r>
            <a:r>
              <a:rPr lang="cs-CZ" dirty="0"/>
              <a:t>z </a:t>
            </a:r>
            <a:r>
              <a:rPr lang="cs-CZ" dirty="0" smtClean="0"/>
              <a:t>existujících přirozených </a:t>
            </a:r>
            <a:r>
              <a:rPr lang="cs-CZ" dirty="0"/>
              <a:t>jazyků, ale </a:t>
            </a:r>
            <a:r>
              <a:rPr lang="cs-CZ" dirty="0" smtClean="0"/>
              <a:t>výrazně </a:t>
            </a:r>
            <a:r>
              <a:rPr lang="cs-CZ" dirty="0"/>
              <a:t>je </a:t>
            </a:r>
            <a:r>
              <a:rPr lang="cs-CZ" dirty="0" smtClean="0"/>
              <a:t>zjednodušují a zpravidelňují.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dirty="0" smtClean="0"/>
              <a:t>Nejvíce </a:t>
            </a:r>
            <a:r>
              <a:rPr lang="cs-CZ" dirty="0"/>
              <a:t>byly </a:t>
            </a:r>
            <a:r>
              <a:rPr lang="cs-CZ" dirty="0" smtClean="0"/>
              <a:t>vytvářeny </a:t>
            </a:r>
            <a:r>
              <a:rPr lang="cs-CZ" dirty="0"/>
              <a:t>v </a:t>
            </a:r>
            <a:r>
              <a:rPr lang="cs-CZ" dirty="0" smtClean="0"/>
              <a:t>druhé </a:t>
            </a:r>
            <a:r>
              <a:rPr lang="cs-CZ" dirty="0"/>
              <a:t>polovině </a:t>
            </a:r>
            <a:r>
              <a:rPr lang="cs-CZ" dirty="0" smtClean="0"/>
              <a:t>19. století; jistého rozšíření dosáhlo </a:t>
            </a:r>
            <a:r>
              <a:rPr lang="cs-CZ" u="sng" dirty="0" smtClean="0"/>
              <a:t>esperanto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l-PL" smtClean="0"/>
              <a:t>Žádný </a:t>
            </a:r>
            <a:r>
              <a:rPr lang="pl-PL" dirty="0"/>
              <a:t>z </a:t>
            </a:r>
            <a:r>
              <a:rPr lang="pl-PL"/>
              <a:t>těchto </a:t>
            </a:r>
            <a:r>
              <a:rPr lang="pl-PL" smtClean="0"/>
              <a:t>pomocných </a:t>
            </a:r>
            <a:r>
              <a:rPr lang="pl-PL" dirty="0"/>
              <a:t>jazyků se </a:t>
            </a:r>
            <a:r>
              <a:rPr lang="pl-PL"/>
              <a:t>ovšem </a:t>
            </a:r>
            <a:r>
              <a:rPr lang="pl-PL" smtClean="0"/>
              <a:t>výrazněji neprosadil.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306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</a:t>
            </a:r>
            <a:r>
              <a:rPr lang="cs-CZ" dirty="0" smtClean="0"/>
              <a:t>azyky </a:t>
            </a:r>
            <a:r>
              <a:rPr lang="cs-CZ" b="1" dirty="0" smtClean="0"/>
              <a:t>umělé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Speciální </a:t>
            </a:r>
            <a:r>
              <a:rPr lang="cs-CZ" dirty="0"/>
              <a:t>podskupinu představuji jazyky </a:t>
            </a:r>
            <a:r>
              <a:rPr lang="cs-CZ" b="1" dirty="0" smtClean="0"/>
              <a:t>formální</a:t>
            </a:r>
            <a:r>
              <a:rPr lang="cs-CZ" dirty="0" smtClean="0"/>
              <a:t>. </a:t>
            </a:r>
            <a:r>
              <a:rPr lang="cs-CZ" dirty="0"/>
              <a:t>Jazyky </a:t>
            </a:r>
            <a:r>
              <a:rPr lang="cs-CZ" dirty="0" smtClean="0"/>
              <a:t>matematických a logických </a:t>
            </a:r>
            <a:r>
              <a:rPr lang="cs-CZ" dirty="0"/>
              <a:t>kalkulů jsou tvořeny souborem přesně </a:t>
            </a:r>
            <a:r>
              <a:rPr lang="cs-CZ" dirty="0" smtClean="0"/>
              <a:t>vymezených </a:t>
            </a:r>
            <a:r>
              <a:rPr lang="pl-PL" dirty="0" smtClean="0"/>
              <a:t>jednotek </a:t>
            </a:r>
            <a:r>
              <a:rPr lang="pl-PL" dirty="0"/>
              <a:t>a pravidel a jejich </a:t>
            </a:r>
            <a:r>
              <a:rPr lang="pl-PL" dirty="0" smtClean="0"/>
              <a:t>používání má </a:t>
            </a:r>
            <a:r>
              <a:rPr lang="pl-PL" dirty="0"/>
              <a:t>odstranit </a:t>
            </a:r>
            <a:r>
              <a:rPr lang="pl-PL" dirty="0" smtClean="0"/>
              <a:t>víceznačnost </a:t>
            </a:r>
            <a:r>
              <a:rPr lang="cs-CZ" dirty="0" smtClean="0"/>
              <a:t>a vágnost</a:t>
            </a:r>
          </a:p>
          <a:p>
            <a:pPr algn="just"/>
            <a:r>
              <a:rPr lang="cs-CZ" b="1" dirty="0" smtClean="0"/>
              <a:t>Programovací</a:t>
            </a:r>
            <a:r>
              <a:rPr lang="cs-CZ" dirty="0" smtClean="0"/>
              <a:t> </a:t>
            </a:r>
            <a:r>
              <a:rPr lang="cs-CZ" dirty="0"/>
              <a:t>jazyky </a:t>
            </a:r>
            <a:r>
              <a:rPr lang="cs-CZ" dirty="0" smtClean="0"/>
              <a:t>slouží </a:t>
            </a:r>
            <a:r>
              <a:rPr lang="cs-CZ" dirty="0"/>
              <a:t>ke komunikaci s </a:t>
            </a:r>
            <a:r>
              <a:rPr lang="cs-CZ" dirty="0" smtClean="0"/>
              <a:t>počítači </a:t>
            </a:r>
            <a:r>
              <a:rPr lang="cs-CZ" dirty="0"/>
              <a:t>(</a:t>
            </a:r>
            <a:r>
              <a:rPr lang="cs-CZ" dirty="0" smtClean="0"/>
              <a:t>COBOL, Fortran</a:t>
            </a:r>
            <a:r>
              <a:rPr lang="cs-CZ" dirty="0"/>
              <a:t>, Java aj.).</a:t>
            </a:r>
          </a:p>
        </p:txBody>
      </p:sp>
    </p:spTree>
    <p:extLst>
      <p:ext uri="{BB962C8B-B14F-4D97-AF65-F5344CB8AC3E}">
        <p14:creationId xmlns:p14="http://schemas.microsoft.com/office/powerpoint/2010/main" val="4034054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663352"/>
          </a:xfrm>
        </p:spPr>
        <p:txBody>
          <a:bodyPr/>
          <a:lstStyle/>
          <a:p>
            <a:pPr algn="ctr"/>
            <a:r>
              <a:rPr lang="cs-CZ" b="1" dirty="0"/>
              <a:t>Myšlení o </a:t>
            </a:r>
            <a:r>
              <a:rPr lang="cs-CZ" b="1" dirty="0" smtClean="0"/>
              <a:t>jazyce a </a:t>
            </a:r>
            <a:r>
              <a:rPr lang="cs-CZ" b="1" dirty="0"/>
              <a:t>vývoj lingvistiky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1340768"/>
            <a:ext cx="9601200" cy="467903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/>
              <a:t>Starší období: před vznikem lingvistiky jako vědní </a:t>
            </a:r>
            <a:r>
              <a:rPr lang="cs-CZ" b="1" dirty="0" smtClean="0"/>
              <a:t>disciplíny</a:t>
            </a:r>
          </a:p>
          <a:p>
            <a:pPr marL="0" indent="0" algn="just">
              <a:buNone/>
            </a:pPr>
            <a:r>
              <a:rPr lang="cs-CZ" dirty="0" smtClean="0"/>
              <a:t>Lingvistika </a:t>
            </a:r>
            <a:r>
              <a:rPr lang="cs-CZ" dirty="0"/>
              <a:t>jako </a:t>
            </a:r>
            <a:r>
              <a:rPr lang="cs-CZ" b="1" dirty="0"/>
              <a:t>věda</a:t>
            </a:r>
            <a:r>
              <a:rPr lang="cs-CZ" dirty="0"/>
              <a:t> v </a:t>
            </a:r>
            <a:r>
              <a:rPr lang="cs-CZ" dirty="0" smtClean="0"/>
              <a:t>pravém </a:t>
            </a:r>
            <a:r>
              <a:rPr lang="cs-CZ" dirty="0"/>
              <a:t>smyslu slova </a:t>
            </a:r>
            <a:r>
              <a:rPr lang="cs-CZ" dirty="0" smtClean="0"/>
              <a:t>vznikla poměrně </a:t>
            </a:r>
            <a:r>
              <a:rPr lang="cs-CZ" dirty="0"/>
              <a:t>pozdě, avšak myšleni o jazyce </a:t>
            </a:r>
            <a:r>
              <a:rPr lang="cs-CZ" dirty="0" smtClean="0"/>
              <a:t>má </a:t>
            </a:r>
            <a:r>
              <a:rPr lang="cs-CZ" dirty="0"/>
              <a:t>neobyčejně dlouhou </a:t>
            </a:r>
            <a:r>
              <a:rPr lang="cs-CZ" dirty="0" smtClean="0"/>
              <a:t>tradici.</a:t>
            </a:r>
            <a:r>
              <a:rPr lang="pl-PL" dirty="0" smtClean="0"/>
              <a:t> </a:t>
            </a:r>
          </a:p>
          <a:p>
            <a:pPr algn="just"/>
            <a:r>
              <a:rPr lang="pl-PL" smtClean="0"/>
              <a:t>Nejstarší </a:t>
            </a:r>
            <a:r>
              <a:rPr lang="pl-PL" dirty="0" smtClean="0"/>
              <a:t>známý </a:t>
            </a:r>
            <a:r>
              <a:rPr lang="pl-PL" dirty="0"/>
              <a:t>popis </a:t>
            </a:r>
            <a:r>
              <a:rPr lang="pl-PL"/>
              <a:t>jazyka </a:t>
            </a:r>
            <a:r>
              <a:rPr lang="pl-PL" smtClean="0"/>
              <a:t>pochází </a:t>
            </a:r>
            <a:r>
              <a:rPr lang="pl-PL" dirty="0"/>
              <a:t>z doby kolem roku </a:t>
            </a:r>
            <a:r>
              <a:rPr lang="pl-PL" b="1" dirty="0"/>
              <a:t>500 př. n. l</a:t>
            </a:r>
            <a:r>
              <a:rPr lang="pl-PL" dirty="0" smtClean="0"/>
              <a:t>., </a:t>
            </a:r>
            <a:r>
              <a:rPr lang="cs-CZ" smtClean="0"/>
              <a:t>kdy staroindický </a:t>
            </a:r>
            <a:r>
              <a:rPr lang="cs-CZ" dirty="0"/>
              <a:t>učenec </a:t>
            </a:r>
            <a:r>
              <a:rPr lang="cs-CZ" dirty="0" err="1"/>
              <a:t>Pānini</a:t>
            </a:r>
            <a:r>
              <a:rPr lang="cs-CZ" dirty="0"/>
              <a:t> podal – byť ještě </a:t>
            </a:r>
            <a:r>
              <a:rPr lang="cs-CZ" dirty="0" smtClean="0"/>
              <a:t>ne zcela systematickou – analýzu posvátného </a:t>
            </a:r>
            <a:r>
              <a:rPr lang="cs-CZ" dirty="0"/>
              <a:t>jazyka </a:t>
            </a:r>
            <a:r>
              <a:rPr lang="cs-CZ" i="1" dirty="0" smtClean="0"/>
              <a:t>sanskrt</a:t>
            </a:r>
          </a:p>
          <a:p>
            <a:pPr marL="0" indent="0" algn="ctr">
              <a:buNone/>
            </a:pPr>
            <a:r>
              <a:rPr lang="cs-CZ" b="1" dirty="0" smtClean="0"/>
              <a:t>Antičtí</a:t>
            </a:r>
            <a:r>
              <a:rPr lang="cs-CZ" b="1" i="1" dirty="0" smtClean="0"/>
              <a:t> </a:t>
            </a:r>
            <a:r>
              <a:rPr lang="cs-CZ" b="1" dirty="0" smtClean="0"/>
              <a:t>filozofové</a:t>
            </a:r>
            <a:endParaRPr lang="cs-CZ" b="1" dirty="0"/>
          </a:p>
          <a:p>
            <a:pPr algn="just"/>
            <a:r>
              <a:rPr lang="cs-CZ" dirty="0" smtClean="0"/>
              <a:t>Zvlášť význačné postavení </a:t>
            </a:r>
            <a:r>
              <a:rPr lang="cs-CZ" dirty="0"/>
              <a:t>mezi nimi </a:t>
            </a:r>
            <a:r>
              <a:rPr lang="cs-CZ" smtClean="0"/>
              <a:t>zaujímá </a:t>
            </a:r>
            <a:r>
              <a:rPr lang="cs-CZ" b="1" smtClean="0"/>
              <a:t>Platón</a:t>
            </a:r>
            <a:r>
              <a:rPr lang="cs-CZ" smtClean="0"/>
              <a:t> </a:t>
            </a:r>
            <a:r>
              <a:rPr lang="cs-CZ" dirty="0"/>
              <a:t>(</a:t>
            </a:r>
            <a:r>
              <a:rPr lang="cs-CZ" dirty="0" smtClean="0"/>
              <a:t>427–347 </a:t>
            </a:r>
            <a:r>
              <a:rPr lang="es-ES" dirty="0" smtClean="0"/>
              <a:t>př</a:t>
            </a:r>
            <a:r>
              <a:rPr lang="es-ES" dirty="0"/>
              <a:t>. n. l.), </a:t>
            </a:r>
            <a:r>
              <a:rPr lang="es-ES" dirty="0" smtClean="0"/>
              <a:t>kter</a:t>
            </a:r>
            <a:r>
              <a:rPr lang="cs-CZ" dirty="0" smtClean="0"/>
              <a:t>ý</a:t>
            </a:r>
            <a:r>
              <a:rPr lang="es-ES" dirty="0" smtClean="0"/>
              <a:t> </a:t>
            </a:r>
            <a:r>
              <a:rPr lang="es-ES" dirty="0"/>
              <a:t>se v dialogu </a:t>
            </a:r>
            <a:r>
              <a:rPr lang="es-ES" i="1" dirty="0"/>
              <a:t>Kratylos </a:t>
            </a:r>
            <a:r>
              <a:rPr lang="es-ES" dirty="0" smtClean="0"/>
              <a:t>zab</a:t>
            </a:r>
            <a:r>
              <a:rPr lang="cs-CZ" dirty="0" smtClean="0"/>
              <a:t>ý</a:t>
            </a:r>
            <a:r>
              <a:rPr lang="es-ES" dirty="0" smtClean="0"/>
              <a:t>val ot</a:t>
            </a:r>
            <a:r>
              <a:rPr lang="cs-CZ" dirty="0" smtClean="0"/>
              <a:t>á</a:t>
            </a:r>
            <a:r>
              <a:rPr lang="es-ES" dirty="0" smtClean="0"/>
              <a:t>zkou</a:t>
            </a:r>
            <a:r>
              <a:rPr lang="es-ES" dirty="0"/>
              <a:t>, zda se </a:t>
            </a:r>
            <a:r>
              <a:rPr lang="es-ES" dirty="0" smtClean="0"/>
              <a:t>pojmenov</a:t>
            </a:r>
            <a:r>
              <a:rPr lang="cs-CZ" dirty="0" err="1" smtClean="0"/>
              <a:t>ání</a:t>
            </a:r>
            <a:r>
              <a:rPr lang="cs-CZ" dirty="0" smtClean="0"/>
              <a:t> vztahují </a:t>
            </a:r>
            <a:r>
              <a:rPr lang="cs-CZ" dirty="0"/>
              <a:t>k </a:t>
            </a:r>
            <a:r>
              <a:rPr lang="cs-CZ" dirty="0" smtClean="0"/>
              <a:t>označovaným </a:t>
            </a:r>
            <a:r>
              <a:rPr lang="cs-CZ" dirty="0"/>
              <a:t>věcem přirozeně, v souladu s </a:t>
            </a:r>
            <a:r>
              <a:rPr lang="cs-CZ" smtClean="0"/>
              <a:t>kosmickým řádem </a:t>
            </a:r>
            <a:r>
              <a:rPr lang="cs-CZ" dirty="0" smtClean="0"/>
              <a:t>(</a:t>
            </a:r>
            <a:r>
              <a:rPr lang="cs-CZ" i="1" dirty="0" err="1"/>
              <a:t>physei</a:t>
            </a:r>
            <a:r>
              <a:rPr lang="cs-CZ" dirty="0"/>
              <a:t>), nebo na </a:t>
            </a:r>
            <a:r>
              <a:rPr lang="cs-CZ" dirty="0" smtClean="0"/>
              <a:t>základě přijaté </a:t>
            </a:r>
            <a:r>
              <a:rPr lang="cs-CZ" dirty="0"/>
              <a:t>konvence (</a:t>
            </a:r>
            <a:r>
              <a:rPr lang="cs-CZ" i="1" dirty="0" err="1"/>
              <a:t>thesei</a:t>
            </a:r>
            <a:r>
              <a:rPr lang="cs-CZ" dirty="0"/>
              <a:t>), </a:t>
            </a:r>
            <a:endParaRPr lang="cs-CZ" dirty="0" smtClean="0"/>
          </a:p>
          <a:p>
            <a:pPr algn="just"/>
            <a:r>
              <a:rPr lang="cs-CZ" dirty="0" smtClean="0"/>
              <a:t>v </a:t>
            </a:r>
            <a:r>
              <a:rPr lang="cs-CZ" dirty="0"/>
              <a:t>dialogu </a:t>
            </a:r>
            <a:r>
              <a:rPr lang="cs-CZ" i="1" dirty="0" smtClean="0"/>
              <a:t>Sofisté </a:t>
            </a:r>
            <a:r>
              <a:rPr lang="cs-CZ" dirty="0" smtClean="0"/>
              <a:t>představil model </a:t>
            </a:r>
            <a:r>
              <a:rPr lang="cs-CZ" dirty="0"/>
              <a:t>věty jako </a:t>
            </a:r>
            <a:r>
              <a:rPr lang="cs-CZ" dirty="0" smtClean="0"/>
              <a:t>spojení jména </a:t>
            </a:r>
            <a:r>
              <a:rPr lang="cs-CZ" dirty="0"/>
              <a:t>(</a:t>
            </a:r>
            <a:r>
              <a:rPr lang="cs-CZ" i="1" dirty="0" err="1"/>
              <a:t>onoma</a:t>
            </a:r>
            <a:r>
              <a:rPr lang="cs-CZ" dirty="0"/>
              <a:t>) a slovesa, </a:t>
            </a:r>
            <a:r>
              <a:rPr lang="cs-CZ" dirty="0" smtClean="0"/>
              <a:t>které </a:t>
            </a:r>
            <a:r>
              <a:rPr lang="cs-CZ" dirty="0"/>
              <a:t>o </a:t>
            </a:r>
            <a:r>
              <a:rPr lang="cs-CZ" dirty="0" smtClean="0"/>
              <a:t>jméně vypovídá </a:t>
            </a:r>
            <a:r>
              <a:rPr lang="cs-CZ" dirty="0"/>
              <a:t>(</a:t>
            </a:r>
            <a:r>
              <a:rPr lang="cs-CZ" i="1" dirty="0" err="1"/>
              <a:t>rhēma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90676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591344"/>
          </a:xfrm>
        </p:spPr>
        <p:txBody>
          <a:bodyPr/>
          <a:lstStyle/>
          <a:p>
            <a:pPr algn="ctr"/>
            <a:r>
              <a:rPr lang="cs-CZ" b="1" dirty="0"/>
              <a:t>Myšlení o jazyce a vývoj lingvistiky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1196752"/>
            <a:ext cx="9601200" cy="504056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cs-CZ" b="1" dirty="0" smtClean="0"/>
              <a:t> Starší </a:t>
            </a:r>
            <a:r>
              <a:rPr lang="cs-CZ" b="1" dirty="0"/>
              <a:t>období: před vznikem lingvistiky jako vědní disciplíny</a:t>
            </a:r>
          </a:p>
          <a:p>
            <a:pPr marL="0" indent="0" algn="ctr">
              <a:buNone/>
            </a:pPr>
            <a:r>
              <a:rPr lang="cs-CZ" b="1" dirty="0" smtClean="0"/>
              <a:t>Helenistická doba </a:t>
            </a:r>
            <a:r>
              <a:rPr lang="pl-PL" b="1" dirty="0"/>
              <a:t>(zhruba 300–100 př. n. l.)</a:t>
            </a:r>
            <a:endParaRPr lang="cs-CZ" b="1" dirty="0" smtClean="0"/>
          </a:p>
          <a:p>
            <a:r>
              <a:rPr lang="cs-CZ" dirty="0" smtClean="0"/>
              <a:t>Začalo se rozvíjet s</a:t>
            </a:r>
            <a:r>
              <a:rPr lang="sv-SE" dirty="0" smtClean="0"/>
              <a:t>oustavn</a:t>
            </a:r>
            <a:r>
              <a:rPr lang="cs-CZ" dirty="0" smtClean="0"/>
              <a:t>é</a:t>
            </a:r>
            <a:r>
              <a:rPr lang="sv-SE" dirty="0" smtClean="0"/>
              <a:t> </a:t>
            </a:r>
            <a:r>
              <a:rPr lang="sv-SE" dirty="0"/>
              <a:t>studium </a:t>
            </a:r>
            <a:r>
              <a:rPr lang="sv-SE" dirty="0" smtClean="0"/>
              <a:t>jazyka</a:t>
            </a:r>
            <a:endParaRPr lang="pl-PL" dirty="0"/>
          </a:p>
          <a:p>
            <a:pPr lvl="1"/>
            <a:r>
              <a:rPr lang="pl-PL" smtClean="0"/>
              <a:t>na jedné </a:t>
            </a:r>
            <a:r>
              <a:rPr lang="pl-PL" dirty="0" smtClean="0"/>
              <a:t>straně – </a:t>
            </a:r>
            <a:r>
              <a:rPr lang="cs-CZ" dirty="0" smtClean="0"/>
              <a:t>škola </a:t>
            </a:r>
            <a:r>
              <a:rPr lang="cs-CZ" dirty="0"/>
              <a:t>tzv. </a:t>
            </a:r>
            <a:r>
              <a:rPr lang="cs-CZ" dirty="0" err="1"/>
              <a:t>analogistů</a:t>
            </a:r>
            <a:r>
              <a:rPr lang="cs-CZ" dirty="0"/>
              <a:t>, </a:t>
            </a:r>
            <a:r>
              <a:rPr lang="cs-CZ" dirty="0" smtClean="0"/>
              <a:t>kteří </a:t>
            </a:r>
            <a:r>
              <a:rPr lang="cs-CZ" dirty="0"/>
              <a:t>zdůrazňovali pravidelnost ve stavbě jazyka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na druhé </a:t>
            </a:r>
            <a:r>
              <a:rPr lang="cs-CZ" dirty="0"/>
              <a:t>straně škola </a:t>
            </a:r>
            <a:r>
              <a:rPr lang="cs-CZ" dirty="0" err="1"/>
              <a:t>anomalistů</a:t>
            </a:r>
            <a:r>
              <a:rPr lang="cs-CZ" dirty="0"/>
              <a:t>, </a:t>
            </a:r>
            <a:r>
              <a:rPr lang="cs-CZ" dirty="0" smtClean="0"/>
              <a:t>kteří </a:t>
            </a:r>
            <a:r>
              <a:rPr lang="cs-CZ" dirty="0"/>
              <a:t>naopak </a:t>
            </a:r>
            <a:r>
              <a:rPr lang="cs-CZ" dirty="0" smtClean="0"/>
              <a:t>zásadní </a:t>
            </a:r>
            <a:r>
              <a:rPr lang="cs-CZ" dirty="0"/>
              <a:t>pozici </a:t>
            </a:r>
            <a:r>
              <a:rPr lang="cs-CZ" dirty="0" smtClean="0"/>
              <a:t>pravidelnosti popírali</a:t>
            </a:r>
          </a:p>
          <a:p>
            <a:pPr lvl="1"/>
            <a:r>
              <a:rPr lang="cs-CZ" dirty="0" err="1" smtClean="0"/>
              <a:t>Dionysios</a:t>
            </a:r>
            <a:r>
              <a:rPr lang="cs-CZ" dirty="0" smtClean="0"/>
              <a:t> </a:t>
            </a:r>
            <a:r>
              <a:rPr lang="cs-CZ" dirty="0" err="1"/>
              <a:t>Thrax</a:t>
            </a:r>
            <a:r>
              <a:rPr lang="cs-CZ" dirty="0"/>
              <a:t> (2. stol. př. n. l</a:t>
            </a:r>
            <a:r>
              <a:rPr lang="cs-CZ" dirty="0" smtClean="0"/>
              <a:t>.), první známý </a:t>
            </a:r>
            <a:r>
              <a:rPr lang="cs-CZ" dirty="0"/>
              <a:t>autor spisu o gramatice</a:t>
            </a:r>
            <a:r>
              <a:rPr lang="cs-CZ"/>
              <a:t>, </a:t>
            </a:r>
            <a:r>
              <a:rPr lang="cs-CZ" smtClean="0"/>
              <a:t>rozlišil osm </a:t>
            </a:r>
            <a:r>
              <a:rPr lang="cs-CZ" dirty="0" smtClean="0"/>
              <a:t>slovních druhů</a:t>
            </a:r>
          </a:p>
          <a:p>
            <a:pPr marL="0" indent="0" algn="ctr">
              <a:buNone/>
            </a:pPr>
            <a:r>
              <a:rPr lang="cs-CZ" b="1" dirty="0" smtClean="0"/>
              <a:t>Antický Řím</a:t>
            </a:r>
          </a:p>
          <a:p>
            <a:pPr algn="just"/>
            <a:r>
              <a:rPr lang="cs-CZ" dirty="0" smtClean="0"/>
              <a:t>gramatici </a:t>
            </a:r>
            <a:r>
              <a:rPr lang="cs-CZ" dirty="0"/>
              <a:t>v </a:t>
            </a:r>
            <a:r>
              <a:rPr lang="cs-CZ" dirty="0" smtClean="0"/>
              <a:t>antickém Římě navázali na řecké práce </a:t>
            </a:r>
            <a:endParaRPr lang="cs-CZ" dirty="0"/>
          </a:p>
          <a:p>
            <a:pPr algn="just"/>
            <a:r>
              <a:rPr lang="cs-CZ" dirty="0" smtClean="0"/>
              <a:t>Marcus </a:t>
            </a:r>
            <a:r>
              <a:rPr lang="cs-CZ" dirty="0" err="1"/>
              <a:t>Terentius</a:t>
            </a:r>
            <a:r>
              <a:rPr lang="cs-CZ" dirty="0"/>
              <a:t> </a:t>
            </a:r>
            <a:r>
              <a:rPr lang="cs-CZ" dirty="0" err="1"/>
              <a:t>Varro</a:t>
            </a:r>
            <a:r>
              <a:rPr lang="cs-CZ" dirty="0"/>
              <a:t> (116–27), </a:t>
            </a:r>
            <a:r>
              <a:rPr lang="cs-CZ" dirty="0" smtClean="0"/>
              <a:t>vycházel </a:t>
            </a:r>
            <a:r>
              <a:rPr lang="cs-CZ" dirty="0"/>
              <a:t>ze široce </a:t>
            </a:r>
            <a:r>
              <a:rPr lang="cs-CZ" dirty="0" smtClean="0"/>
              <a:t>chápaného pojmu </a:t>
            </a:r>
            <a:r>
              <a:rPr lang="cs-CZ" i="1" dirty="0"/>
              <a:t>deklinace </a:t>
            </a:r>
            <a:r>
              <a:rPr lang="cs-CZ" dirty="0"/>
              <a:t>(</a:t>
            </a:r>
            <a:r>
              <a:rPr lang="cs-CZ" i="1" dirty="0" err="1"/>
              <a:t>dēclīnātiō</a:t>
            </a:r>
            <a:r>
              <a:rPr lang="cs-CZ" dirty="0"/>
              <a:t>); pod deklinaci </a:t>
            </a:r>
            <a:r>
              <a:rPr lang="cs-CZ"/>
              <a:t>zahrnuje </a:t>
            </a:r>
            <a:r>
              <a:rPr lang="cs-CZ" smtClean="0"/>
              <a:t>ohýbání </a:t>
            </a:r>
            <a:r>
              <a:rPr lang="cs-CZ"/>
              <a:t>i </a:t>
            </a:r>
            <a:r>
              <a:rPr lang="cs-CZ" smtClean="0"/>
              <a:t>tvoření </a:t>
            </a:r>
            <a:r>
              <a:rPr lang="cs-CZ" dirty="0" smtClean="0"/>
              <a:t>slov</a:t>
            </a:r>
            <a:endParaRPr lang="cs-CZ" dirty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V období pozdní </a:t>
            </a:r>
            <a:r>
              <a:rPr lang="cs-CZ" dirty="0"/>
              <a:t>antiky pak vznikaly </a:t>
            </a:r>
            <a:r>
              <a:rPr lang="cs-CZ" dirty="0" smtClean="0"/>
              <a:t>školní </a:t>
            </a:r>
            <a:r>
              <a:rPr lang="cs-CZ" u="sng" dirty="0"/>
              <a:t>gramatiky </a:t>
            </a:r>
            <a:r>
              <a:rPr lang="cs-CZ" u="sng" dirty="0" smtClean="0"/>
              <a:t>latiny </a:t>
            </a:r>
            <a:r>
              <a:rPr lang="cs-CZ" dirty="0" smtClean="0"/>
              <a:t>(</a:t>
            </a:r>
            <a:r>
              <a:rPr lang="cs-CZ" dirty="0" err="1"/>
              <a:t>Aelius</a:t>
            </a:r>
            <a:r>
              <a:rPr lang="cs-CZ" dirty="0"/>
              <a:t> </a:t>
            </a:r>
            <a:r>
              <a:rPr lang="cs-CZ" dirty="0" err="1"/>
              <a:t>Donatus</a:t>
            </a:r>
            <a:r>
              <a:rPr lang="cs-CZ" dirty="0"/>
              <a:t> – 4. stol., </a:t>
            </a:r>
            <a:r>
              <a:rPr lang="cs-CZ" dirty="0" err="1"/>
              <a:t>Priscianus</a:t>
            </a:r>
            <a:r>
              <a:rPr lang="cs-CZ" dirty="0"/>
              <a:t> – 6. stol.), jež ovlivňovaly </a:t>
            </a:r>
            <a:r>
              <a:rPr lang="cs-CZ" dirty="0" smtClean="0"/>
              <a:t>myšlení </a:t>
            </a:r>
            <a:r>
              <a:rPr lang="pl-PL" dirty="0" smtClean="0"/>
              <a:t>o </a:t>
            </a:r>
            <a:r>
              <a:rPr lang="pl-PL" dirty="0"/>
              <a:t>jazyce i jazykovou </a:t>
            </a:r>
            <a:r>
              <a:rPr lang="pl-PL" dirty="0" smtClean="0"/>
              <a:t>výuku </a:t>
            </a:r>
            <a:r>
              <a:rPr lang="pl-PL" dirty="0"/>
              <a:t>až do </a:t>
            </a:r>
            <a:r>
              <a:rPr lang="pl-PL" dirty="0" smtClean="0"/>
              <a:t>raného </a:t>
            </a:r>
            <a:r>
              <a:rPr lang="pl-PL" dirty="0"/>
              <a:t>novověku.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1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591344"/>
          </a:xfrm>
        </p:spPr>
        <p:txBody>
          <a:bodyPr/>
          <a:lstStyle/>
          <a:p>
            <a:pPr algn="ctr"/>
            <a:r>
              <a:rPr lang="cs-CZ" b="1" dirty="0"/>
              <a:t>Myšlení o jazyce a vývoj lingvistiky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1268760"/>
            <a:ext cx="9601200" cy="47510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/>
              <a:t>Starší období: před vznikem lingvistiky jako vědní disciplíny</a:t>
            </a:r>
            <a:endParaRPr lang="cs-CZ" dirty="0" smtClean="0"/>
          </a:p>
          <a:p>
            <a:pPr marL="0" indent="0" algn="ctr">
              <a:buNone/>
            </a:pPr>
            <a:r>
              <a:rPr lang="cs-CZ" b="1" dirty="0" smtClean="0"/>
              <a:t>Středověk</a:t>
            </a:r>
          </a:p>
          <a:p>
            <a:pPr algn="just"/>
            <a:r>
              <a:rPr lang="cs-CZ" dirty="0" smtClean="0"/>
              <a:t>typické </a:t>
            </a:r>
            <a:r>
              <a:rPr lang="cs-CZ" u="sng" dirty="0" smtClean="0"/>
              <a:t>spojení </a:t>
            </a:r>
            <a:r>
              <a:rPr lang="cs-CZ" u="sng" dirty="0"/>
              <a:t>gramatiky s </a:t>
            </a:r>
            <a:r>
              <a:rPr lang="cs-CZ" u="sng" dirty="0" smtClean="0"/>
              <a:t>logikou </a:t>
            </a:r>
            <a:r>
              <a:rPr lang="cs-CZ" dirty="0" smtClean="0"/>
              <a:t>– projevovalo se v </a:t>
            </a:r>
            <a:r>
              <a:rPr lang="cs-CZ" dirty="0"/>
              <a:t>tzv. </a:t>
            </a:r>
            <a:r>
              <a:rPr lang="cs-CZ" i="1" dirty="0" smtClean="0"/>
              <a:t>scholastické spekulativní gramatice </a:t>
            </a:r>
            <a:r>
              <a:rPr lang="cs-CZ" dirty="0" smtClean="0"/>
              <a:t>– založena </a:t>
            </a:r>
            <a:r>
              <a:rPr lang="cs-CZ" dirty="0"/>
              <a:t>na představě shody mezi </a:t>
            </a:r>
            <a:r>
              <a:rPr lang="cs-CZ" dirty="0" smtClean="0"/>
              <a:t>výstavbou </a:t>
            </a:r>
            <a:r>
              <a:rPr lang="cs-CZ" dirty="0"/>
              <a:t>světa, </a:t>
            </a:r>
            <a:r>
              <a:rPr lang="cs-CZ" dirty="0" smtClean="0"/>
              <a:t>myšlení </a:t>
            </a:r>
            <a:r>
              <a:rPr lang="cs-CZ" dirty="0"/>
              <a:t>a jazyka.</a:t>
            </a:r>
          </a:p>
          <a:p>
            <a:pPr marL="0" indent="0" algn="ctr">
              <a:buNone/>
            </a:pPr>
            <a:r>
              <a:rPr lang="pl-PL" b="1" dirty="0" smtClean="0"/>
              <a:t>Novověk</a:t>
            </a:r>
          </a:p>
          <a:p>
            <a:pPr algn="just"/>
            <a:r>
              <a:rPr lang="pl-PL" dirty="0" smtClean="0"/>
              <a:t>pokračovala </a:t>
            </a:r>
            <a:r>
              <a:rPr lang="pl-PL" u="sng"/>
              <a:t>tradice </a:t>
            </a:r>
            <a:r>
              <a:rPr lang="pl-PL" u="sng" smtClean="0"/>
              <a:t>obecného </a:t>
            </a:r>
            <a:r>
              <a:rPr lang="pl-PL" u="sng" dirty="0"/>
              <a:t>pohledu na jazyk </a:t>
            </a:r>
            <a:r>
              <a:rPr lang="pl-PL" dirty="0"/>
              <a:t>v </a:t>
            </a:r>
            <a:r>
              <a:rPr lang="pl-PL" dirty="0" smtClean="0"/>
              <a:t>koncepci </a:t>
            </a:r>
            <a:r>
              <a:rPr lang="cs-CZ" dirty="0" smtClean="0"/>
              <a:t>univerzální </a:t>
            </a:r>
            <a:r>
              <a:rPr lang="cs-CZ" dirty="0"/>
              <a:t>(</a:t>
            </a:r>
            <a:r>
              <a:rPr lang="cs-CZ" u="sng" dirty="0" smtClean="0"/>
              <a:t>obecné, racionální) </a:t>
            </a:r>
            <a:r>
              <a:rPr lang="cs-CZ" u="sng"/>
              <a:t>gramatiky </a:t>
            </a:r>
            <a:r>
              <a:rPr lang="cs-CZ" smtClean="0"/>
              <a:t>– zdůrazňovala </a:t>
            </a:r>
            <a:r>
              <a:rPr lang="cs-CZ" dirty="0"/>
              <a:t>shodu </a:t>
            </a:r>
            <a:r>
              <a:rPr lang="cs-CZ" dirty="0" smtClean="0"/>
              <a:t>zákonů myšlení a zákonů </a:t>
            </a:r>
            <a:r>
              <a:rPr lang="cs-CZ" dirty="0"/>
              <a:t>jazyka a snažila se </a:t>
            </a:r>
            <a:r>
              <a:rPr lang="cs-CZ" dirty="0" smtClean="0"/>
              <a:t>nacházet </a:t>
            </a:r>
            <a:r>
              <a:rPr lang="cs-CZ" dirty="0"/>
              <a:t>hlavně to, co </a:t>
            </a:r>
            <a:r>
              <a:rPr lang="cs-CZ" dirty="0" smtClean="0"/>
              <a:t>mají všechny jazyky </a:t>
            </a:r>
            <a:r>
              <a:rPr lang="cs-CZ" smtClean="0"/>
              <a:t>společné.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/>
              <a:t>P</a:t>
            </a:r>
            <a:r>
              <a:rPr lang="cs-CZ" smtClean="0"/>
              <a:t>odle </a:t>
            </a:r>
            <a:r>
              <a:rPr lang="cs-CZ" dirty="0"/>
              <a:t>vzoru </a:t>
            </a:r>
            <a:r>
              <a:rPr lang="cs-CZ" dirty="0" smtClean="0"/>
              <a:t>latinských </a:t>
            </a:r>
            <a:r>
              <a:rPr lang="cs-CZ" smtClean="0"/>
              <a:t>gramatik začaly být </a:t>
            </a:r>
            <a:r>
              <a:rPr lang="pl-PL" smtClean="0"/>
              <a:t>vytvářeny </a:t>
            </a:r>
            <a:r>
              <a:rPr lang="pl-PL" u="sng" dirty="0"/>
              <a:t>gramatiky </a:t>
            </a:r>
            <a:r>
              <a:rPr lang="pl-PL" u="sng" dirty="0" smtClean="0"/>
              <a:t>jednotlivých národních </a:t>
            </a:r>
            <a:r>
              <a:rPr lang="pl-PL" u="sng" dirty="0"/>
              <a:t>jazyků</a:t>
            </a:r>
            <a:r>
              <a:rPr lang="pl-PL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05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023392"/>
          </a:xfrm>
        </p:spPr>
        <p:txBody>
          <a:bodyPr/>
          <a:lstStyle/>
          <a:p>
            <a:pPr algn="ctr"/>
            <a:r>
              <a:rPr lang="cs-CZ" b="1" dirty="0"/>
              <a:t>Myšlení o jazyce a vývoj </a:t>
            </a:r>
            <a:r>
              <a:rPr lang="cs-CZ" b="1" dirty="0" smtClean="0"/>
              <a:t>lingvistiky</a:t>
            </a:r>
            <a:br>
              <a:rPr lang="cs-CZ" b="1" dirty="0" smtClean="0"/>
            </a:br>
            <a:r>
              <a:rPr lang="cs-CZ" dirty="0" smtClean="0"/>
              <a:t>Nové </a:t>
            </a:r>
            <a:r>
              <a:rPr lang="cs-CZ" dirty="0"/>
              <a:t>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v-SE" b="1" dirty="0"/>
              <a:t>Lingvistika</a:t>
            </a:r>
            <a:r>
              <a:rPr lang="sv-SE" dirty="0"/>
              <a:t> </a:t>
            </a:r>
            <a:r>
              <a:rPr lang="sv-SE"/>
              <a:t>jako </a:t>
            </a:r>
            <a:r>
              <a:rPr lang="sv-SE" smtClean="0"/>
              <a:t>plnopr</a:t>
            </a:r>
            <a:r>
              <a:rPr lang="cs-CZ" smtClean="0"/>
              <a:t>á</a:t>
            </a:r>
            <a:r>
              <a:rPr lang="sv-SE" smtClean="0"/>
              <a:t>vn</a:t>
            </a:r>
            <a:r>
              <a:rPr lang="cs-CZ" dirty="0" smtClean="0"/>
              <a:t>á</a:t>
            </a:r>
            <a:r>
              <a:rPr lang="sv-SE" dirty="0" smtClean="0"/>
              <a:t> vědeck</a:t>
            </a:r>
            <a:r>
              <a:rPr lang="cs-CZ" smtClean="0"/>
              <a:t>á</a:t>
            </a:r>
            <a:r>
              <a:rPr lang="sv-SE" smtClean="0"/>
              <a:t> discipl</a:t>
            </a:r>
            <a:r>
              <a:rPr lang="cs-CZ" smtClean="0"/>
              <a:t>í</a:t>
            </a:r>
            <a:r>
              <a:rPr lang="sv-SE" smtClean="0"/>
              <a:t>na </a:t>
            </a:r>
            <a:r>
              <a:rPr lang="cs-CZ" smtClean="0"/>
              <a:t>– </a:t>
            </a:r>
            <a:r>
              <a:rPr lang="sv-SE" smtClean="0"/>
              <a:t>konstituovala </a:t>
            </a:r>
            <a:r>
              <a:rPr lang="cs-CZ" dirty="0" smtClean="0"/>
              <a:t>se </a:t>
            </a:r>
            <a:r>
              <a:rPr lang="sv-SE" dirty="0" smtClean="0"/>
              <a:t>od sklonku</a:t>
            </a:r>
            <a:r>
              <a:rPr lang="cs-CZ" dirty="0" smtClean="0"/>
              <a:t> 18. století a především v </a:t>
            </a:r>
            <a:r>
              <a:rPr lang="cs-CZ" b="1" dirty="0" smtClean="0"/>
              <a:t>19. </a:t>
            </a:r>
            <a:r>
              <a:rPr lang="cs-CZ" b="1" smtClean="0"/>
              <a:t>století</a:t>
            </a:r>
            <a:r>
              <a:rPr lang="cs-CZ" smtClean="0"/>
              <a:t>.</a:t>
            </a:r>
            <a:endParaRPr lang="cs-CZ" dirty="0" smtClean="0"/>
          </a:p>
          <a:p>
            <a:pPr algn="just"/>
            <a:r>
              <a:rPr lang="cs-CZ" dirty="0" smtClean="0"/>
              <a:t>Postupně se prosadilo </a:t>
            </a:r>
            <a:r>
              <a:rPr lang="cs-CZ" dirty="0"/>
              <a:t>několik </a:t>
            </a:r>
            <a:r>
              <a:rPr lang="cs-CZ" dirty="0" smtClean="0"/>
              <a:t>základních lingvistických </a:t>
            </a:r>
            <a:r>
              <a:rPr lang="cs-CZ" dirty="0"/>
              <a:t>paradigmat (ve smyslu </a:t>
            </a:r>
            <a:r>
              <a:rPr lang="cs-CZ" u="sng" dirty="0" smtClean="0"/>
              <a:t>obecného modelu sledovaných problémů </a:t>
            </a:r>
            <a:r>
              <a:rPr lang="cs-CZ" u="sng" dirty="0"/>
              <a:t>a způsobů jejich </a:t>
            </a:r>
            <a:r>
              <a:rPr lang="cs-CZ" u="sng" dirty="0" smtClean="0"/>
              <a:t>řešení</a:t>
            </a:r>
            <a:r>
              <a:rPr lang="cs-CZ" dirty="0" smtClean="0"/>
              <a:t>). 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Je ovšem třeba </a:t>
            </a:r>
            <a:r>
              <a:rPr lang="cs-CZ" dirty="0"/>
              <a:t>podotknout, že </a:t>
            </a:r>
            <a:r>
              <a:rPr lang="cs-CZ" dirty="0" smtClean="0"/>
              <a:t>lingvistická </a:t>
            </a:r>
            <a:r>
              <a:rPr lang="cs-CZ" dirty="0"/>
              <a:t>paradigmata se </a:t>
            </a:r>
            <a:r>
              <a:rPr lang="cs-CZ" smtClean="0"/>
              <a:t>navzájem nenahrazují </a:t>
            </a:r>
            <a:r>
              <a:rPr lang="cs-CZ" dirty="0" smtClean="0"/>
              <a:t>a nestřídají, </a:t>
            </a:r>
            <a:r>
              <a:rPr lang="cs-CZ" dirty="0"/>
              <a:t>ale </a:t>
            </a:r>
            <a:r>
              <a:rPr lang="cs-CZ"/>
              <a:t>zpravidla </a:t>
            </a:r>
            <a:r>
              <a:rPr lang="cs-CZ" smtClean="0"/>
              <a:t>existují </a:t>
            </a:r>
            <a:r>
              <a:rPr lang="cs-CZ" dirty="0"/>
              <a:t>vedle sebe a </a:t>
            </a:r>
            <a:r>
              <a:rPr lang="cs-CZ" dirty="0" smtClean="0"/>
              <a:t>také </a:t>
            </a:r>
            <a:r>
              <a:rPr lang="cs-CZ" dirty="0"/>
              <a:t>se </a:t>
            </a:r>
            <a:r>
              <a:rPr lang="cs-CZ" smtClean="0"/>
              <a:t>navzájem doplňují a ovlivňují.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766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735360"/>
          </a:xfrm>
        </p:spPr>
        <p:txBody>
          <a:bodyPr/>
          <a:lstStyle/>
          <a:p>
            <a:pPr algn="ctr"/>
            <a:r>
              <a:rPr lang="cs-CZ" b="1" dirty="0"/>
              <a:t>Lingvistika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1628800"/>
            <a:ext cx="9601200" cy="43910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3000" b="1" dirty="0"/>
              <a:t>Lingvistika</a:t>
            </a:r>
            <a:r>
              <a:rPr lang="cs-CZ" sz="3000" dirty="0"/>
              <a:t> (z latinského </a:t>
            </a:r>
            <a:r>
              <a:rPr lang="cs-CZ" sz="3000" b="1" i="1" dirty="0"/>
              <a:t>lingua</a:t>
            </a:r>
            <a:r>
              <a:rPr lang="cs-CZ" sz="3000" dirty="0"/>
              <a:t> ,jazyk‘) </a:t>
            </a:r>
            <a:endParaRPr lang="cs-CZ" sz="3000" dirty="0" smtClean="0"/>
          </a:p>
          <a:p>
            <a:pPr algn="just"/>
            <a:r>
              <a:rPr lang="cs-CZ" sz="2400" dirty="0" smtClean="0"/>
              <a:t>vědecký </a:t>
            </a:r>
            <a:r>
              <a:rPr lang="cs-CZ" sz="2400" dirty="0"/>
              <a:t>obor zabývající se </a:t>
            </a:r>
            <a:r>
              <a:rPr lang="cs-CZ" sz="2400" b="1" dirty="0"/>
              <a:t>výzkumem jazyka </a:t>
            </a:r>
            <a:r>
              <a:rPr lang="cs-CZ" sz="2400" dirty="0"/>
              <a:t>(resp. rozmanitých jazyků). </a:t>
            </a:r>
            <a:endParaRPr lang="cs-CZ" sz="2400" dirty="0" smtClean="0"/>
          </a:p>
          <a:p>
            <a:pPr algn="just"/>
            <a:r>
              <a:rPr lang="cs-CZ" sz="2400" dirty="0" smtClean="0"/>
              <a:t>konstituovala se na</a:t>
            </a:r>
            <a:r>
              <a:rPr lang="cs-CZ" sz="2400" dirty="0"/>
              <a:t> </a:t>
            </a:r>
            <a:r>
              <a:rPr lang="cs-CZ" sz="2400" dirty="0" smtClean="0"/>
              <a:t>přelomu 18. a 19. století </a:t>
            </a:r>
          </a:p>
          <a:p>
            <a:pPr algn="just"/>
            <a:r>
              <a:rPr lang="cs-CZ" sz="2400" dirty="0" smtClean="0"/>
              <a:t>zkoumání </a:t>
            </a:r>
            <a:r>
              <a:rPr lang="cs-CZ" sz="2400" dirty="0"/>
              <a:t>jazyka a úvahy o něm mají ovšem tradici mnohem delší a realizovaly se mj. v rámci gramatiky, rétoriky a dialektiky (tj. logiky v širokém smyslu), disciplín, které na středověkých univerzitách tvořily </a:t>
            </a:r>
            <a:r>
              <a:rPr lang="cs-CZ" sz="2400" b="1" dirty="0"/>
              <a:t>součást tzv. sedmi svobodných </a:t>
            </a:r>
            <a:r>
              <a:rPr lang="cs-CZ" sz="2400" b="1" dirty="0" smtClean="0"/>
              <a:t>umění </a:t>
            </a:r>
            <a:r>
              <a:rPr lang="cs-CZ" sz="2400" dirty="0" smtClean="0"/>
              <a:t>(</a:t>
            </a:r>
            <a:r>
              <a:rPr lang="cs-CZ" i="1" dirty="0" smtClean="0"/>
              <a:t>gramatika</a:t>
            </a:r>
            <a:r>
              <a:rPr lang="cs-CZ" i="1" dirty="0"/>
              <a:t>, rétorika, dialektika, aritmetika, geometrie, astronomie a </a:t>
            </a:r>
            <a:r>
              <a:rPr lang="cs-CZ" i="1" dirty="0" smtClean="0"/>
              <a:t>hudba</a:t>
            </a:r>
            <a:r>
              <a:rPr lang="cs-CZ" dirty="0" smtClean="0"/>
              <a:t>).</a:t>
            </a:r>
            <a:r>
              <a:rPr lang="cs-CZ" sz="2400" dirty="0" smtClean="0"/>
              <a:t> </a:t>
            </a:r>
          </a:p>
          <a:p>
            <a:pPr marL="0" indent="0" algn="just">
              <a:buNone/>
            </a:pPr>
            <a:r>
              <a:rPr lang="cs-CZ" sz="2400" dirty="0" smtClean="0"/>
              <a:t>Gramatika </a:t>
            </a:r>
            <a:r>
              <a:rPr lang="cs-CZ" sz="2400" dirty="0"/>
              <a:t>přitom zahrnovala nejen studium jazyka, ale také interpretaci </a:t>
            </a:r>
            <a:r>
              <a:rPr lang="cs-CZ" sz="2400" dirty="0" smtClean="0"/>
              <a:t>textů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833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44732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Lingvistika</a:t>
            </a:r>
            <a:r>
              <a:rPr lang="cs-CZ" dirty="0" smtClean="0"/>
              <a:t> </a:t>
            </a:r>
            <a:r>
              <a:rPr lang="cs-CZ" b="1" dirty="0" smtClean="0"/>
              <a:t>jako vědecká disciplína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1124744"/>
            <a:ext cx="9601200" cy="48950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/>
              <a:t>Mezi </a:t>
            </a:r>
            <a:r>
              <a:rPr lang="cs-CZ" dirty="0" smtClean="0"/>
              <a:t>nejdůležitější lingvistická </a:t>
            </a:r>
            <a:r>
              <a:rPr lang="cs-CZ" dirty="0"/>
              <a:t>paradigmata </a:t>
            </a:r>
            <a:r>
              <a:rPr lang="cs-CZ" dirty="0" smtClean="0"/>
              <a:t>patří: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a) </a:t>
            </a:r>
            <a:r>
              <a:rPr lang="cs-CZ" b="1" dirty="0" smtClean="0"/>
              <a:t>Historickosrovnávací přístup </a:t>
            </a:r>
            <a:r>
              <a:rPr lang="cs-CZ" b="1" dirty="0"/>
              <a:t>k jazyku</a:t>
            </a:r>
            <a:r>
              <a:rPr lang="cs-CZ" dirty="0"/>
              <a:t>, </a:t>
            </a:r>
            <a:r>
              <a:rPr lang="cs-CZ" dirty="0" smtClean="0"/>
              <a:t>který </a:t>
            </a:r>
            <a:r>
              <a:rPr lang="cs-CZ"/>
              <a:t>se </a:t>
            </a:r>
            <a:r>
              <a:rPr lang="cs-CZ" smtClean="0"/>
              <a:t>rozvíjí </a:t>
            </a:r>
            <a:r>
              <a:rPr lang="cs-CZ" dirty="0"/>
              <a:t>od </a:t>
            </a:r>
            <a:r>
              <a:rPr lang="cs-CZ" dirty="0" smtClean="0"/>
              <a:t>počátku 19. století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b</a:t>
            </a:r>
            <a:r>
              <a:rPr lang="cs-CZ"/>
              <a:t>) </a:t>
            </a:r>
            <a:r>
              <a:rPr lang="cs-CZ" b="1" smtClean="0"/>
              <a:t>Typologický přístup </a:t>
            </a:r>
            <a:r>
              <a:rPr lang="cs-CZ" b="1" dirty="0"/>
              <a:t>k jazyku</a:t>
            </a:r>
            <a:r>
              <a:rPr lang="cs-CZ" dirty="0"/>
              <a:t>; </a:t>
            </a:r>
            <a:r>
              <a:rPr lang="cs-CZ" dirty="0" smtClean="0"/>
              <a:t>od počátku 19. stol., ale výrazně </a:t>
            </a:r>
            <a:r>
              <a:rPr lang="cs-CZ" dirty="0"/>
              <a:t>se profiluje až ve </a:t>
            </a:r>
            <a:r>
              <a:rPr lang="cs-CZ" dirty="0" smtClean="0"/>
              <a:t>20. století</a:t>
            </a:r>
            <a:endParaRPr lang="cs-CZ" dirty="0"/>
          </a:p>
          <a:p>
            <a:pPr marL="0" indent="0" algn="just">
              <a:buNone/>
            </a:pPr>
            <a:r>
              <a:rPr lang="pl-PL" dirty="0"/>
              <a:t>c) </a:t>
            </a:r>
            <a:r>
              <a:rPr lang="pl-PL" b="1" dirty="0" smtClean="0"/>
              <a:t>Strukturální přístup </a:t>
            </a:r>
            <a:r>
              <a:rPr lang="pl-PL" b="1" dirty="0"/>
              <a:t>k jazyku (strukturalismus)</a:t>
            </a:r>
            <a:r>
              <a:rPr lang="pl-PL" dirty="0"/>
              <a:t>. </a:t>
            </a:r>
            <a:r>
              <a:rPr lang="pl-PL" dirty="0" smtClean="0"/>
              <a:t>Zakladatelskou </a:t>
            </a:r>
            <a:r>
              <a:rPr lang="cs-CZ" dirty="0" smtClean="0"/>
              <a:t>postavou </a:t>
            </a:r>
            <a:r>
              <a:rPr lang="cs-CZ" dirty="0"/>
              <a:t>strukturalismu je </a:t>
            </a:r>
            <a:r>
              <a:rPr lang="cs-CZ" dirty="0" smtClean="0"/>
              <a:t>švýcarský </a:t>
            </a:r>
            <a:r>
              <a:rPr lang="cs-CZ" dirty="0"/>
              <a:t>jazykovědec Ferdinand de </a:t>
            </a:r>
            <a:r>
              <a:rPr lang="cs-CZ" dirty="0" err="1"/>
              <a:t>Saussure</a:t>
            </a:r>
            <a:r>
              <a:rPr lang="cs-CZ" dirty="0" smtClean="0"/>
              <a:t>, na základě </a:t>
            </a:r>
            <a:r>
              <a:rPr lang="cs-CZ" dirty="0"/>
              <a:t>jehož </a:t>
            </a:r>
            <a:r>
              <a:rPr lang="cs-CZ" dirty="0" smtClean="0"/>
              <a:t>přednášek </a:t>
            </a:r>
            <a:r>
              <a:rPr lang="cs-CZ" dirty="0"/>
              <a:t>bylo </a:t>
            </a:r>
            <a:r>
              <a:rPr lang="cs-CZ" dirty="0" smtClean="0"/>
              <a:t>publikováno pojednání </a:t>
            </a:r>
            <a:r>
              <a:rPr lang="cs-CZ" i="1" dirty="0" err="1" smtClean="0"/>
              <a:t>Cours</a:t>
            </a:r>
            <a:r>
              <a:rPr lang="cs-CZ" i="1" dirty="0" smtClean="0"/>
              <a:t> </a:t>
            </a:r>
            <a:r>
              <a:rPr lang="cs-CZ" i="1" dirty="0"/>
              <a:t>de </a:t>
            </a:r>
            <a:r>
              <a:rPr lang="cs-CZ" i="1" err="1" smtClean="0"/>
              <a:t>linguistique</a:t>
            </a:r>
            <a:r>
              <a:rPr lang="cs-CZ" i="1" smtClean="0"/>
              <a:t> générale </a:t>
            </a:r>
            <a:r>
              <a:rPr lang="cs-CZ"/>
              <a:t>(</a:t>
            </a:r>
            <a:r>
              <a:rPr lang="cs-CZ" smtClean="0"/>
              <a:t>1916, česky Kurs obecné lingvistiky).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V návaznosti </a:t>
            </a:r>
            <a:r>
              <a:rPr lang="cs-CZ" dirty="0"/>
              <a:t>na de </a:t>
            </a:r>
            <a:r>
              <a:rPr lang="cs-CZ" dirty="0" err="1"/>
              <a:t>Saussurovo</a:t>
            </a:r>
            <a:r>
              <a:rPr lang="cs-CZ" dirty="0"/>
              <a:t> </a:t>
            </a:r>
            <a:r>
              <a:rPr lang="cs-CZ" dirty="0" smtClean="0"/>
              <a:t>pojetí </a:t>
            </a:r>
            <a:r>
              <a:rPr lang="cs-CZ" dirty="0"/>
              <a:t>jazyka se v </a:t>
            </a:r>
            <a:r>
              <a:rPr lang="cs-CZ" dirty="0" smtClean="0"/>
              <a:t>následujících desetiletích </a:t>
            </a:r>
            <a:r>
              <a:rPr lang="cs-CZ" dirty="0"/>
              <a:t>konstituovalo několik strukturalisticky </a:t>
            </a:r>
            <a:r>
              <a:rPr lang="cs-CZ" dirty="0" smtClean="0"/>
              <a:t>orientovaných hnutí </a:t>
            </a:r>
            <a:r>
              <a:rPr lang="cs-CZ" dirty="0"/>
              <a:t>a </a:t>
            </a:r>
            <a:r>
              <a:rPr lang="cs-CZ" dirty="0" smtClean="0"/>
              <a:t>sdružení, především pražská </a:t>
            </a:r>
            <a:r>
              <a:rPr lang="cs-CZ" dirty="0"/>
              <a:t>škola, </a:t>
            </a:r>
            <a:r>
              <a:rPr lang="cs-CZ" dirty="0" smtClean="0"/>
              <a:t>kodaňská </a:t>
            </a:r>
            <a:r>
              <a:rPr lang="cs-CZ" dirty="0"/>
              <a:t>škola a tzv</a:t>
            </a:r>
            <a:r>
              <a:rPr lang="cs-CZ" smtClean="0"/>
              <a:t>. americký </a:t>
            </a:r>
            <a:r>
              <a:rPr lang="cs-CZ" dirty="0"/>
              <a:t>deskriptivismus.</a:t>
            </a:r>
          </a:p>
        </p:txBody>
      </p:sp>
    </p:spTree>
    <p:extLst>
      <p:ext uri="{BB962C8B-B14F-4D97-AF65-F5344CB8AC3E}">
        <p14:creationId xmlns:p14="http://schemas.microsoft.com/office/powerpoint/2010/main" val="2949406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735360"/>
          </a:xfrm>
        </p:spPr>
        <p:txBody>
          <a:bodyPr/>
          <a:lstStyle/>
          <a:p>
            <a:pPr algn="ctr"/>
            <a:r>
              <a:rPr lang="cs-CZ" b="1" dirty="0"/>
              <a:t>Lingvistika</a:t>
            </a:r>
            <a:r>
              <a:rPr lang="cs-CZ" dirty="0"/>
              <a:t> </a:t>
            </a:r>
            <a:r>
              <a:rPr lang="cs-CZ" b="1" dirty="0"/>
              <a:t>jako vědecká disciplína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1828800"/>
            <a:ext cx="9601200" cy="44805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d</a:t>
            </a:r>
            <a:r>
              <a:rPr lang="cs-CZ" dirty="0" smtClean="0"/>
              <a:t>) </a:t>
            </a:r>
            <a:r>
              <a:rPr lang="sv-SE" b="1" dirty="0" smtClean="0"/>
              <a:t>Generativn</a:t>
            </a:r>
            <a:r>
              <a:rPr lang="cs-CZ" b="1" dirty="0" smtClean="0"/>
              <a:t>í</a:t>
            </a:r>
            <a:r>
              <a:rPr lang="sv-SE" b="1" dirty="0" smtClean="0"/>
              <a:t> </a:t>
            </a:r>
            <a:r>
              <a:rPr lang="sv-SE" b="1" dirty="0"/>
              <a:t>gramatika </a:t>
            </a:r>
            <a:r>
              <a:rPr lang="sv-SE" dirty="0"/>
              <a:t>a směry s </a:t>
            </a:r>
            <a:r>
              <a:rPr lang="sv-SE" dirty="0" smtClean="0"/>
              <a:t>n</a:t>
            </a:r>
            <a:r>
              <a:rPr lang="cs-CZ" dirty="0" smtClean="0"/>
              <a:t>í</a:t>
            </a:r>
            <a:r>
              <a:rPr lang="sv-SE" dirty="0" smtClean="0"/>
              <a:t> souvisej</a:t>
            </a:r>
            <a:r>
              <a:rPr lang="cs-CZ" dirty="0" smtClean="0"/>
              <a:t>í</a:t>
            </a:r>
            <a:r>
              <a:rPr lang="sv-SE" dirty="0" smtClean="0"/>
              <a:t>c</a:t>
            </a:r>
            <a:r>
              <a:rPr lang="cs-CZ" dirty="0" smtClean="0"/>
              <a:t>í</a:t>
            </a:r>
          </a:p>
          <a:p>
            <a:pPr marL="0" indent="0" algn="just">
              <a:buNone/>
            </a:pPr>
            <a:r>
              <a:rPr lang="sv-SE" dirty="0" smtClean="0"/>
              <a:t>Generativn</a:t>
            </a:r>
            <a:r>
              <a:rPr lang="cs-CZ" dirty="0" smtClean="0"/>
              <a:t>í</a:t>
            </a:r>
            <a:r>
              <a:rPr lang="sv-SE" dirty="0" smtClean="0"/>
              <a:t> gramatika</a:t>
            </a:r>
            <a:r>
              <a:rPr lang="cs-CZ" dirty="0" smtClean="0"/>
              <a:t> velmi výrazně </a:t>
            </a:r>
            <a:r>
              <a:rPr lang="cs-CZ" dirty="0"/>
              <a:t>ovlivnila </a:t>
            </a:r>
            <a:r>
              <a:rPr lang="cs-CZ" dirty="0" smtClean="0"/>
              <a:t>výzkumy </a:t>
            </a:r>
            <a:r>
              <a:rPr lang="cs-CZ" dirty="0"/>
              <a:t>jazyka ve </a:t>
            </a:r>
            <a:r>
              <a:rPr lang="cs-CZ" dirty="0" smtClean="0"/>
              <a:t>druhé polovině 20. stol. </a:t>
            </a:r>
          </a:p>
          <a:p>
            <a:pPr marL="0" indent="0" algn="just">
              <a:buNone/>
            </a:pPr>
            <a:r>
              <a:rPr lang="cs-CZ" dirty="0" smtClean="0"/>
              <a:t>Jejím </a:t>
            </a:r>
            <a:r>
              <a:rPr lang="cs-CZ" dirty="0"/>
              <a:t>zakladatelem a </a:t>
            </a:r>
            <a:r>
              <a:rPr lang="cs-CZ" dirty="0" smtClean="0"/>
              <a:t>nejvýznamnějším </a:t>
            </a:r>
            <a:r>
              <a:rPr lang="cs-CZ" dirty="0"/>
              <a:t>představitelem </a:t>
            </a:r>
            <a:r>
              <a:rPr lang="cs-CZ" dirty="0" smtClean="0"/>
              <a:t>je americký </a:t>
            </a:r>
            <a:r>
              <a:rPr lang="cs-CZ" dirty="0"/>
              <a:t>lingvista </a:t>
            </a:r>
            <a:r>
              <a:rPr lang="cs-CZ" dirty="0" err="1"/>
              <a:t>Noam</a:t>
            </a:r>
            <a:r>
              <a:rPr lang="cs-CZ" dirty="0"/>
              <a:t> </a:t>
            </a:r>
            <a:r>
              <a:rPr lang="cs-CZ" dirty="0" err="1"/>
              <a:t>Chomsky</a:t>
            </a:r>
            <a:r>
              <a:rPr lang="cs-CZ" dirty="0"/>
              <a:t>, </a:t>
            </a:r>
            <a:r>
              <a:rPr lang="cs-CZ" dirty="0" smtClean="0"/>
              <a:t>který </a:t>
            </a:r>
            <a:r>
              <a:rPr lang="cs-CZ" dirty="0"/>
              <a:t>svou koncepci </a:t>
            </a:r>
            <a:r>
              <a:rPr lang="cs-CZ" dirty="0" smtClean="0"/>
              <a:t>poprvé představil </a:t>
            </a:r>
            <a:r>
              <a:rPr lang="en-US" dirty="0" smtClean="0"/>
              <a:t>v </a:t>
            </a:r>
            <a:r>
              <a:rPr lang="en-US" dirty="0" err="1"/>
              <a:t>knize</a:t>
            </a:r>
            <a:r>
              <a:rPr lang="en-US" dirty="0"/>
              <a:t> </a:t>
            </a:r>
            <a:r>
              <a:rPr lang="en-US" i="1" dirty="0"/>
              <a:t>Syntactic Structures </a:t>
            </a:r>
            <a:r>
              <a:rPr lang="en-US" dirty="0"/>
              <a:t>(1957).</a:t>
            </a:r>
          </a:p>
          <a:p>
            <a:pPr marL="0" indent="0" algn="just">
              <a:buNone/>
            </a:pPr>
            <a:r>
              <a:rPr lang="cs-CZ" dirty="0"/>
              <a:t>e) </a:t>
            </a:r>
            <a:r>
              <a:rPr lang="cs-CZ" b="1" dirty="0"/>
              <a:t>Rozvoj </a:t>
            </a:r>
            <a:r>
              <a:rPr lang="cs-CZ" b="1" dirty="0" smtClean="0"/>
              <a:t>pomezních disciplín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Od 50. let 20. stol. se prosazují také </a:t>
            </a:r>
            <a:r>
              <a:rPr lang="cs-CZ" dirty="0"/>
              <a:t>tzv. </a:t>
            </a:r>
            <a:r>
              <a:rPr lang="cs-CZ" dirty="0" smtClean="0"/>
              <a:t>pomezní lingvistické disciplíny</a:t>
            </a:r>
          </a:p>
          <a:p>
            <a:pPr algn="just"/>
            <a:r>
              <a:rPr lang="cs-CZ" dirty="0" smtClean="0"/>
              <a:t>Jsou založeny na </a:t>
            </a:r>
            <a:r>
              <a:rPr lang="cs-CZ" u="sng" dirty="0"/>
              <a:t>integraci </a:t>
            </a:r>
            <a:r>
              <a:rPr lang="cs-CZ" u="sng" dirty="0" smtClean="0"/>
              <a:t>lingvistických výzkumů </a:t>
            </a:r>
            <a:r>
              <a:rPr lang="cs-CZ" u="sng" dirty="0"/>
              <a:t>s poznatky </a:t>
            </a:r>
            <a:r>
              <a:rPr lang="cs-CZ" u="sng" dirty="0" smtClean="0"/>
              <a:t>dalších </a:t>
            </a:r>
            <a:r>
              <a:rPr lang="cs-CZ" u="sng" dirty="0"/>
              <a:t>věd </a:t>
            </a:r>
            <a:r>
              <a:rPr lang="cs-CZ" dirty="0"/>
              <a:t>(psycholingvistika</a:t>
            </a:r>
            <a:r>
              <a:rPr lang="cs-CZ" dirty="0" smtClean="0"/>
              <a:t>, sociolingvistika</a:t>
            </a:r>
            <a:r>
              <a:rPr lang="cs-CZ" dirty="0"/>
              <a:t>). </a:t>
            </a:r>
            <a:endParaRPr lang="cs-CZ" dirty="0" smtClean="0"/>
          </a:p>
          <a:p>
            <a:pPr algn="just"/>
            <a:r>
              <a:rPr lang="cs-CZ" dirty="0" smtClean="0"/>
              <a:t>V další fázi </a:t>
            </a:r>
            <a:r>
              <a:rPr lang="cs-CZ" dirty="0"/>
              <a:t>(kolem roku 1970) </a:t>
            </a:r>
            <a:r>
              <a:rPr lang="cs-CZ" dirty="0" smtClean="0"/>
              <a:t>dochází ke komunikačně-pragmatickému </a:t>
            </a:r>
            <a:r>
              <a:rPr lang="cs-CZ" dirty="0"/>
              <a:t>obratu – označuje se tak </a:t>
            </a:r>
            <a:r>
              <a:rPr lang="cs-CZ" u="sng" dirty="0" smtClean="0"/>
              <a:t>soustředění </a:t>
            </a:r>
            <a:r>
              <a:rPr lang="pl-PL" u="sng" dirty="0" smtClean="0"/>
              <a:t>pozornosti </a:t>
            </a:r>
            <a:r>
              <a:rPr lang="pl-PL" u="sng" dirty="0"/>
              <a:t>nikoli na </a:t>
            </a:r>
            <a:r>
              <a:rPr lang="pl-PL" u="sng" dirty="0" smtClean="0"/>
              <a:t>jazykový systém</a:t>
            </a:r>
            <a:r>
              <a:rPr lang="pl-PL" u="sng" dirty="0"/>
              <a:t>, ale na </a:t>
            </a:r>
            <a:r>
              <a:rPr lang="pl-PL" u="sng" dirty="0" smtClean="0"/>
              <a:t>různé </a:t>
            </a:r>
            <a:r>
              <a:rPr lang="pl-PL" u="sng" dirty="0"/>
              <a:t>aspekty </a:t>
            </a:r>
            <a:r>
              <a:rPr lang="pl-PL" u="sng" dirty="0" smtClean="0"/>
              <a:t>užívání jazyka v komunikaci</a:t>
            </a:r>
            <a:r>
              <a:rPr lang="pl-PL" dirty="0" smtClean="0"/>
              <a:t> </a:t>
            </a:r>
            <a:r>
              <a:rPr lang="pl-PL" dirty="0"/>
              <a:t>a na procesy, </a:t>
            </a:r>
            <a:r>
              <a:rPr lang="pl-PL" dirty="0" smtClean="0"/>
              <a:t>které </a:t>
            </a:r>
            <a:r>
              <a:rPr lang="pl-PL" dirty="0"/>
              <a:t>s </a:t>
            </a:r>
            <a:r>
              <a:rPr lang="pl-PL" dirty="0" smtClean="0"/>
              <a:t>tím souvisejí. </a:t>
            </a:r>
          </a:p>
          <a:p>
            <a:pPr algn="just"/>
            <a:r>
              <a:rPr lang="pl-PL" dirty="0" smtClean="0"/>
              <a:t>Vedle </a:t>
            </a:r>
            <a:r>
              <a:rPr lang="pl-PL" u="sng" dirty="0" smtClean="0"/>
              <a:t>psycholingvistiky</a:t>
            </a:r>
            <a:r>
              <a:rPr lang="pl-PL" dirty="0" smtClean="0"/>
              <a:t> </a:t>
            </a:r>
            <a:r>
              <a:rPr lang="cs-CZ" dirty="0" smtClean="0"/>
              <a:t>a </a:t>
            </a:r>
            <a:r>
              <a:rPr lang="cs-CZ" u="sng" dirty="0"/>
              <a:t>sociolingvistiky</a:t>
            </a:r>
            <a:r>
              <a:rPr lang="cs-CZ" dirty="0"/>
              <a:t> se </a:t>
            </a:r>
            <a:r>
              <a:rPr lang="cs-CZ" dirty="0" smtClean="0"/>
              <a:t>konstituují disciplíny</a:t>
            </a:r>
            <a:r>
              <a:rPr lang="cs-CZ" dirty="0"/>
              <a:t>, jako je </a:t>
            </a:r>
            <a:r>
              <a:rPr lang="cs-CZ" u="sng" dirty="0" smtClean="0"/>
              <a:t>textová </a:t>
            </a:r>
            <a:r>
              <a:rPr lang="cs-CZ" u="sng" dirty="0"/>
              <a:t>lingvistika</a:t>
            </a:r>
            <a:r>
              <a:rPr lang="cs-CZ" dirty="0" smtClean="0"/>
              <a:t>, </a:t>
            </a:r>
            <a:r>
              <a:rPr lang="cs-CZ" u="sng" dirty="0" smtClean="0"/>
              <a:t>lingvistická </a:t>
            </a:r>
            <a:r>
              <a:rPr lang="cs-CZ" u="sng" dirty="0"/>
              <a:t>pragmatika</a:t>
            </a:r>
            <a:r>
              <a:rPr lang="cs-CZ" dirty="0"/>
              <a:t>, </a:t>
            </a:r>
            <a:r>
              <a:rPr lang="cs-CZ" u="sng" dirty="0" smtClean="0"/>
              <a:t>konverzační analýza</a:t>
            </a:r>
            <a:r>
              <a:rPr lang="cs-CZ" dirty="0"/>
              <a:t>, </a:t>
            </a:r>
            <a:r>
              <a:rPr lang="cs-CZ" u="sng" dirty="0"/>
              <a:t>neurolingvistika</a:t>
            </a:r>
            <a:r>
              <a:rPr lang="cs-CZ" dirty="0"/>
              <a:t> </a:t>
            </a:r>
            <a:r>
              <a:rPr lang="cs-CZ" dirty="0" smtClean="0"/>
              <a:t>či </a:t>
            </a:r>
            <a:r>
              <a:rPr lang="cs-CZ" u="sng" dirty="0" smtClean="0"/>
              <a:t>kognitivní</a:t>
            </a:r>
            <a:r>
              <a:rPr lang="cs-CZ" dirty="0" smtClean="0"/>
              <a:t> </a:t>
            </a:r>
            <a:r>
              <a:rPr lang="cs-CZ" u="sng" dirty="0" smtClean="0"/>
              <a:t>lingvistika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910726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Domácí</a:t>
            </a:r>
            <a:r>
              <a:rPr lang="cs-CZ" dirty="0" smtClean="0"/>
              <a:t> </a:t>
            </a:r>
            <a:r>
              <a:rPr lang="cs-CZ" b="1" dirty="0" smtClean="0"/>
              <a:t>úkol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2400" dirty="0" smtClean="0"/>
              <a:t>Z uvedené literatury k přednášce si přečtěte teorie o vzniku jazyka a stručně </a:t>
            </a:r>
            <a:r>
              <a:rPr lang="cs-CZ" sz="2400" smtClean="0"/>
              <a:t>je představte </a:t>
            </a:r>
            <a:r>
              <a:rPr lang="cs-CZ" sz="2400" dirty="0" smtClean="0"/>
              <a:t>na naší </a:t>
            </a:r>
            <a:r>
              <a:rPr lang="cs-CZ" sz="2400" smtClean="0"/>
              <a:t>další hodině.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2417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404664"/>
            <a:ext cx="9601200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Literatura: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53852" y="764704"/>
            <a:ext cx="10297144" cy="5904656"/>
          </a:xfrm>
        </p:spPr>
        <p:txBody>
          <a:bodyPr>
            <a:noAutofit/>
          </a:bodyPr>
          <a:lstStyle/>
          <a:p>
            <a:pPr algn="just"/>
            <a:r>
              <a:rPr lang="cs-CZ" sz="1600" dirty="0" smtClean="0">
                <a:hlinkClick r:id="rId2"/>
              </a:rPr>
              <a:t> </a:t>
            </a:r>
            <a:r>
              <a:rPr lang="cs-CZ" sz="1600" dirty="0"/>
              <a:t>Nový encyklopedický slovník češtiny </a:t>
            </a:r>
            <a:r>
              <a:rPr lang="cs-CZ" sz="1600" dirty="0" smtClean="0"/>
              <a:t>online </a:t>
            </a:r>
            <a:r>
              <a:rPr lang="cs-CZ" sz="1600" dirty="0" smtClean="0">
                <a:hlinkClick r:id="rId2"/>
              </a:rPr>
              <a:t>https</a:t>
            </a:r>
            <a:r>
              <a:rPr lang="cs-CZ" sz="1600" dirty="0">
                <a:hlinkClick r:id="rId2"/>
              </a:rPr>
              <a:t>://www.czechency.org</a:t>
            </a:r>
            <a:r>
              <a:rPr lang="cs-CZ" sz="1600" dirty="0" smtClean="0">
                <a:hlinkClick r:id="rId2"/>
              </a:rPr>
              <a:t>/</a:t>
            </a:r>
            <a:endParaRPr lang="cs-CZ" sz="1600" dirty="0" smtClean="0"/>
          </a:p>
          <a:p>
            <a:pPr algn="just"/>
            <a:r>
              <a:rPr lang="cs-CZ" sz="1600" dirty="0" smtClean="0"/>
              <a:t>MAREŠ, Petr (2014) Úvod </a:t>
            </a:r>
            <a:r>
              <a:rPr lang="cs-CZ" sz="1600" dirty="0"/>
              <a:t>do lingvistiky a lingvistické bohemistiky, Univerzita Karlova v </a:t>
            </a:r>
            <a:r>
              <a:rPr lang="cs-CZ" sz="1600" dirty="0" smtClean="0"/>
              <a:t>Praze</a:t>
            </a:r>
            <a:endParaRPr lang="cs-CZ" sz="1600" dirty="0"/>
          </a:p>
          <a:p>
            <a:pPr algn="just"/>
            <a:r>
              <a:rPr lang="cs-CZ" sz="1600" dirty="0" smtClean="0"/>
              <a:t>CVRČEK</a:t>
            </a:r>
            <a:r>
              <a:rPr lang="cs-CZ" sz="1600" dirty="0"/>
              <a:t>, Václav (2011): Mluvnice současné češtiny – koncepce a zpracování. In: Jiří Hasil (</a:t>
            </a:r>
            <a:r>
              <a:rPr lang="cs-CZ" sz="1600" dirty="0" err="1"/>
              <a:t>ed</a:t>
            </a:r>
            <a:r>
              <a:rPr lang="cs-CZ" sz="1600" dirty="0"/>
              <a:t>.), Přednášky z 54. běhu Letní školy slovanských studií. Praha: FF UK; </a:t>
            </a:r>
            <a:r>
              <a:rPr lang="cs-CZ" sz="1600" dirty="0" err="1"/>
              <a:t>Euroslavica</a:t>
            </a:r>
            <a:r>
              <a:rPr lang="cs-CZ" sz="1600" dirty="0"/>
              <a:t>, s. 26–35. 24 </a:t>
            </a:r>
            <a:endParaRPr lang="bg-BG" sz="1600" dirty="0" smtClean="0"/>
          </a:p>
          <a:p>
            <a:pPr algn="just"/>
            <a:r>
              <a:rPr lang="cs-CZ" sz="1600" dirty="0" smtClean="0"/>
              <a:t>ČERMÁK</a:t>
            </a:r>
            <a:r>
              <a:rPr lang="cs-CZ" sz="1600" dirty="0"/>
              <a:t>, František (2011): Jazyk a jazykověda. Přehled a slovníky. 4. vyd. Praha: Karolinum</a:t>
            </a:r>
            <a:r>
              <a:rPr lang="cs-CZ" sz="1600" dirty="0" smtClean="0"/>
              <a:t>.</a:t>
            </a:r>
            <a:endParaRPr lang="bg-BG" sz="1600" dirty="0" smtClean="0"/>
          </a:p>
          <a:p>
            <a:pPr algn="just"/>
            <a:r>
              <a:rPr lang="cs-CZ" sz="1600" dirty="0"/>
              <a:t>ČERNÝ, Jiří (2005): Malé dějiny lingvistiky. Praha: </a:t>
            </a:r>
            <a:r>
              <a:rPr lang="cs-CZ" sz="1600" dirty="0" smtClean="0"/>
              <a:t>Portál</a:t>
            </a:r>
          </a:p>
          <a:p>
            <a:pPr algn="just"/>
            <a:r>
              <a:rPr lang="cs-CZ" sz="1600" dirty="0"/>
              <a:t>Černý, Jiří. </a:t>
            </a:r>
            <a:r>
              <a:rPr lang="cs-CZ" sz="1600" dirty="0" smtClean="0"/>
              <a:t>(1996) </a:t>
            </a:r>
            <a:r>
              <a:rPr lang="cs-CZ" sz="1600" i="1" dirty="0" smtClean="0"/>
              <a:t>Dějiny </a:t>
            </a:r>
            <a:r>
              <a:rPr lang="cs-CZ" sz="1600" i="1" dirty="0"/>
              <a:t>lingvistiky</a:t>
            </a:r>
            <a:r>
              <a:rPr lang="cs-CZ" sz="1600" dirty="0"/>
              <a:t>. Olomouc: </a:t>
            </a:r>
            <a:r>
              <a:rPr lang="cs-CZ" sz="1600" dirty="0" err="1" smtClean="0"/>
              <a:t>Votobia</a:t>
            </a:r>
            <a:endParaRPr lang="cs-CZ" sz="1600" dirty="0" smtClean="0"/>
          </a:p>
          <a:p>
            <a:pPr algn="just"/>
            <a:r>
              <a:rPr lang="cs-CZ" sz="1600" dirty="0"/>
              <a:t>ČERNÝ, Jiří (2008): </a:t>
            </a:r>
            <a:r>
              <a:rPr lang="cs-CZ" sz="1600" i="1" dirty="0"/>
              <a:t>Úvod do studia jazyka. </a:t>
            </a:r>
            <a:r>
              <a:rPr lang="cs-CZ" sz="1600" dirty="0"/>
              <a:t>2. vyd. Olomouc: </a:t>
            </a:r>
            <a:r>
              <a:rPr lang="cs-CZ" sz="1600" dirty="0" err="1"/>
              <a:t>Rubico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DOLNÍK, Juraj (2009): </a:t>
            </a:r>
            <a:r>
              <a:rPr lang="cs-CZ" sz="1600" i="1" dirty="0"/>
              <a:t>Všeobecná </a:t>
            </a:r>
            <a:r>
              <a:rPr lang="cs-CZ" sz="1600" i="1" dirty="0" err="1"/>
              <a:t>jazykoveda</a:t>
            </a:r>
            <a:r>
              <a:rPr lang="cs-CZ" sz="1600" i="1" dirty="0"/>
              <a:t>. Opis a </a:t>
            </a:r>
            <a:r>
              <a:rPr lang="cs-CZ" sz="1600" i="1" dirty="0" err="1"/>
              <a:t>vysvetľovanie</a:t>
            </a:r>
            <a:r>
              <a:rPr lang="cs-CZ" sz="1600" i="1" dirty="0"/>
              <a:t> jazyka. </a:t>
            </a:r>
            <a:r>
              <a:rPr lang="cs-CZ" sz="1600" dirty="0"/>
              <a:t>Bratislava: Veda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ERHART, Adolf (1984): </a:t>
            </a:r>
            <a:r>
              <a:rPr lang="cs-CZ" sz="1600" i="1" dirty="0"/>
              <a:t>Základy jazykovědy. </a:t>
            </a:r>
            <a:r>
              <a:rPr lang="cs-CZ" sz="1600" dirty="0"/>
              <a:t>Praha: SPN.</a:t>
            </a:r>
          </a:p>
          <a:p>
            <a:pPr algn="just"/>
            <a:r>
              <a:rPr lang="cs-CZ" sz="1600" dirty="0" smtClean="0"/>
              <a:t>PLESKALOVÁ</a:t>
            </a:r>
            <a:r>
              <a:rPr lang="cs-CZ" sz="1600" dirty="0"/>
              <a:t>, Jana – KRČMOVÁ, Marie – VEČERKA, Radoslav – KARLÍK, Petr (</a:t>
            </a:r>
            <a:r>
              <a:rPr lang="cs-CZ" sz="1600" dirty="0" err="1" smtClean="0"/>
              <a:t>eds</a:t>
            </a:r>
            <a:r>
              <a:rPr lang="cs-CZ" sz="1600" dirty="0" smtClean="0"/>
              <a:t>.) </a:t>
            </a:r>
            <a:r>
              <a:rPr lang="cs-CZ" sz="1600" dirty="0"/>
              <a:t>(2007): Kapitoly z dějin české jazykovědné bohemistiky. Praha: Academia</a:t>
            </a:r>
            <a:r>
              <a:rPr lang="cs-CZ" sz="1600" dirty="0" smtClean="0"/>
              <a:t>.</a:t>
            </a:r>
          </a:p>
          <a:p>
            <a:pPr algn="just"/>
            <a:r>
              <a:rPr lang="pl-PL" sz="1600" dirty="0"/>
              <a:t>PALEK, Bohumil (1989): </a:t>
            </a:r>
            <a:r>
              <a:rPr lang="pl-PL" sz="1600" i="1" dirty="0"/>
              <a:t>Zaklady </a:t>
            </a:r>
            <a:r>
              <a:rPr lang="pl-PL" sz="1600" i="1" dirty="0" smtClean="0"/>
              <a:t>obecné </a:t>
            </a:r>
            <a:r>
              <a:rPr lang="pl-PL" sz="1600" i="1" dirty="0"/>
              <a:t>jazykovědy. </a:t>
            </a:r>
            <a:r>
              <a:rPr lang="pl-PL" sz="1600" dirty="0"/>
              <a:t>Praha: SPN.</a:t>
            </a:r>
          </a:p>
          <a:p>
            <a:pPr algn="just"/>
            <a:r>
              <a:rPr lang="cs-CZ" sz="1600" dirty="0" smtClean="0"/>
              <a:t>POKORNÝ, </a:t>
            </a:r>
            <a:r>
              <a:rPr lang="cs-CZ" sz="1600" dirty="0"/>
              <a:t>Jan (2010): </a:t>
            </a:r>
            <a:r>
              <a:rPr lang="cs-CZ" sz="1600" i="1" dirty="0" smtClean="0"/>
              <a:t>Lingvistická </a:t>
            </a:r>
            <a:r>
              <a:rPr lang="cs-CZ" sz="1600" i="1" dirty="0"/>
              <a:t>antropologie. Jazyk, mysl a kultura. </a:t>
            </a:r>
            <a:r>
              <a:rPr lang="cs-CZ" sz="1600" dirty="0"/>
              <a:t>Praha: </a:t>
            </a:r>
            <a:r>
              <a:rPr lang="cs-CZ" sz="1600" dirty="0" err="1" smtClean="0"/>
              <a:t>Grada</a:t>
            </a:r>
            <a:r>
              <a:rPr lang="cs-CZ" sz="1600" dirty="0" smtClean="0"/>
              <a:t> </a:t>
            </a:r>
            <a:r>
              <a:rPr lang="cs-CZ" sz="1600" dirty="0" err="1" smtClean="0"/>
              <a:t>Publishing</a:t>
            </a:r>
            <a:r>
              <a:rPr lang="cs-CZ" sz="1600" smtClean="0"/>
              <a:t>.</a:t>
            </a: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2055333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Máte nějaké otázky?</a:t>
            </a:r>
            <a:endParaRPr lang="cs-CZ" dirty="0"/>
          </a:p>
        </p:txBody>
      </p:sp>
      <p:pic>
        <p:nvPicPr>
          <p:cNvPr id="2050" name="Picture 2" descr="VÃ½sledek obrÃ¡zku pro language and linguistic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972" y="1828800"/>
            <a:ext cx="6408081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423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Děkuji za pozornost.</a:t>
            </a:r>
            <a:endParaRPr lang="cs-CZ" b="1" dirty="0"/>
          </a:p>
        </p:txBody>
      </p:sp>
      <p:pic>
        <p:nvPicPr>
          <p:cNvPr id="1028" name="Picture 4" descr="http://www.ldolphin.org/towerbabe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074" y="1828800"/>
            <a:ext cx="5547877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7273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 smtClean="0"/>
              <a:t>SEPTEM ARTES LIBERALES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1828800"/>
            <a:ext cx="9601200" cy="448052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b="1" dirty="0"/>
              <a:t>Sedmero svobodných umění</a:t>
            </a:r>
            <a:r>
              <a:rPr lang="cs-CZ" dirty="0"/>
              <a:t> (</a:t>
            </a:r>
            <a:r>
              <a:rPr lang="cs-CZ" dirty="0" smtClean="0"/>
              <a:t>lat.</a:t>
            </a:r>
            <a:r>
              <a:rPr lang="cs-CZ" dirty="0"/>
              <a:t> </a:t>
            </a:r>
            <a:r>
              <a:rPr lang="cs-CZ" i="1" dirty="0"/>
              <a:t>septem </a:t>
            </a:r>
            <a:r>
              <a:rPr lang="cs-CZ" i="1" dirty="0" err="1"/>
              <a:t>artes</a:t>
            </a:r>
            <a:r>
              <a:rPr lang="cs-CZ" i="1" dirty="0"/>
              <a:t> </a:t>
            </a:r>
            <a:r>
              <a:rPr lang="cs-CZ" i="1" dirty="0" err="1"/>
              <a:t>liberales</a:t>
            </a:r>
            <a:r>
              <a:rPr lang="cs-CZ" dirty="0"/>
              <a:t>) tvořilo základ středověkého </a:t>
            </a:r>
            <a:r>
              <a:rPr lang="cs-CZ" dirty="0" smtClean="0"/>
              <a:t>vzdělávání </a:t>
            </a:r>
          </a:p>
          <a:p>
            <a:pPr algn="just"/>
            <a:r>
              <a:rPr lang="cs-CZ" dirty="0" smtClean="0"/>
              <a:t>byl </a:t>
            </a:r>
            <a:r>
              <a:rPr lang="cs-CZ" dirty="0"/>
              <a:t>to středověký název pro souhrn předmětů, které tvořily všeobecné vzdělání (řecky </a:t>
            </a:r>
            <a:r>
              <a:rPr lang="cs-CZ" i="1" dirty="0" err="1"/>
              <a:t>enkyklios</a:t>
            </a:r>
            <a:r>
              <a:rPr lang="cs-CZ" i="1" dirty="0"/>
              <a:t> </a:t>
            </a:r>
            <a:r>
              <a:rPr lang="cs-CZ" i="1" dirty="0" err="1"/>
              <a:t>paideia</a:t>
            </a:r>
            <a:r>
              <a:rPr lang="cs-CZ" dirty="0"/>
              <a:t>, lat. </a:t>
            </a:r>
            <a:r>
              <a:rPr lang="cs-CZ" i="1" dirty="0"/>
              <a:t>orbis </a:t>
            </a:r>
            <a:r>
              <a:rPr lang="cs-CZ" i="1" dirty="0" err="1"/>
              <a:t>doctrinae</a:t>
            </a:r>
            <a:r>
              <a:rPr lang="cs-CZ" dirty="0"/>
              <a:t> – kruh vzdělání) středověkého vzdělance. </a:t>
            </a:r>
            <a:endParaRPr lang="cs-CZ" dirty="0" smtClean="0"/>
          </a:p>
          <a:p>
            <a:pPr algn="just"/>
            <a:r>
              <a:rPr lang="cs-CZ" dirty="0" smtClean="0"/>
              <a:t>Sedm </a:t>
            </a:r>
            <a:r>
              <a:rPr lang="cs-CZ" dirty="0"/>
              <a:t>základních umění, tedy vědeckých a učebních oborů, bylo rozděleno na </a:t>
            </a:r>
            <a:r>
              <a:rPr lang="cs-CZ" i="1" dirty="0"/>
              <a:t>trivium</a:t>
            </a:r>
            <a:r>
              <a:rPr lang="cs-CZ" dirty="0"/>
              <a:t> zaměřené především na texty a </a:t>
            </a:r>
            <a:r>
              <a:rPr lang="cs-CZ" i="1" dirty="0"/>
              <a:t>kvadrivium</a:t>
            </a:r>
            <a:r>
              <a:rPr lang="cs-CZ" dirty="0"/>
              <a:t> pro obory spojené s čísly. Tehdejší chápání obsahu jednotlivých umění se však lišilo od moderních pojmů.</a:t>
            </a:r>
          </a:p>
          <a:p>
            <a:pPr algn="just"/>
            <a:r>
              <a:rPr lang="cs-CZ" dirty="0"/>
              <a:t>Tato umění byla svobodná (</a:t>
            </a:r>
            <a:r>
              <a:rPr lang="cs-CZ" i="1" dirty="0" err="1"/>
              <a:t>liberales</a:t>
            </a:r>
            <a:r>
              <a:rPr lang="cs-CZ" dirty="0"/>
              <a:t>), protože věnovat se jim bylo hodno svobodného člověka (lat. </a:t>
            </a:r>
            <a:r>
              <a:rPr lang="cs-CZ" i="1" dirty="0"/>
              <a:t>homo liber</a:t>
            </a:r>
            <a:r>
              <a:rPr lang="cs-CZ" dirty="0"/>
              <a:t>), na rozdíl od manuálních či řemeslných zručností. </a:t>
            </a:r>
            <a:endParaRPr lang="cs-CZ" dirty="0" smtClean="0"/>
          </a:p>
          <a:p>
            <a:pPr algn="just"/>
            <a:r>
              <a:rPr lang="cs-CZ" dirty="0" smtClean="0"/>
              <a:t>Od </a:t>
            </a:r>
            <a:r>
              <a:rPr lang="cs-CZ" dirty="0"/>
              <a:t>slova </a:t>
            </a:r>
            <a:r>
              <a:rPr lang="cs-CZ" i="1" dirty="0" err="1"/>
              <a:t>artes</a:t>
            </a:r>
            <a:r>
              <a:rPr lang="cs-CZ" dirty="0"/>
              <a:t> pochází pojmenování </a:t>
            </a:r>
            <a:r>
              <a:rPr lang="cs-CZ" dirty="0" smtClean="0"/>
              <a:t>jedné </a:t>
            </a:r>
            <a:r>
              <a:rPr lang="cs-CZ" dirty="0"/>
              <a:t>z fakult na středověkých univerzitách. Artistická fakulta byla předchůdkyní dnešní fakulty </a:t>
            </a:r>
            <a:r>
              <a:rPr lang="cs-CZ" dirty="0" smtClean="0"/>
              <a:t>filozofické.</a:t>
            </a: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569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735360"/>
          </a:xfrm>
        </p:spPr>
        <p:txBody>
          <a:bodyPr/>
          <a:lstStyle/>
          <a:p>
            <a:pPr algn="ctr"/>
            <a:r>
              <a:rPr lang="cs-CZ" b="1" dirty="0"/>
              <a:t>Lingvistika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1484784"/>
            <a:ext cx="9601200" cy="4896544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Jako </a:t>
            </a:r>
            <a:r>
              <a:rPr lang="cs-CZ" b="1" dirty="0"/>
              <a:t>český terminologický ekvivalent </a:t>
            </a:r>
            <a:r>
              <a:rPr lang="cs-CZ" dirty="0"/>
              <a:t>k lingvistice se obvykle používá výraz </a:t>
            </a:r>
            <a:r>
              <a:rPr lang="cs-CZ" b="1" dirty="0"/>
              <a:t>jazykověda</a:t>
            </a:r>
            <a:r>
              <a:rPr lang="cs-CZ" dirty="0"/>
              <a:t>, dříve bylo rozšířeno i pojmenování </a:t>
            </a:r>
            <a:r>
              <a:rPr lang="cs-CZ" b="1" dirty="0"/>
              <a:t>jazykozpyt</a:t>
            </a:r>
            <a:r>
              <a:rPr lang="cs-CZ" dirty="0"/>
              <a:t> </a:t>
            </a:r>
            <a:endParaRPr lang="bg-BG" dirty="0" smtClean="0"/>
          </a:p>
          <a:p>
            <a:pPr algn="just"/>
            <a:r>
              <a:rPr lang="cs-CZ" b="1" dirty="0"/>
              <a:t>filologie</a:t>
            </a:r>
            <a:r>
              <a:rPr lang="cs-CZ" dirty="0"/>
              <a:t> (z řeckého </a:t>
            </a:r>
            <a:r>
              <a:rPr lang="cs-CZ" dirty="0" err="1" smtClean="0"/>
              <a:t>filologíā</a:t>
            </a:r>
            <a:r>
              <a:rPr lang="cs-CZ" dirty="0" smtClean="0"/>
              <a:t> </a:t>
            </a:r>
            <a:r>
              <a:rPr lang="cs-CZ" dirty="0"/>
              <a:t>,láska ke slovu/řeči</a:t>
            </a:r>
            <a:r>
              <a:rPr lang="cs-CZ" dirty="0" smtClean="0"/>
              <a:t>‘)- zkoumání </a:t>
            </a:r>
            <a:r>
              <a:rPr lang="cs-CZ" dirty="0"/>
              <a:t>určitého jazyka (či skupiny navzájem spjatých jazyků) ve spojení se zkoumáním literatury v daném jazyce (daných jazycích), případně i příslušné historie a </a:t>
            </a:r>
            <a:r>
              <a:rPr lang="cs-CZ" dirty="0" smtClean="0"/>
              <a:t>kultury </a:t>
            </a:r>
            <a:endParaRPr lang="bg-BG" dirty="0" smtClean="0"/>
          </a:p>
          <a:p>
            <a:pPr algn="just"/>
            <a:r>
              <a:rPr lang="cs-CZ" dirty="0"/>
              <a:t>Bohemistika (lingvistická a literárněvědná) je tak filologická nauka o češtině a české literatuře. Spolu se slovakistikou, polonistikou, rusistikou, </a:t>
            </a:r>
            <a:r>
              <a:rPr lang="cs-CZ" dirty="0" err="1"/>
              <a:t>bulharistikou</a:t>
            </a:r>
            <a:r>
              <a:rPr lang="cs-CZ" dirty="0"/>
              <a:t> a dalšími filologickými disciplínami je součástí </a:t>
            </a:r>
            <a:r>
              <a:rPr lang="cs-CZ" b="1" dirty="0"/>
              <a:t>slavistiky</a:t>
            </a:r>
            <a:r>
              <a:rPr lang="cs-CZ" dirty="0"/>
              <a:t>, </a:t>
            </a:r>
            <a:r>
              <a:rPr lang="cs-CZ" b="1" dirty="0"/>
              <a:t>nauky o slovanských jazycích a literaturách</a:t>
            </a:r>
            <a:r>
              <a:rPr lang="cs-CZ" dirty="0"/>
              <a:t>. </a:t>
            </a:r>
            <a:endParaRPr lang="bg-BG" dirty="0" smtClean="0"/>
          </a:p>
          <a:p>
            <a:pPr algn="just"/>
            <a:r>
              <a:rPr lang="cs-CZ" dirty="0" smtClean="0"/>
              <a:t>Filologie</a:t>
            </a:r>
            <a:r>
              <a:rPr lang="bg-BG" dirty="0" smtClean="0"/>
              <a:t> </a:t>
            </a:r>
            <a:r>
              <a:rPr lang="cs-CZ" dirty="0"/>
              <a:t>zaměřená </a:t>
            </a:r>
            <a:r>
              <a:rPr lang="cs-CZ" u="sng" dirty="0"/>
              <a:t>na současné (živé) jazyky </a:t>
            </a:r>
            <a:r>
              <a:rPr lang="cs-CZ" dirty="0"/>
              <a:t>se někdy nazývá </a:t>
            </a:r>
            <a:r>
              <a:rPr lang="cs-CZ" b="1" dirty="0"/>
              <a:t>moderní filologie</a:t>
            </a:r>
            <a:r>
              <a:rPr lang="cs-CZ" dirty="0"/>
              <a:t>, </a:t>
            </a:r>
            <a:r>
              <a:rPr lang="cs-CZ" u="sng" dirty="0"/>
              <a:t>výzkum starověkých jazyků </a:t>
            </a:r>
            <a:r>
              <a:rPr lang="cs-CZ" dirty="0"/>
              <a:t>(zvláště staré řečtiny a latiny) a literatur je naproti tomu náplní </a:t>
            </a:r>
            <a:r>
              <a:rPr lang="cs-CZ" b="1" dirty="0"/>
              <a:t>klasické filologie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r>
              <a:rPr lang="cs-CZ" u="sng" dirty="0" smtClean="0"/>
              <a:t>Základními </a:t>
            </a:r>
            <a:r>
              <a:rPr lang="cs-CZ" u="sng" dirty="0"/>
              <a:t>charakteristikami jazyka </a:t>
            </a:r>
            <a:r>
              <a:rPr lang="cs-CZ" dirty="0"/>
              <a:t>a tím, </a:t>
            </a:r>
            <a:r>
              <a:rPr lang="cs-CZ" u="sng" dirty="0"/>
              <a:t>co je různým jazykům společné</a:t>
            </a:r>
            <a:r>
              <a:rPr lang="cs-CZ" dirty="0"/>
              <a:t>, se zabývá </a:t>
            </a:r>
            <a:r>
              <a:rPr lang="cs-CZ" b="1" dirty="0"/>
              <a:t>obecná lingvistika </a:t>
            </a:r>
            <a:r>
              <a:rPr lang="cs-CZ" dirty="0"/>
              <a:t>(obecná jazykověda).</a:t>
            </a:r>
          </a:p>
        </p:txBody>
      </p:sp>
    </p:spTree>
    <p:extLst>
      <p:ext uri="{BB962C8B-B14F-4D97-AF65-F5344CB8AC3E}">
        <p14:creationId xmlns:p14="http://schemas.microsoft.com/office/powerpoint/2010/main" val="90577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764704"/>
            <a:ext cx="9601200" cy="576064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Lingvistika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9876" y="1484784"/>
            <a:ext cx="9937104" cy="4824536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cs-CZ" sz="1800" b="1" dirty="0"/>
              <a:t>věda, jejímž hlavním předmětem zájmu je studium přirozeného jazyka</a:t>
            </a:r>
            <a:endParaRPr lang="cs-CZ" sz="1800" b="1" dirty="0" smtClean="0"/>
          </a:p>
          <a:p>
            <a:r>
              <a:rPr lang="cs-CZ" sz="1800" dirty="0" smtClean="0"/>
              <a:t> </a:t>
            </a:r>
            <a:r>
              <a:rPr lang="cs-CZ" sz="1800" b="1" dirty="0"/>
              <a:t>popisná</a:t>
            </a:r>
            <a:r>
              <a:rPr lang="cs-CZ" sz="1800" dirty="0"/>
              <a:t> (</a:t>
            </a:r>
            <a:r>
              <a:rPr lang="cs-CZ" sz="1800" u="sng" dirty="0"/>
              <a:t>deskriptivní</a:t>
            </a:r>
            <a:r>
              <a:rPr lang="cs-CZ" sz="1800" dirty="0"/>
              <a:t>): analyzuje, popisuje a klasifikuje </a:t>
            </a:r>
            <a:r>
              <a:rPr lang="cs-CZ" sz="1800" dirty="0" smtClean="0"/>
              <a:t>jednotlivé </a:t>
            </a:r>
            <a:r>
              <a:rPr lang="pl-PL" sz="1800" dirty="0" smtClean="0"/>
              <a:t>jazykové </a:t>
            </a:r>
            <a:r>
              <a:rPr lang="pl-PL" sz="1800" dirty="0"/>
              <a:t>jednotky a vztahy mezi nimi</a:t>
            </a:r>
          </a:p>
          <a:p>
            <a:r>
              <a:rPr lang="cs-CZ" sz="1800" b="1" dirty="0" smtClean="0"/>
              <a:t>historická</a:t>
            </a:r>
            <a:r>
              <a:rPr lang="cs-CZ" sz="1800" dirty="0" smtClean="0"/>
              <a:t> </a:t>
            </a:r>
            <a:r>
              <a:rPr lang="cs-CZ" sz="1800" dirty="0"/>
              <a:t>(</a:t>
            </a:r>
            <a:r>
              <a:rPr lang="cs-CZ" sz="1800" u="sng" dirty="0"/>
              <a:t>historicko-srovnávací</a:t>
            </a:r>
            <a:r>
              <a:rPr lang="cs-CZ" sz="1800" dirty="0"/>
              <a:t>): zabývá se vývojem </a:t>
            </a:r>
            <a:r>
              <a:rPr lang="cs-CZ" sz="1800" dirty="0" smtClean="0"/>
              <a:t>jednotlivých jazyků</a:t>
            </a:r>
            <a:r>
              <a:rPr lang="cs-CZ" sz="1800" dirty="0"/>
              <a:t>; srovnává jazyky mezi sebou a hledá jejich společný původ</a:t>
            </a:r>
          </a:p>
          <a:p>
            <a:r>
              <a:rPr lang="cs-CZ" sz="1800" b="1" dirty="0" smtClean="0"/>
              <a:t>synchronní</a:t>
            </a:r>
            <a:r>
              <a:rPr lang="cs-CZ" sz="1800" dirty="0"/>
              <a:t>: zkoumá jazyk v jistém časovém období</a:t>
            </a:r>
          </a:p>
          <a:p>
            <a:r>
              <a:rPr lang="cs-CZ" sz="1800" b="1" dirty="0" smtClean="0"/>
              <a:t>diachronní</a:t>
            </a:r>
            <a:r>
              <a:rPr lang="cs-CZ" sz="1800" dirty="0"/>
              <a:t>: zkoumá jazyk a jeho změny v historické </a:t>
            </a:r>
            <a:r>
              <a:rPr lang="cs-CZ" sz="1800" dirty="0" smtClean="0"/>
              <a:t>perspektivě</a:t>
            </a:r>
          </a:p>
          <a:p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 </a:t>
            </a:r>
            <a:r>
              <a:rPr lang="cs-CZ" u="sng" dirty="0" smtClean="0"/>
              <a:t>Příbuzné </a:t>
            </a:r>
            <a:r>
              <a:rPr lang="cs-CZ" u="sng" dirty="0"/>
              <a:t>disciplíny</a:t>
            </a:r>
            <a:r>
              <a:rPr lang="cs-CZ" dirty="0"/>
              <a:t>:</a:t>
            </a:r>
          </a:p>
          <a:p>
            <a:r>
              <a:rPr lang="cs-CZ" dirty="0" smtClean="0"/>
              <a:t>teorie </a:t>
            </a:r>
            <a:r>
              <a:rPr lang="cs-CZ" dirty="0"/>
              <a:t>komunikace, teorie informace</a:t>
            </a:r>
          </a:p>
          <a:p>
            <a:r>
              <a:rPr lang="pl-PL" dirty="0" smtClean="0"/>
              <a:t>psychologie</a:t>
            </a:r>
            <a:r>
              <a:rPr lang="pl-PL" dirty="0"/>
              <a:t>, sociologie, kulturní antropologie, filozofie (jazyka)</a:t>
            </a:r>
          </a:p>
          <a:p>
            <a:r>
              <a:rPr lang="cs-CZ" dirty="0" smtClean="0"/>
              <a:t>logika</a:t>
            </a:r>
            <a:r>
              <a:rPr lang="cs-CZ" dirty="0"/>
              <a:t>, estetika, teorie překladu (</a:t>
            </a:r>
            <a:r>
              <a:rPr lang="cs-CZ" dirty="0" err="1"/>
              <a:t>translatologie</a:t>
            </a:r>
            <a:r>
              <a:rPr lang="cs-CZ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1930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735360"/>
          </a:xfrm>
        </p:spPr>
        <p:txBody>
          <a:bodyPr/>
          <a:lstStyle/>
          <a:p>
            <a:pPr algn="ctr"/>
            <a:r>
              <a:rPr lang="cs-CZ" b="1" dirty="0" smtClean="0"/>
              <a:t>Jazyk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1340768"/>
            <a:ext cx="9601200" cy="4679032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/>
              <a:t>I když bezpochyby intuitivně víme, co jazyk je a jak vypadá, a jsme schopni jazyka užívat, je </a:t>
            </a:r>
            <a:r>
              <a:rPr lang="cs-CZ" b="1" dirty="0"/>
              <a:t>velmi obtížné dospět k definici</a:t>
            </a:r>
            <a:r>
              <a:rPr lang="cs-CZ" dirty="0"/>
              <a:t>, která by rysy jazyka </a:t>
            </a:r>
            <a:r>
              <a:rPr lang="cs-CZ" u="sng" dirty="0"/>
              <a:t>přesným</a:t>
            </a:r>
            <a:r>
              <a:rPr lang="cs-CZ" dirty="0"/>
              <a:t> a </a:t>
            </a:r>
            <a:r>
              <a:rPr lang="cs-CZ" u="sng" dirty="0"/>
              <a:t>vyčerpávajícím</a:t>
            </a:r>
            <a:r>
              <a:rPr lang="cs-CZ" dirty="0"/>
              <a:t> způsobem postihovala</a:t>
            </a:r>
            <a:r>
              <a:rPr lang="cs-CZ" dirty="0" smtClean="0"/>
              <a:t>.</a:t>
            </a:r>
          </a:p>
          <a:p>
            <a:pPr algn="just"/>
            <a:r>
              <a:rPr lang="cs-CZ" dirty="0"/>
              <a:t>„systém znaků sloužící řečovému dorozumívání (komunikaci) </a:t>
            </a:r>
            <a:r>
              <a:rPr lang="cs-CZ" dirty="0" smtClean="0"/>
              <a:t>lidí“ (ESČ)</a:t>
            </a:r>
          </a:p>
          <a:p>
            <a:pPr algn="just"/>
            <a:r>
              <a:rPr lang="cs-CZ" dirty="0"/>
              <a:t>„Jazyk je systém sloužící především jako základní prostředek lidské komunikace […] jazyk je […] v mozku uložený systém jednotek, pravidel, modelů a konvenčních kolektivních norem k tvorbě promluv“ </a:t>
            </a:r>
            <a:r>
              <a:rPr lang="cs-CZ" dirty="0" smtClean="0"/>
              <a:t> (Fr. Čermák)</a:t>
            </a:r>
          </a:p>
          <a:p>
            <a:pPr algn="just"/>
            <a:r>
              <a:rPr lang="cs-CZ" b="1" dirty="0"/>
              <a:t>jazyk</a:t>
            </a:r>
            <a:r>
              <a:rPr lang="cs-CZ" dirty="0"/>
              <a:t> je </a:t>
            </a:r>
            <a:r>
              <a:rPr lang="cs-CZ" u="sng" dirty="0"/>
              <a:t>soubor jednotek znakové povahy</a:t>
            </a:r>
            <a:r>
              <a:rPr lang="cs-CZ" dirty="0"/>
              <a:t>, které tvoří uspořádaný </a:t>
            </a:r>
            <a:r>
              <a:rPr lang="cs-CZ" u="sng" dirty="0"/>
              <a:t>celek (systém)</a:t>
            </a:r>
            <a:r>
              <a:rPr lang="cs-CZ" dirty="0"/>
              <a:t>, a </a:t>
            </a:r>
            <a:r>
              <a:rPr lang="cs-CZ" u="sng" dirty="0"/>
              <a:t>soubor pravidel</a:t>
            </a:r>
            <a:r>
              <a:rPr lang="cs-CZ" dirty="0"/>
              <a:t>, jež určují, jak s jednotkami zacházet. </a:t>
            </a:r>
            <a:endParaRPr lang="cs-CZ" dirty="0" smtClean="0"/>
          </a:p>
          <a:p>
            <a:pPr algn="just"/>
            <a:r>
              <a:rPr lang="cs-CZ" dirty="0" smtClean="0"/>
              <a:t>Lidé </a:t>
            </a:r>
            <a:r>
              <a:rPr lang="cs-CZ" dirty="0"/>
              <a:t>si jazyk osvojují a užívají jej pro </a:t>
            </a:r>
            <a:r>
              <a:rPr lang="cs-CZ" u="sng" dirty="0"/>
              <a:t>vzájemnou výměnu informací</a:t>
            </a:r>
            <a:r>
              <a:rPr lang="cs-CZ" dirty="0"/>
              <a:t>, regulaci svého chování či udržování kontaktu (zároveň je jazyk také nástrojem lidského myšlení).</a:t>
            </a:r>
          </a:p>
        </p:txBody>
      </p:sp>
    </p:spTree>
    <p:extLst>
      <p:ext uri="{BB962C8B-B14F-4D97-AF65-F5344CB8AC3E}">
        <p14:creationId xmlns:p14="http://schemas.microsoft.com/office/powerpoint/2010/main" val="194520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The different sub-fields of grammar, and their relation to each other:  coolguid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2084" y="743371"/>
            <a:ext cx="5637957" cy="5637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2123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663352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Obecná klasifikace </a:t>
            </a:r>
            <a:r>
              <a:rPr lang="cs-CZ" b="1" dirty="0" smtClean="0"/>
              <a:t>jazyků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4" y="1340768"/>
            <a:ext cx="9601200" cy="5040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/>
              <a:t>Základní </a:t>
            </a:r>
            <a:r>
              <a:rPr lang="cs-CZ" dirty="0"/>
              <a:t>diferenciace </a:t>
            </a:r>
            <a:r>
              <a:rPr lang="cs-CZ" dirty="0" smtClean="0"/>
              <a:t>spočívá </a:t>
            </a:r>
            <a:r>
              <a:rPr lang="cs-CZ" dirty="0"/>
              <a:t>v </a:t>
            </a:r>
            <a:r>
              <a:rPr lang="cs-CZ" b="1" dirty="0"/>
              <a:t>protikladu mezi jazyky </a:t>
            </a:r>
            <a:r>
              <a:rPr lang="cs-CZ" b="1" dirty="0" smtClean="0"/>
              <a:t>přirozenými </a:t>
            </a:r>
            <a:r>
              <a:rPr lang="cs-CZ" dirty="0" smtClean="0"/>
              <a:t>a</a:t>
            </a:r>
            <a:r>
              <a:rPr lang="cs-CZ" b="1" dirty="0" smtClean="0"/>
              <a:t> </a:t>
            </a:r>
            <a:r>
              <a:rPr lang="cs-CZ" b="1" dirty="0"/>
              <a:t>jazyky </a:t>
            </a:r>
            <a:r>
              <a:rPr lang="cs-CZ" b="1" dirty="0" smtClean="0"/>
              <a:t>umělými</a:t>
            </a:r>
            <a:r>
              <a:rPr lang="cs-CZ" dirty="0" smtClean="0"/>
              <a:t>.</a:t>
            </a:r>
          </a:p>
          <a:p>
            <a:pPr marL="0" indent="0" algn="ctr">
              <a:buNone/>
            </a:pPr>
            <a:r>
              <a:rPr lang="cs-CZ" u="sng" dirty="0"/>
              <a:t>Jazyky </a:t>
            </a:r>
            <a:r>
              <a:rPr lang="cs-CZ" b="1" u="sng" dirty="0" smtClean="0"/>
              <a:t>přirozené:</a:t>
            </a:r>
          </a:p>
          <a:p>
            <a:r>
              <a:rPr lang="cs-CZ" b="1" dirty="0" smtClean="0"/>
              <a:t> </a:t>
            </a:r>
            <a:r>
              <a:rPr lang="cs-CZ" dirty="0"/>
              <a:t>vznikly </a:t>
            </a:r>
            <a:r>
              <a:rPr lang="cs-CZ" dirty="0" smtClean="0"/>
              <a:t>spontánně</a:t>
            </a:r>
          </a:p>
          <a:p>
            <a:pPr algn="just"/>
            <a:r>
              <a:rPr lang="cs-CZ" dirty="0" smtClean="0"/>
              <a:t>jsou primárně užívány pro komunikaci </a:t>
            </a:r>
            <a:r>
              <a:rPr lang="cs-CZ" dirty="0"/>
              <a:t>v </a:t>
            </a:r>
            <a:r>
              <a:rPr lang="cs-CZ" dirty="0" smtClean="0"/>
              <a:t>určitém společenství, </a:t>
            </a:r>
            <a:r>
              <a:rPr lang="cs-CZ" dirty="0"/>
              <a:t>jehož </a:t>
            </a:r>
            <a:r>
              <a:rPr lang="cs-CZ" dirty="0" smtClean="0"/>
              <a:t>členové </a:t>
            </a:r>
            <a:r>
              <a:rPr lang="cs-CZ"/>
              <a:t>si </a:t>
            </a:r>
            <a:r>
              <a:rPr lang="cs-CZ" smtClean="0"/>
              <a:t>daný </a:t>
            </a:r>
            <a:r>
              <a:rPr lang="cs-CZ"/>
              <a:t>jazyk </a:t>
            </a:r>
            <a:r>
              <a:rPr lang="cs-CZ" smtClean="0"/>
              <a:t>osvojují </a:t>
            </a:r>
            <a:r>
              <a:rPr lang="cs-CZ" dirty="0" smtClean="0"/>
              <a:t>(členové jiných společenství </a:t>
            </a:r>
            <a:r>
              <a:rPr lang="cs-CZ"/>
              <a:t>si </a:t>
            </a:r>
            <a:r>
              <a:rPr lang="cs-CZ" smtClean="0"/>
              <a:t>jej </a:t>
            </a:r>
            <a:r>
              <a:rPr lang="cs-CZ" dirty="0"/>
              <a:t>pak mohou osvojovat jako </a:t>
            </a:r>
            <a:r>
              <a:rPr lang="cs-CZ" dirty="0" smtClean="0"/>
              <a:t>druhý jazyk</a:t>
            </a:r>
            <a:r>
              <a:rPr lang="cs-CZ" dirty="0"/>
              <a:t>). </a:t>
            </a:r>
            <a:endParaRPr lang="cs-CZ" dirty="0" smtClean="0"/>
          </a:p>
          <a:p>
            <a:pPr algn="just"/>
            <a:r>
              <a:rPr lang="cs-CZ" dirty="0"/>
              <a:t>n</a:t>
            </a:r>
            <a:r>
              <a:rPr lang="cs-CZ" dirty="0" smtClean="0"/>
              <a:t>eustále se vyvíjejí </a:t>
            </a:r>
            <a:r>
              <a:rPr lang="cs-CZ" dirty="0"/>
              <a:t>a </a:t>
            </a:r>
            <a:r>
              <a:rPr lang="cs-CZ" dirty="0" smtClean="0"/>
              <a:t>nepodléhají individuální vůli (</a:t>
            </a:r>
            <a:r>
              <a:rPr lang="cs-CZ" dirty="0"/>
              <a:t>jedinec je nemůže měnit podle </a:t>
            </a:r>
            <a:r>
              <a:rPr lang="cs-CZ" dirty="0" smtClean="0"/>
              <a:t>svých záměrů</a:t>
            </a:r>
            <a:r>
              <a:rPr lang="cs-CZ" dirty="0"/>
              <a:t>).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Přirozeným jazykem je </a:t>
            </a:r>
            <a:r>
              <a:rPr lang="cs-CZ" dirty="0"/>
              <a:t>např. čeština, angličtina, </a:t>
            </a:r>
            <a:r>
              <a:rPr lang="cs-CZ" dirty="0" smtClean="0"/>
              <a:t>čínština. </a:t>
            </a:r>
            <a:r>
              <a:rPr lang="cs-CZ" dirty="0"/>
              <a:t>Vedle těchto </a:t>
            </a:r>
            <a:r>
              <a:rPr lang="cs-CZ" dirty="0" smtClean="0"/>
              <a:t>stále užívaných </a:t>
            </a:r>
            <a:r>
              <a:rPr lang="cs-CZ" dirty="0"/>
              <a:t>(</a:t>
            </a:r>
            <a:r>
              <a:rPr lang="cs-CZ" b="1" dirty="0" smtClean="0"/>
              <a:t>živých</a:t>
            </a:r>
            <a:r>
              <a:rPr lang="cs-CZ" dirty="0"/>
              <a:t>) jazyků patři k </a:t>
            </a:r>
            <a:r>
              <a:rPr lang="cs-CZ" dirty="0" smtClean="0"/>
              <a:t>přirozeným </a:t>
            </a:r>
            <a:r>
              <a:rPr lang="cs-CZ" dirty="0"/>
              <a:t>jazykům i jazyky </a:t>
            </a:r>
            <a:r>
              <a:rPr lang="cs-CZ" dirty="0" smtClean="0"/>
              <a:t>mrtvé </a:t>
            </a:r>
            <a:r>
              <a:rPr lang="cs-CZ" smtClean="0"/>
              <a:t>(</a:t>
            </a:r>
            <a:r>
              <a:rPr lang="cs-CZ" b="1" smtClean="0"/>
              <a:t>vymřelé</a:t>
            </a:r>
            <a:r>
              <a:rPr lang="cs-CZ" smtClean="0"/>
              <a:t>), </a:t>
            </a:r>
            <a:r>
              <a:rPr lang="cs-CZ" dirty="0"/>
              <a:t>tedy jazyky </a:t>
            </a:r>
            <a:r>
              <a:rPr lang="cs-CZ" dirty="0" smtClean="0"/>
              <a:t>společenství, která </a:t>
            </a:r>
            <a:r>
              <a:rPr lang="cs-CZ" dirty="0"/>
              <a:t>už neexistuji (např. sumerština</a:t>
            </a:r>
            <a:r>
              <a:rPr lang="cs-CZ" dirty="0" smtClean="0"/>
              <a:t>, tocharština</a:t>
            </a:r>
            <a:r>
              <a:rPr lang="cs-CZ" dirty="0"/>
              <a:t>, </a:t>
            </a:r>
            <a:r>
              <a:rPr lang="cs-CZ" dirty="0" err="1" smtClean="0"/>
              <a:t>dáčtina</a:t>
            </a:r>
            <a:r>
              <a:rPr lang="cs-CZ" dirty="0"/>
              <a:t>, pruština, polabština, aramejština, etruština).</a:t>
            </a:r>
          </a:p>
        </p:txBody>
      </p:sp>
    </p:spTree>
    <p:extLst>
      <p:ext uri="{BB962C8B-B14F-4D97-AF65-F5344CB8AC3E}">
        <p14:creationId xmlns:p14="http://schemas.microsoft.com/office/powerpoint/2010/main" val="394835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735360"/>
          </a:xfrm>
        </p:spPr>
        <p:txBody>
          <a:bodyPr/>
          <a:lstStyle/>
          <a:p>
            <a:pPr algn="ctr"/>
            <a:r>
              <a:rPr lang="cs-CZ" dirty="0"/>
              <a:t>Jazyky </a:t>
            </a:r>
            <a:r>
              <a:rPr lang="cs-CZ" b="1" dirty="0" smtClean="0"/>
              <a:t>přirozené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tzv</a:t>
            </a:r>
            <a:r>
              <a:rPr lang="cs-CZ" dirty="0"/>
              <a:t>. </a:t>
            </a:r>
            <a:r>
              <a:rPr lang="cs-CZ" b="1" dirty="0" smtClean="0"/>
              <a:t>národní </a:t>
            </a:r>
            <a:r>
              <a:rPr lang="cs-CZ" dirty="0" smtClean="0"/>
              <a:t>(</a:t>
            </a:r>
            <a:r>
              <a:rPr lang="cs-CZ" b="1" dirty="0" smtClean="0"/>
              <a:t>etnické</a:t>
            </a:r>
            <a:r>
              <a:rPr lang="cs-CZ" smtClean="0"/>
              <a:t>) jazyky, které </a:t>
            </a:r>
            <a:r>
              <a:rPr lang="cs-CZ" dirty="0"/>
              <a:t>jsou </a:t>
            </a:r>
            <a:r>
              <a:rPr lang="cs-CZ" dirty="0" smtClean="0"/>
              <a:t>primárně vázány </a:t>
            </a:r>
            <a:r>
              <a:rPr lang="cs-CZ" dirty="0"/>
              <a:t>na </a:t>
            </a:r>
            <a:r>
              <a:rPr lang="cs-CZ" dirty="0" smtClean="0"/>
              <a:t>určité </a:t>
            </a:r>
            <a:r>
              <a:rPr lang="cs-CZ" b="1" dirty="0" smtClean="0"/>
              <a:t>etnické společenství</a:t>
            </a:r>
            <a:r>
              <a:rPr lang="cs-CZ" dirty="0" smtClean="0"/>
              <a:t>, pro </a:t>
            </a:r>
            <a:r>
              <a:rPr lang="cs-CZ" dirty="0"/>
              <a:t>něž jsou </a:t>
            </a:r>
            <a:r>
              <a:rPr lang="cs-CZ" dirty="0" smtClean="0"/>
              <a:t>mateřským </a:t>
            </a:r>
            <a:r>
              <a:rPr lang="cs-CZ" dirty="0"/>
              <a:t>jazykem, a </a:t>
            </a:r>
            <a:r>
              <a:rPr lang="cs-CZ" dirty="0" smtClean="0"/>
              <a:t>slouží </a:t>
            </a:r>
            <a:r>
              <a:rPr lang="cs-CZ" dirty="0"/>
              <a:t>k </a:t>
            </a:r>
            <a:r>
              <a:rPr lang="cs-CZ" dirty="0" smtClean="0"/>
              <a:t>uspokojování jeho komunikačních </a:t>
            </a:r>
            <a:r>
              <a:rPr lang="cs-CZ" dirty="0"/>
              <a:t>potřeb.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tzv</a:t>
            </a:r>
            <a:r>
              <a:rPr lang="cs-CZ" dirty="0"/>
              <a:t>. </a:t>
            </a:r>
            <a:r>
              <a:rPr lang="cs-CZ" b="1" dirty="0" smtClean="0"/>
              <a:t>dorozumívací</a:t>
            </a:r>
            <a:r>
              <a:rPr lang="cs-CZ" dirty="0" smtClean="0"/>
              <a:t>, resp</a:t>
            </a:r>
            <a:r>
              <a:rPr lang="cs-CZ" dirty="0"/>
              <a:t>. </a:t>
            </a:r>
            <a:r>
              <a:rPr lang="cs-CZ" b="1" dirty="0" smtClean="0"/>
              <a:t>mezinárodní </a:t>
            </a:r>
            <a:r>
              <a:rPr lang="cs-CZ" b="1" smtClean="0"/>
              <a:t>přirozené jazyky</a:t>
            </a:r>
            <a:r>
              <a:rPr lang="cs-CZ" smtClean="0"/>
              <a:t>, jež </a:t>
            </a:r>
            <a:r>
              <a:rPr lang="cs-CZ" dirty="0" smtClean="0"/>
              <a:t>slouží </a:t>
            </a:r>
            <a:r>
              <a:rPr lang="cs-CZ" dirty="0"/>
              <a:t>ke komunikaci </a:t>
            </a:r>
            <a:r>
              <a:rPr lang="cs-CZ" dirty="0" smtClean="0"/>
              <a:t>mezi uživateli různých </a:t>
            </a:r>
            <a:r>
              <a:rPr lang="cs-CZ" dirty="0"/>
              <a:t>jazyků, a to buď obecně, nebo ve </a:t>
            </a:r>
            <a:r>
              <a:rPr lang="cs-CZ" dirty="0" smtClean="0"/>
              <a:t>vymezené oblasti společenské </a:t>
            </a:r>
            <a:r>
              <a:rPr lang="cs-CZ" dirty="0"/>
              <a:t>praxe (např. obchod, věda, </a:t>
            </a:r>
            <a:r>
              <a:rPr lang="cs-CZ" dirty="0" smtClean="0"/>
              <a:t>náboženství). </a:t>
            </a:r>
          </a:p>
          <a:p>
            <a:pPr marL="0" indent="0" algn="just">
              <a:buNone/>
            </a:pPr>
            <a:r>
              <a:rPr lang="cs-CZ" dirty="0" smtClean="0"/>
              <a:t>Tuto </a:t>
            </a:r>
            <a:r>
              <a:rPr lang="cs-CZ" dirty="0"/>
              <a:t>funkci </a:t>
            </a:r>
            <a:r>
              <a:rPr lang="cs-CZ" dirty="0" smtClean="0"/>
              <a:t>někdy nabývají etnické </a:t>
            </a:r>
            <a:r>
              <a:rPr lang="cs-CZ" dirty="0"/>
              <a:t>jazyky, </a:t>
            </a:r>
            <a:r>
              <a:rPr lang="cs-CZ" dirty="0" smtClean="0"/>
              <a:t>příp</a:t>
            </a:r>
            <a:r>
              <a:rPr lang="cs-CZ" dirty="0"/>
              <a:t>. jazyky, jež původně jako </a:t>
            </a:r>
            <a:r>
              <a:rPr lang="cs-CZ" dirty="0" smtClean="0"/>
              <a:t>etnické </a:t>
            </a:r>
            <a:r>
              <a:rPr lang="cs-CZ" dirty="0"/>
              <a:t>vystupovaly</a:t>
            </a:r>
            <a:r>
              <a:rPr lang="cs-CZ" dirty="0" smtClean="0"/>
              <a:t>: v </a:t>
            </a:r>
            <a:r>
              <a:rPr lang="cs-CZ" dirty="0"/>
              <a:t>našem </a:t>
            </a:r>
            <a:r>
              <a:rPr lang="cs-CZ" dirty="0" smtClean="0"/>
              <a:t>kulturním </a:t>
            </a:r>
            <a:r>
              <a:rPr lang="cs-CZ" dirty="0"/>
              <a:t>okruhu </a:t>
            </a:r>
            <a:r>
              <a:rPr lang="cs-CZ" dirty="0" smtClean="0"/>
              <a:t>dříve </a:t>
            </a:r>
            <a:r>
              <a:rPr lang="cs-CZ" u="sng" dirty="0"/>
              <a:t>latina</a:t>
            </a:r>
            <a:r>
              <a:rPr lang="cs-CZ" dirty="0"/>
              <a:t>, v současnosti </a:t>
            </a:r>
            <a:r>
              <a:rPr lang="cs-CZ" u="sng" dirty="0"/>
              <a:t>angličtina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070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ablona se svislým a vodorovným motivem">
  <a:themeElements>
    <a:clrScheme name="Žluto-oranžová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9443173_TF03460606" id="{469D798C-6268-4A56-AC7C-5A483A40FD1A}" vid="{370C2A45-CEDB-4A76-8DFD-48B8976C3ED3}"/>
    </a:ext>
  </a:extLst>
</a:theme>
</file>

<file path=ppt/theme/theme2.xml><?xml version="1.0" encoding="utf-8"?>
<a:theme xmlns:a="http://schemas.openxmlformats.org/drawingml/2006/main" name="Motiv Offic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10449</TotalTime>
  <Words>1594</Words>
  <Application>Microsoft Office PowerPoint</Application>
  <PresentationFormat>Vlastní</PresentationFormat>
  <Paragraphs>145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Century Gothic</vt:lpstr>
      <vt:lpstr>굴림</vt:lpstr>
      <vt:lpstr>Šablona se svislým a vodorovným motivem</vt:lpstr>
      <vt:lpstr>   Jazyk a jazykověda</vt:lpstr>
      <vt:lpstr>Lingvistika</vt:lpstr>
      <vt:lpstr>SEPTEM ARTES LIBERALES</vt:lpstr>
      <vt:lpstr>Lingvistika</vt:lpstr>
      <vt:lpstr>Lingvistika</vt:lpstr>
      <vt:lpstr>Jazyk</vt:lpstr>
      <vt:lpstr>Prezentace aplikace PowerPoint</vt:lpstr>
      <vt:lpstr>Obecná klasifikace jazyků</vt:lpstr>
      <vt:lpstr>Jazyky přirozené</vt:lpstr>
      <vt:lpstr>Jazyky přirozené</vt:lpstr>
      <vt:lpstr>Jazyky přirozené</vt:lpstr>
      <vt:lpstr>Jazyky přirozené</vt:lpstr>
      <vt:lpstr>Jazyky umělé</vt:lpstr>
      <vt:lpstr>Jazyky umělé</vt:lpstr>
      <vt:lpstr>Jazyky umělé</vt:lpstr>
      <vt:lpstr>Myšlení o jazyce a vývoj lingvistiky</vt:lpstr>
      <vt:lpstr>Myšlení o jazyce a vývoj lingvistiky</vt:lpstr>
      <vt:lpstr>Myšlení o jazyce a vývoj lingvistiky</vt:lpstr>
      <vt:lpstr>Myšlení o jazyce a vývoj lingvistiky Nové období</vt:lpstr>
      <vt:lpstr>Lingvistika jako vědecká disciplína</vt:lpstr>
      <vt:lpstr>Lingvistika jako vědecká disciplína</vt:lpstr>
      <vt:lpstr>Domácí úkol</vt:lpstr>
      <vt:lpstr>Literatura:</vt:lpstr>
      <vt:lpstr>Máte nějaké otázky?</vt:lpstr>
      <vt:lpstr>Děkuji za pozornost.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Rozložení nadpisu</dc:title>
  <dc:creator>Elena Krejčová</dc:creator>
  <cp:lastModifiedBy>Elena</cp:lastModifiedBy>
  <cp:revision>268</cp:revision>
  <dcterms:created xsi:type="dcterms:W3CDTF">2019-05-27T15:20:35Z</dcterms:created>
  <dcterms:modified xsi:type="dcterms:W3CDTF">2021-08-30T07:16:17Z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