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89" r:id="rId15"/>
    <p:sldId id="282" r:id="rId16"/>
    <p:sldId id="266" r:id="rId17"/>
    <p:sldId id="261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23.09.2022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4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  <a:p>
            <a:pPr lvl="5" rtl="0"/>
            <a:r>
              <a:rPr lang="cs-CZ" dirty="0"/>
              <a:t>Šestá úroveň</a:t>
            </a:r>
          </a:p>
          <a:p>
            <a:pPr lvl="6" rtl="0"/>
            <a:r>
              <a:rPr lang="cs-CZ" dirty="0"/>
              <a:t>Sedmá úroveň</a:t>
            </a:r>
          </a:p>
          <a:p>
            <a:pPr lvl="7" rtl="0"/>
            <a:r>
              <a:rPr lang="cs-CZ" dirty="0"/>
              <a:t>Osmá úroveň</a:t>
            </a:r>
          </a:p>
          <a:p>
            <a:pPr lvl="8" rtl="0"/>
            <a:r>
              <a:rPr lang="cs-CZ" dirty="0"/>
              <a:t>Devátá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live.com/38892593/vymirani-jazyku-jako-fenomen-moderni-dob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Současné slovanské jazyky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Probíraná témata v předmětu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Srovnávací studium </a:t>
            </a:r>
            <a:r>
              <a:rPr lang="cs-CZ" sz="3200" b="1" dirty="0"/>
              <a:t>slovanských jazyků: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Jazyk a jazykověda</a:t>
            </a:r>
          </a:p>
          <a:p>
            <a:r>
              <a:rPr lang="cs-CZ" dirty="0"/>
              <a:t>Slovanská srovnávací jazykověda</a:t>
            </a:r>
          </a:p>
          <a:p>
            <a:r>
              <a:rPr lang="cs-CZ" dirty="0"/>
              <a:t>Studium praslovanštiny a staroslověnštiny</a:t>
            </a:r>
          </a:p>
          <a:p>
            <a:r>
              <a:rPr lang="cs-CZ" dirty="0"/>
              <a:t>Slovanské jazyky a jejich místo mezi indoevropskými jazyky</a:t>
            </a:r>
          </a:p>
          <a:p>
            <a:r>
              <a:rPr lang="cs-CZ" dirty="0"/>
              <a:t>Historicko-srovnávací metoda </a:t>
            </a:r>
          </a:p>
          <a:p>
            <a:r>
              <a:rPr lang="cs-CZ" dirty="0"/>
              <a:t>Baltoslovanská jazyková jednota </a:t>
            </a:r>
          </a:p>
          <a:p>
            <a:r>
              <a:rPr lang="cs-CZ" dirty="0"/>
              <a:t>Základní dělení slovanských jazyků – západoslovanské, jihoslovanské, východoslovanské jazyky</a:t>
            </a:r>
          </a:p>
        </p:txBody>
      </p:sp>
    </p:spTree>
    <p:extLst>
      <p:ext uri="{BB962C8B-B14F-4D97-AF65-F5344CB8AC3E}">
        <p14:creationId xmlns:p14="http://schemas.microsoft.com/office/powerpoint/2010/main" val="411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Domácí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je slovanských jazyků?</a:t>
            </a:r>
          </a:p>
          <a:p>
            <a:r>
              <a:rPr lang="cs-CZ" dirty="0"/>
              <a:t>Ve kterých státech se mluví slovanskými jazyky?</a:t>
            </a:r>
          </a:p>
          <a:p>
            <a:r>
              <a:rPr lang="cs-CZ" dirty="0"/>
              <a:t>Kolik je počet rodilých mluvčích jednotlivých slovanských jazyků?</a:t>
            </a:r>
          </a:p>
          <a:p>
            <a:endParaRPr lang="cs-CZ" dirty="0"/>
          </a:p>
          <a:p>
            <a:r>
              <a:rPr lang="cs-CZ" dirty="0"/>
              <a:t>Přečíst </a:t>
            </a:r>
          </a:p>
          <a:p>
            <a:pPr marL="0" indent="0">
              <a:buNone/>
            </a:pPr>
            <a:r>
              <a:rPr lang="cs-CZ" dirty="0"/>
              <a:t>FRANKOVÁ, Monika: Jazyková politika v </a:t>
            </a:r>
            <a:r>
              <a:rPr lang="cs-CZ" dirty="0" err="1"/>
              <a:t>slovanskom</a:t>
            </a:r>
            <a:r>
              <a:rPr lang="cs-CZ" dirty="0"/>
              <a:t> kontexte v XX. </a:t>
            </a:r>
            <a:r>
              <a:rPr lang="cs-CZ" dirty="0" err="1"/>
              <a:t>storočí</a:t>
            </a:r>
            <a:r>
              <a:rPr lang="cs-CZ" dirty="0"/>
              <a:t> a jej </a:t>
            </a:r>
            <a:r>
              <a:rPr lang="cs-CZ" dirty="0" err="1"/>
              <a:t>súčasné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, dostupné online https://www.pulib.sk/web/kniznica/elpub/dokument/Olostiak1/subor/12.pdf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https://slideslive.com/38892593/vymirani-jazyku-jako-fenomen-moderni-doby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BOSÁK, Ján: </a:t>
            </a:r>
            <a:r>
              <a:rPr lang="cs-CZ" dirty="0" err="1"/>
              <a:t>Spločenské</a:t>
            </a:r>
            <a:r>
              <a:rPr lang="cs-CZ" dirty="0"/>
              <a:t> a lingvistické zdroje purizmu. In: Jazyková politika a jazyková </a:t>
            </a:r>
            <a:r>
              <a:rPr lang="cs-CZ" dirty="0" err="1"/>
              <a:t>kultúra</a:t>
            </a:r>
            <a:r>
              <a:rPr lang="cs-CZ" dirty="0"/>
              <a:t>. (Materiály z </a:t>
            </a:r>
            <a:r>
              <a:rPr lang="cs-CZ" dirty="0" err="1"/>
              <a:t>vedeckej</a:t>
            </a:r>
            <a:r>
              <a:rPr lang="cs-CZ" dirty="0"/>
              <a:t> </a:t>
            </a:r>
            <a:r>
              <a:rPr lang="cs-CZ" dirty="0" err="1"/>
              <a:t>konferencie</a:t>
            </a:r>
            <a:r>
              <a:rPr lang="cs-CZ" dirty="0"/>
              <a:t> </a:t>
            </a:r>
            <a:r>
              <a:rPr lang="cs-CZ" dirty="0" err="1"/>
              <a:t>konanej</a:t>
            </a:r>
            <a:r>
              <a:rPr lang="cs-CZ" dirty="0"/>
              <a:t> v Domove </a:t>
            </a:r>
            <a:r>
              <a:rPr lang="cs-CZ" dirty="0" err="1"/>
              <a:t>vedeckých</a:t>
            </a:r>
            <a:r>
              <a:rPr lang="cs-CZ" dirty="0"/>
              <a:t> </a:t>
            </a:r>
            <a:r>
              <a:rPr lang="cs-CZ" dirty="0" err="1"/>
              <a:t>pracovníkov</a:t>
            </a:r>
            <a:r>
              <a:rPr lang="cs-CZ" dirty="0"/>
              <a:t> SAV 17. – 19. 4. 1985.) </a:t>
            </a:r>
            <a:r>
              <a:rPr lang="cs-CZ" dirty="0" err="1"/>
              <a:t>Red</a:t>
            </a:r>
            <a:r>
              <a:rPr lang="cs-CZ" dirty="0"/>
              <a:t>. J. </a:t>
            </a:r>
            <a:r>
              <a:rPr lang="cs-CZ" dirty="0" err="1"/>
              <a:t>Kačala</a:t>
            </a:r>
            <a:r>
              <a:rPr lang="cs-CZ" dirty="0"/>
              <a:t>. Bratislava: </a:t>
            </a:r>
            <a:r>
              <a:rPr lang="cs-CZ" dirty="0" err="1"/>
              <a:t>Jazykovedný</a:t>
            </a:r>
            <a:r>
              <a:rPr lang="cs-CZ" dirty="0"/>
              <a:t> ústav Ľudovíta </a:t>
            </a:r>
            <a:r>
              <a:rPr lang="cs-CZ" dirty="0" err="1"/>
              <a:t>Štúra</a:t>
            </a:r>
            <a:r>
              <a:rPr lang="cs-CZ" dirty="0"/>
              <a:t> SAV 1986, s. 61 – 68. </a:t>
            </a:r>
          </a:p>
          <a:p>
            <a:r>
              <a:rPr lang="cs-CZ" dirty="0"/>
              <a:t>ČERMÁK, František: Jazyk a jazykověda. Praha: Karolinum 2001. </a:t>
            </a:r>
          </a:p>
          <a:p>
            <a:r>
              <a:rPr lang="cs-CZ" dirty="0"/>
              <a:t>DOLNÍK, Juraj: Jednotlivec a jazyková norma. In: Jazyk a </a:t>
            </a:r>
            <a:r>
              <a:rPr lang="cs-CZ" dirty="0" err="1"/>
              <a:t>jazykoveda</a:t>
            </a:r>
            <a:r>
              <a:rPr lang="cs-CZ" dirty="0"/>
              <a:t> v pohybe (Na </a:t>
            </a:r>
            <a:r>
              <a:rPr lang="cs-CZ" dirty="0" err="1"/>
              <a:t>počesť</a:t>
            </a:r>
            <a:r>
              <a:rPr lang="cs-CZ" dirty="0"/>
              <a:t> Slavomíra </a:t>
            </a:r>
            <a:r>
              <a:rPr lang="cs-CZ" dirty="0" err="1"/>
              <a:t>Ondrejoviča</a:t>
            </a:r>
            <a:r>
              <a:rPr lang="cs-CZ" dirty="0"/>
              <a:t>). Ed. S. </a:t>
            </a:r>
            <a:r>
              <a:rPr lang="cs-CZ" dirty="0" err="1"/>
              <a:t>Mislovičová</a:t>
            </a:r>
            <a:r>
              <a:rPr lang="cs-CZ" dirty="0"/>
              <a:t>. Bratislava: VEDA 2008, s. 227 – 233</a:t>
            </a:r>
          </a:p>
          <a:p>
            <a:r>
              <a:rPr lang="cs-CZ" dirty="0"/>
              <a:t> Nový encyklopedický slovník češtiny online (</a:t>
            </a:r>
            <a:r>
              <a:rPr lang="cs-CZ" dirty="0">
                <a:hlinkClick r:id="rId2"/>
              </a:rPr>
              <a:t>https://www.czechency.org/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6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Máte nějaké otázky?</a:t>
            </a:r>
          </a:p>
        </p:txBody>
      </p:sp>
      <p:pic>
        <p:nvPicPr>
          <p:cNvPr id="5" name="Zástupný symbol obrázku 4" descr="Pohled zblízka na knihy v policích, další knihy jsou rozostřené v popředí i pozadí" title="Ukázkový obráz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sz="2400" b="1" dirty="0"/>
              <a:t>Čas pro vaše otázky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slovanských jazyků </a:t>
            </a:r>
            <a:r>
              <a:rPr lang="cs-CZ" sz="2400" b="1" dirty="0"/>
              <a:t>(</a:t>
            </a:r>
            <a:r>
              <a:rPr lang="cs-CZ" sz="2400" b="1" u="sng" dirty="0"/>
              <a:t>12</a:t>
            </a:r>
            <a:r>
              <a:rPr lang="cs-CZ" sz="2400" b="1" dirty="0"/>
              <a:t>? </a:t>
            </a:r>
            <a:r>
              <a:rPr lang="cs-CZ" sz="2400" b="1" u="sng" dirty="0"/>
              <a:t>20</a:t>
            </a:r>
            <a:r>
              <a:rPr lang="cs-CZ" sz="2400" b="1" dirty="0"/>
              <a:t>? </a:t>
            </a:r>
            <a:r>
              <a:rPr lang="cs-CZ" sz="2400" b="1" u="sng" dirty="0"/>
              <a:t>30</a:t>
            </a:r>
            <a:r>
              <a:rPr lang="cs-CZ" sz="2400" b="1" dirty="0"/>
              <a:t>?)</a:t>
            </a:r>
          </a:p>
          <a:p>
            <a:r>
              <a:rPr lang="cs-CZ" sz="1800" b="1" dirty="0"/>
              <a:t>počet slovanských národů </a:t>
            </a:r>
            <a:r>
              <a:rPr lang="cs-CZ" sz="1800" dirty="0"/>
              <a:t>a etnik (kolik národů žije v slovanských státech a kolik slovanských národů a etnik žije mimo tyto země?) – není na to jednoznačná odpověď</a:t>
            </a:r>
          </a:p>
          <a:p>
            <a:r>
              <a:rPr lang="cs-CZ" sz="1800" dirty="0"/>
              <a:t>za minulého režimu, do 90. let se uvádělo, že slovanských jazyků je </a:t>
            </a:r>
            <a:r>
              <a:rPr lang="cs-CZ" sz="1800" b="1" dirty="0"/>
              <a:t>12</a:t>
            </a:r>
            <a:r>
              <a:rPr lang="cs-CZ" sz="1800" dirty="0"/>
              <a:t> – to je </a:t>
            </a:r>
            <a:r>
              <a:rPr lang="cs-CZ" sz="1800" b="1" dirty="0"/>
              <a:t>spodní hranice</a:t>
            </a:r>
            <a:r>
              <a:rPr lang="cs-CZ" sz="1800" dirty="0"/>
              <a:t>, o které se dá uvažovat</a:t>
            </a:r>
          </a:p>
          <a:p>
            <a:r>
              <a:rPr lang="cs-CZ" sz="1800" dirty="0"/>
              <a:t>které podmínky musí splnit jazyk, aby byl uznán za </a:t>
            </a:r>
            <a:r>
              <a:rPr lang="cs-CZ" sz="1800" b="1" dirty="0"/>
              <a:t>samostatný jazyk</a:t>
            </a:r>
            <a:r>
              <a:rPr lang="cs-CZ" sz="1800" dirty="0"/>
              <a:t>? </a:t>
            </a:r>
          </a:p>
          <a:p>
            <a:pPr lvl="1" algn="just"/>
            <a:r>
              <a:rPr lang="cs-CZ" dirty="0"/>
              <a:t>jeho název (tzv. </a:t>
            </a:r>
            <a:r>
              <a:rPr lang="cs-CZ" dirty="0" err="1"/>
              <a:t>lingvonym</a:t>
            </a:r>
            <a:r>
              <a:rPr lang="cs-CZ" dirty="0"/>
              <a:t> – název jazyka) musí být někde </a:t>
            </a:r>
            <a:r>
              <a:rPr lang="cs-CZ" b="1" dirty="0"/>
              <a:t>potvrzený</a:t>
            </a:r>
            <a:r>
              <a:rPr lang="cs-CZ" dirty="0"/>
              <a:t> – kdysi to bylo v kronikách, nebo ze současného hlediska – v mezinárodní legislativě, v právních nebo legislativních textech</a:t>
            </a:r>
          </a:p>
          <a:p>
            <a:pPr lvl="1"/>
            <a:r>
              <a:rPr lang="cs-CZ" dirty="0"/>
              <a:t>v tom jazyce by měla vzniknout umělecká, </a:t>
            </a:r>
            <a:r>
              <a:rPr lang="cs-CZ" b="1" dirty="0"/>
              <a:t>literární díla</a:t>
            </a:r>
          </a:p>
          <a:p>
            <a:pPr lvl="1" algn="just"/>
            <a:r>
              <a:rPr lang="cs-CZ" dirty="0"/>
              <a:t>měly by existovat </a:t>
            </a:r>
            <a:r>
              <a:rPr lang="cs-CZ" b="1" dirty="0"/>
              <a:t>jazykové příručky </a:t>
            </a:r>
            <a:r>
              <a:rPr lang="cs-CZ" dirty="0"/>
              <a:t>– pravidla pravopisu, gramatiky, učebnice, slovníky, nebo třeba i jazykové atlasy – kodifikace </a:t>
            </a:r>
          </a:p>
          <a:p>
            <a:pPr lvl="1"/>
            <a:r>
              <a:rPr lang="cs-CZ" dirty="0"/>
              <a:t>musí být také </a:t>
            </a:r>
            <a:r>
              <a:rPr lang="cs-CZ" b="1" dirty="0"/>
              <a:t>reálné využití </a:t>
            </a:r>
            <a:r>
              <a:rPr lang="cs-CZ" dirty="0"/>
              <a:t>toho jazyka (my se můžeme domluvit, že si vymyslíme nějaký jazyk; musí se ještě určit hranice, kde končí spisovný jazyk a kde začínají dialekty)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tzv. Svatá trojice, „princip kmenový“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jeden národ – jeden jazyk – jeden stát </a:t>
            </a:r>
            <a:endParaRPr lang="cs-CZ" dirty="0"/>
          </a:p>
          <a:p>
            <a:pPr marL="0" indent="0" algn="ctr">
              <a:buNone/>
            </a:pPr>
            <a:r>
              <a:rPr lang="cs-CZ" sz="1600" dirty="0"/>
              <a:t>(v jednom státě by měl žít jenom jeden národ, a ten národ by měl mluvit jedním jazykem; ten národ by měl mít stejnou genetickou informaci, pocházet z jednoho kmene)</a:t>
            </a:r>
          </a:p>
          <a:p>
            <a:pPr marL="0" indent="0" algn="ctr">
              <a:buNone/>
            </a:pPr>
            <a:r>
              <a:rPr lang="cs-CZ" b="1" dirty="0"/>
              <a:t>vs.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federace, multietnický stát, menšina, diaspora, hostitelský stát, „princip občanský“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/>
              <a:t>počet slovanských států?  (13)</a:t>
            </a:r>
            <a:endParaRPr lang="cs-CZ" dirty="0"/>
          </a:p>
          <a:p>
            <a:pPr algn="ctr"/>
            <a:r>
              <a:rPr lang="cs-CZ" b="1" dirty="0"/>
              <a:t>lokalizace slovanských jazyků</a:t>
            </a:r>
          </a:p>
          <a:p>
            <a:pPr marL="0" indent="0">
              <a:buNone/>
            </a:pPr>
            <a:r>
              <a:rPr lang="cs-CZ" dirty="0"/>
              <a:t>lokalizace – kde se daným slovanským jazykem mluví – na to jazykověda může dát docela přesnou odpověď</a:t>
            </a:r>
          </a:p>
          <a:p>
            <a:endParaRPr lang="cs-CZ" dirty="0"/>
          </a:p>
          <a:p>
            <a:pPr algn="ctr"/>
            <a:r>
              <a:rPr lang="cs-CZ" b="1" dirty="0"/>
              <a:t>klasifikace slovanských jazyků </a:t>
            </a:r>
            <a:r>
              <a:rPr lang="cs-CZ" dirty="0"/>
              <a:t>(několik existujících klasifikací)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 a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/>
              <a:t>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 err="1"/>
              <a:t>politolingvistika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politika</a:t>
            </a:r>
          </a:p>
          <a:p>
            <a:pPr marL="0" indent="0" algn="ctr">
              <a:buNone/>
            </a:pPr>
            <a:r>
              <a:rPr lang="cs-CZ" b="1" dirty="0"/>
              <a:t>Co rozhoduje o vzniku/zániku nějakého jazyka?</a:t>
            </a:r>
          </a:p>
          <a:p>
            <a:pPr marL="0" indent="0" algn="just">
              <a:buNone/>
            </a:pPr>
            <a:r>
              <a:rPr lang="cs-CZ" b="1" u="sng" dirty="0"/>
              <a:t>Jazykověda</a:t>
            </a:r>
            <a:r>
              <a:rPr lang="cs-CZ" dirty="0"/>
              <a:t>: 	ani kvalita mluvnické struktury, ani kvalita jejího popisu 					nerozhoduje o společenské síle jazyka, o jeho buducnosti</a:t>
            </a:r>
            <a:endParaRPr lang="bg-BG" dirty="0"/>
          </a:p>
          <a:p>
            <a:pPr marL="0" indent="0" algn="just">
              <a:buNone/>
            </a:pPr>
            <a:r>
              <a:rPr lang="bg-BG" dirty="0"/>
              <a:t>		</a:t>
            </a:r>
            <a:r>
              <a:rPr lang="cs-CZ" dirty="0"/>
              <a:t>je jedno, jak</a:t>
            </a:r>
            <a:r>
              <a:rPr lang="bg-BG" dirty="0"/>
              <a:t> </a:t>
            </a:r>
            <a:r>
              <a:rPr lang="cs-CZ" dirty="0"/>
              <a:t>kvalitně se budou jazykovědci starat, pečovat o jazyk, jak </a:t>
            </a:r>
            <a:r>
              <a:rPr lang="bg-BG" dirty="0"/>
              <a:t>		</a:t>
            </a:r>
            <a:r>
              <a:rPr lang="cs-CZ" dirty="0"/>
              <a:t>	kvalitně ho popíšou, jaké příručky vydají  </a:t>
            </a:r>
          </a:p>
          <a:p>
            <a:pPr marL="0" indent="0" algn="just">
              <a:buNone/>
            </a:pPr>
            <a:r>
              <a:rPr lang="cs-CZ" dirty="0"/>
              <a:t>		jistý dluh jazykovědy: neexistuje jasná odpověď na otázku, kolik rozdílů lze </a:t>
            </a:r>
            <a:r>
              <a:rPr lang="bg-BG" dirty="0"/>
              <a:t>		</a:t>
            </a:r>
            <a:r>
              <a:rPr lang="cs-CZ" dirty="0"/>
              <a:t>	v rámci 	jednoho jazyka tolerovat, kolik jich stačí k samostatnosti jazyka</a:t>
            </a:r>
            <a:r>
              <a:rPr lang="bg-BG" dirty="0"/>
              <a:t> (20,30 </a:t>
            </a:r>
            <a:r>
              <a:rPr lang="cs-CZ" dirty="0"/>
              <a:t>		nebo i 50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%?)</a:t>
            </a:r>
            <a:endParaRPr lang="cs-CZ" dirty="0"/>
          </a:p>
          <a:p>
            <a:pPr marL="0" indent="0" algn="just">
              <a:buNone/>
            </a:pPr>
            <a:r>
              <a:rPr lang="cs-CZ" b="1" u="sng" dirty="0"/>
              <a:t>Politika</a:t>
            </a:r>
            <a:r>
              <a:rPr lang="cs-CZ" dirty="0"/>
              <a:t>: </a:t>
            </a:r>
            <a:r>
              <a:rPr lang="bg-BG" dirty="0"/>
              <a:t>	</a:t>
            </a:r>
            <a:r>
              <a:rPr lang="cs-CZ" dirty="0"/>
              <a:t>	budoucnost jazyků závisí spíše na politických faktorech, nikoliv na vědě. </a:t>
            </a:r>
            <a:r>
              <a:rPr lang="bg-BG" dirty="0"/>
              <a:t>			</a:t>
            </a:r>
            <a:r>
              <a:rPr lang="cs-CZ" dirty="0"/>
              <a:t>vytvoření nového státu (např. na území bývalé Jugoslávie) – nové 	hranice, politický 		požadavek, aby se v novém státě mluvilo a psalo novým jazykem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6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17467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/>
              <a:t>Jazyková politika </a:t>
            </a:r>
            <a:r>
              <a:rPr lang="cs-CZ" dirty="0"/>
              <a:t>má své nástroje, a jsou to hl</a:t>
            </a:r>
            <a:r>
              <a:rPr lang="bg-BG" dirty="0"/>
              <a:t>а</a:t>
            </a:r>
            <a:r>
              <a:rPr lang="cs-CZ" dirty="0"/>
              <a:t>vně právní texty a má i určitou terminologii, která s tím souvisí. Úřední jazyk se třeba určuje v tzv. jazykovém zákoně.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právní postavení jazyka / pozice jazyka de </a:t>
            </a:r>
            <a:r>
              <a:rPr lang="cs-CZ" b="1" dirty="0" err="1"/>
              <a:t>jure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domácí a mezinárodní legislativa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b="1" dirty="0"/>
              <a:t>	</a:t>
            </a:r>
            <a:r>
              <a:rPr lang="cs-CZ" dirty="0"/>
              <a:t>Konvence Rady Evropy: Rámcová úmluva o ochraně národnostních menšin, v platnosti od r. 1998</a:t>
            </a:r>
          </a:p>
          <a:p>
            <a:pPr marL="1828800" lvl="4" indent="0">
              <a:lnSpc>
                <a:spcPct val="120000"/>
              </a:lnSpc>
              <a:buNone/>
            </a:pPr>
            <a:r>
              <a:rPr lang="cs-CZ" dirty="0"/>
              <a:t>Evropská charta regionálních a menšinových jazyků, v platnosti od 2007</a:t>
            </a:r>
          </a:p>
          <a:p>
            <a:pPr>
              <a:lnSpc>
                <a:spcPct val="120000"/>
              </a:lnSpc>
            </a:pPr>
            <a:r>
              <a:rPr lang="cs-CZ" b="1" dirty="0"/>
              <a:t>„jazyk státní“, „jazyk oficiální</a:t>
            </a:r>
            <a:r>
              <a:rPr lang="bg-BG" b="1" dirty="0"/>
              <a:t>“</a:t>
            </a:r>
            <a:r>
              <a:rPr lang="cs-CZ" b="1" dirty="0"/>
              <a:t> / „jazyk úřední“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„</a:t>
            </a:r>
            <a:r>
              <a:rPr lang="cs-CZ" b="1" dirty="0"/>
              <a:t>úřední jazyk</a:t>
            </a:r>
            <a:r>
              <a:rPr lang="cs-CZ" dirty="0"/>
              <a:t>“ – </a:t>
            </a:r>
            <a:r>
              <a:rPr lang="cs-CZ" b="1" dirty="0"/>
              <a:t>jazyk, ve kterém převážně probíhá komunikace a dokumentace ve veřejné správě</a:t>
            </a:r>
            <a:r>
              <a:rPr lang="cs-CZ" dirty="0"/>
              <a:t>; někdy se za úřední považuje i jazyk, který se užívá v soudnictví a ve kterém se vede parlamentní debata a vydávají zákony.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Výraz „úřední jazyk“ je významově blízký výrazům </a:t>
            </a:r>
            <a:r>
              <a:rPr lang="cs-CZ" b="1" i="1" dirty="0"/>
              <a:t>oficiální jazyk</a:t>
            </a:r>
            <a:r>
              <a:rPr lang="cs-CZ" dirty="0"/>
              <a:t> a </a:t>
            </a:r>
            <a:r>
              <a:rPr lang="cs-CZ" b="1" i="1" dirty="0"/>
              <a:t>státní jazyk</a:t>
            </a:r>
            <a:r>
              <a:rPr lang="cs-CZ" dirty="0"/>
              <a:t>, mnohdy se užívají jako </a:t>
            </a:r>
            <a:r>
              <a:rPr lang="cs-CZ" b="1" dirty="0"/>
              <a:t>synonyma</a:t>
            </a:r>
            <a:r>
              <a:rPr lang="cs-CZ" dirty="0"/>
              <a:t>. Jazyk pojmenovávaný jako „</a:t>
            </a:r>
            <a:r>
              <a:rPr lang="cs-CZ" b="1" dirty="0"/>
              <a:t>státní</a:t>
            </a:r>
            <a:r>
              <a:rPr lang="cs-CZ" dirty="0"/>
              <a:t>“ bývá někdy vnímán i jako </a:t>
            </a:r>
            <a:r>
              <a:rPr lang="cs-CZ" b="1" dirty="0"/>
              <a:t>symbol (státu)</a:t>
            </a:r>
            <a:r>
              <a:rPr lang="cs-CZ" dirty="0"/>
              <a:t>, zatímco u jazyka nazývaného „</a:t>
            </a:r>
            <a:r>
              <a:rPr lang="cs-CZ" b="1" dirty="0"/>
              <a:t>úřední</a:t>
            </a:r>
            <a:r>
              <a:rPr lang="cs-CZ" dirty="0"/>
              <a:t>“ je v popředí jeho </a:t>
            </a:r>
            <a:r>
              <a:rPr lang="cs-CZ" b="1" dirty="0"/>
              <a:t>praktická funkce </a:t>
            </a:r>
            <a:r>
              <a:rPr lang="cs-CZ" dirty="0"/>
              <a:t>(jeho užívání úřady, resp. orgány veřejné moci).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jazyk </a:t>
            </a:r>
            <a:r>
              <a:rPr lang="bg-BG" b="1" dirty="0"/>
              <a:t>„</a:t>
            </a:r>
            <a:r>
              <a:rPr lang="cs-CZ" b="1" dirty="0"/>
              <a:t>pomocný / regionální“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jazykový zákon: </a:t>
            </a:r>
            <a:r>
              <a:rPr lang="cs-CZ" dirty="0"/>
              <a:t>http://www.culture.gov.sk/posobnost-ministerstva/statny-jazyk/zakon-o-statnom-jazyku-c2.html</a:t>
            </a:r>
          </a:p>
        </p:txBody>
      </p:sp>
    </p:spTree>
    <p:extLst>
      <p:ext uri="{BB962C8B-B14F-4D97-AF65-F5344CB8AC3E}">
        <p14:creationId xmlns:p14="http://schemas.microsoft.com/office/powerpoint/2010/main" val="155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864" y="1631373"/>
            <a:ext cx="99822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cs-CZ" sz="2200" b="1" u="sng" dirty="0"/>
              <a:t>kvalitativní</a:t>
            </a:r>
            <a:r>
              <a:rPr lang="cs-CZ" sz="3000" b="1" u="sng" dirty="0"/>
              <a:t> </a:t>
            </a:r>
            <a:r>
              <a:rPr lang="cs-CZ" b="1" u="sng" dirty="0"/>
              <a:t>hledisko</a:t>
            </a:r>
            <a:r>
              <a:rPr lang="cs-CZ" u="sng" dirty="0"/>
              <a:t> </a:t>
            </a:r>
            <a:r>
              <a:rPr lang="cs-CZ" dirty="0"/>
              <a:t>(jestli je to jazyk spisovný, nebo je to jen mluvený dialekt). Musíme ale uvést, že existují i:</a:t>
            </a:r>
          </a:p>
          <a:p>
            <a:pPr lvl="1"/>
            <a:r>
              <a:rPr lang="cs-CZ" sz="1900" b="1" dirty="0"/>
              <a:t>spisovné </a:t>
            </a:r>
            <a:r>
              <a:rPr lang="cs-CZ" sz="1900" b="1" dirty="0" err="1"/>
              <a:t>mikrojazyky</a:t>
            </a:r>
            <a:r>
              <a:rPr lang="cs-CZ" sz="1900" b="1" dirty="0"/>
              <a:t> </a:t>
            </a:r>
            <a:r>
              <a:rPr lang="cs-CZ" sz="1900" dirty="0"/>
              <a:t>(horní lužická srbština 5-7000 uživatelů), ale zároveň existují</a:t>
            </a:r>
          </a:p>
          <a:p>
            <a:pPr lvl="1"/>
            <a:r>
              <a:rPr lang="cs-CZ" sz="1900" b="1" dirty="0"/>
              <a:t>významné nadnárodní dialekty </a:t>
            </a:r>
            <a:r>
              <a:rPr lang="cs-CZ" sz="1900" dirty="0"/>
              <a:t>(smíšené jazyky, </a:t>
            </a:r>
            <a:r>
              <a:rPr lang="cs-CZ" sz="1900" dirty="0" err="1"/>
              <a:t>mixed</a:t>
            </a:r>
            <a:r>
              <a:rPr lang="cs-CZ" sz="1900" dirty="0"/>
              <a:t> </a:t>
            </a:r>
            <a:r>
              <a:rPr lang="cs-CZ" sz="1900" dirty="0" err="1"/>
              <a:t>languages</a:t>
            </a:r>
            <a:r>
              <a:rPr lang="bg-BG" sz="1900" dirty="0"/>
              <a:t>, </a:t>
            </a:r>
            <a:r>
              <a:rPr lang="bg-BG" sz="1900" dirty="0" err="1"/>
              <a:t>межъязыки</a:t>
            </a:r>
            <a:r>
              <a:rPr lang="bg-BG" sz="1900" dirty="0"/>
              <a:t>)</a:t>
            </a:r>
            <a:r>
              <a:rPr lang="cs-CZ" sz="1900" dirty="0"/>
              <a:t>, které jsou pouze v mluvené podobě ale mluví jimi desítky milionů uživatelů  </a:t>
            </a:r>
          </a:p>
          <a:p>
            <a:pPr marL="457200" lvl="1" indent="0" algn="just">
              <a:buNone/>
            </a:pPr>
            <a:r>
              <a:rPr lang="cs-CZ" dirty="0"/>
              <a:t>	(</a:t>
            </a:r>
            <a:r>
              <a:rPr lang="cs-CZ" b="1" dirty="0" err="1"/>
              <a:t>Pidžin</a:t>
            </a:r>
            <a:r>
              <a:rPr lang="cs-CZ" dirty="0"/>
              <a:t> je souhrnný název pro dorozumívací jazyky, jejichž </a:t>
            </a:r>
            <a:r>
              <a:rPr lang="cs-CZ" u="sng" dirty="0"/>
              <a:t>slovní zásoba</a:t>
            </a:r>
            <a:r>
              <a:rPr lang="cs-CZ" dirty="0"/>
              <a:t> i </a:t>
            </a:r>
            <a:r>
              <a:rPr lang="cs-CZ" u="sng" dirty="0"/>
              <a:t>gramatika</a:t>
            </a:r>
            <a:r>
              <a:rPr lang="cs-CZ" dirty="0"/>
              <a:t> je založena na 	alespoň dvou (někdy ovšem i více) jazycích, vznikají především při kontaktu etnik obchodujících 	spolu 	nebo při kontaktu s kolonizátory. Takovéto jazyky mají tedy mj. charakter </a:t>
            </a:r>
            <a:r>
              <a:rPr lang="cs-CZ" u="sng" dirty="0"/>
              <a:t>mezinárodního pomocného </a:t>
            </a:r>
            <a:r>
              <a:rPr lang="cs-CZ" dirty="0"/>
              <a:t>	</a:t>
            </a:r>
            <a:r>
              <a:rPr lang="cs-CZ" u="sng" dirty="0"/>
              <a:t>jazyka</a:t>
            </a:r>
            <a:r>
              <a:rPr lang="cs-CZ" dirty="0"/>
              <a:t>), např. v </a:t>
            </a:r>
            <a:r>
              <a:rPr lang="cs-CZ" sz="1500" dirty="0"/>
              <a:t>Bělorusku</a:t>
            </a:r>
            <a:r>
              <a:rPr lang="cs-CZ" dirty="0"/>
              <a:t> tzv. </a:t>
            </a:r>
            <a:r>
              <a:rPr lang="cs-CZ" b="1" dirty="0" err="1"/>
              <a:t>trasjanka</a:t>
            </a:r>
            <a:r>
              <a:rPr lang="cs-CZ" dirty="0"/>
              <a:t> – smíšená běloruština s </a:t>
            </a:r>
            <a:r>
              <a:rPr lang="cs-CZ" dirty="0" err="1"/>
              <a:t>ukrajinštionou</a:t>
            </a:r>
            <a:endParaRPr lang="cs-CZ" dirty="0"/>
          </a:p>
          <a:p>
            <a:pPr marL="457200" lvl="1" indent="0" algn="just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/>
              <a:t>2</a:t>
            </a:r>
            <a:r>
              <a:rPr lang="cs-CZ" dirty="0"/>
              <a:t>. </a:t>
            </a:r>
            <a:r>
              <a:rPr lang="cs-CZ" b="1" u="sng" dirty="0"/>
              <a:t>kvantitativní hledisko</a:t>
            </a:r>
            <a:r>
              <a:rPr lang="cs-CZ" b="1" dirty="0"/>
              <a:t>: </a:t>
            </a:r>
            <a:r>
              <a:rPr lang="cs-CZ" dirty="0"/>
              <a:t>jazyky 1. až 4. kategorie, sociální síla jazyka:</a:t>
            </a:r>
          </a:p>
          <a:p>
            <a:pPr lvl="1"/>
            <a:r>
              <a:rPr lang="cs-CZ" sz="1900" b="1" dirty="0"/>
              <a:t>světový </a:t>
            </a:r>
            <a:r>
              <a:rPr lang="cs-CZ" sz="1900" dirty="0"/>
              <a:t>(miliarda až několik set milionů mluvčích)</a:t>
            </a:r>
          </a:p>
          <a:p>
            <a:pPr lvl="1"/>
            <a:r>
              <a:rPr lang="cs-CZ" sz="1900" b="1" dirty="0"/>
              <a:t>umírněný potenciál jazyka </a:t>
            </a:r>
            <a:r>
              <a:rPr lang="cs-CZ" sz="1900" dirty="0"/>
              <a:t>(desítky a jednotky milionů )</a:t>
            </a:r>
          </a:p>
          <a:p>
            <a:pPr lvl="1"/>
            <a:r>
              <a:rPr lang="cs-CZ" sz="1900" b="1" dirty="0"/>
              <a:t>spisovný </a:t>
            </a:r>
            <a:r>
              <a:rPr lang="cs-CZ" sz="1900" b="1" dirty="0" err="1"/>
              <a:t>mikrojazyk</a:t>
            </a:r>
            <a:endParaRPr lang="cs-CZ" sz="1900" dirty="0"/>
          </a:p>
          <a:p>
            <a:pPr lvl="1"/>
            <a:r>
              <a:rPr lang="cs-CZ" sz="1900" b="1" dirty="0"/>
              <a:t>pouze mluvený jazyk </a:t>
            </a:r>
            <a:r>
              <a:rPr lang="cs-CZ" sz="1900" dirty="0"/>
              <a:t>(dialekt, nemá psanou podobu) </a:t>
            </a:r>
          </a:p>
          <a:p>
            <a:pPr marL="0" indent="0">
              <a:buNone/>
            </a:pPr>
            <a:r>
              <a:rPr lang="cs-CZ" dirty="0"/>
              <a:t>Ze slovanských jazyků světový je jen </a:t>
            </a:r>
            <a:r>
              <a:rPr lang="cs-CZ" b="1" dirty="0"/>
              <a:t>ruština</a:t>
            </a:r>
            <a:r>
              <a:rPr lang="cs-CZ" dirty="0"/>
              <a:t>, pak další slovanské jazyky patří do skupiny s tzv. umírněným potenciálem</a:t>
            </a:r>
          </a:p>
        </p:txBody>
      </p:sp>
    </p:spTree>
    <p:extLst>
      <p:ext uri="{BB962C8B-B14F-4D97-AF65-F5344CB8AC3E}">
        <p14:creationId xmlns:p14="http://schemas.microsoft.com/office/powerpoint/2010/main" val="467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/>
              <a:t>3. Hledisko kondice</a:t>
            </a:r>
            <a:endParaRPr lang="cs-CZ" dirty="0"/>
          </a:p>
          <a:p>
            <a:pPr lvl="1"/>
            <a:r>
              <a:rPr lang="cs-CZ" sz="1900" b="1" dirty="0"/>
              <a:t>živý </a:t>
            </a:r>
            <a:endParaRPr lang="cs-CZ" sz="1900" dirty="0"/>
          </a:p>
          <a:p>
            <a:pPr lvl="1"/>
            <a:r>
              <a:rPr lang="cs-CZ" sz="1900" b="1" dirty="0"/>
              <a:t>ohrožený</a:t>
            </a:r>
            <a:endParaRPr lang="cs-CZ" sz="1900" dirty="0"/>
          </a:p>
          <a:p>
            <a:pPr lvl="1"/>
            <a:r>
              <a:rPr lang="cs-CZ" sz="1900" b="1" dirty="0"/>
              <a:t>přežívající</a:t>
            </a:r>
            <a:endParaRPr lang="cs-CZ" sz="1900" dirty="0"/>
          </a:p>
          <a:p>
            <a:pPr lvl="1"/>
            <a:r>
              <a:rPr lang="cs-CZ" sz="1900" b="1" dirty="0"/>
              <a:t>mrtvý</a:t>
            </a:r>
            <a:endParaRPr lang="cs-CZ" sz="1900" dirty="0"/>
          </a:p>
          <a:p>
            <a:pPr lvl="1"/>
            <a:r>
              <a:rPr lang="cs-CZ" sz="1900" b="1" dirty="0"/>
              <a:t>revitalizovaný</a:t>
            </a:r>
            <a:endParaRPr lang="cs-CZ" sz="1900" dirty="0"/>
          </a:p>
          <a:p>
            <a:pPr lvl="1"/>
            <a:r>
              <a:rPr lang="cs-CZ" sz="1900" b="1" dirty="0"/>
              <a:t>postulovaný </a:t>
            </a:r>
            <a:r>
              <a:rPr lang="cs-CZ" dirty="0"/>
              <a:t>(Než je jazyk uzná mezinárodním společenstvím za samostatný jazyk a než dostane nějaké to svoje inventární číslo, předtím je navržen na uznání, tj. postulován)</a:t>
            </a:r>
          </a:p>
          <a:p>
            <a:pPr marL="0" indent="0" algn="just">
              <a:buNone/>
            </a:pPr>
            <a:r>
              <a:rPr lang="cs-CZ" dirty="0"/>
              <a:t>Ještě v 19. stol. přirovnávali jazykovědci jazyk k živému organismu – rodí se, sílí, pak slábne, umírá, případně se revitalizuje </a:t>
            </a:r>
          </a:p>
          <a:p>
            <a:pPr marL="0" indent="0" algn="just">
              <a:buNone/>
            </a:pPr>
            <a:r>
              <a:rPr lang="cs-CZ" dirty="0"/>
              <a:t>(např. se slovanské rodiny za takový jazyk se považuje kašubština, který dlouhou dobu byl považován za jazyk mrtvý, o Kašubech se říkalo, že jsou to Poláci a mluví jen kašubským dialektem (takto je uvedeno i v mnoha učebnicích, je to jedno z hledisek na tento jazyk či dialekt) – když se objeví politicky vhodná situace, nějaký jazyk se dá i </a:t>
            </a:r>
            <a:r>
              <a:rPr lang="cs-CZ" dirty="0" err="1"/>
              <a:t>zrevitalizovat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32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4. poloha vzhledem k centru:</a:t>
            </a:r>
            <a:endParaRPr lang="cs-CZ" dirty="0"/>
          </a:p>
          <a:p>
            <a:pPr lvl="1"/>
            <a:r>
              <a:rPr lang="cs-CZ" sz="1800" b="1" dirty="0"/>
              <a:t>ostrovní</a:t>
            </a:r>
            <a:r>
              <a:rPr lang="cs-CZ" b="1" dirty="0"/>
              <a:t> </a:t>
            </a:r>
            <a:r>
              <a:rPr lang="cs-CZ" dirty="0"/>
              <a:t>(např. </a:t>
            </a:r>
            <a:r>
              <a:rPr lang="cs-CZ" dirty="0" err="1"/>
              <a:t>hradišťanská</a:t>
            </a:r>
            <a:r>
              <a:rPr lang="cs-CZ" dirty="0"/>
              <a:t> chorvatština v Rakousku)</a:t>
            </a:r>
          </a:p>
          <a:p>
            <a:pPr lvl="1"/>
            <a:r>
              <a:rPr lang="cs-CZ" sz="1800" b="1" dirty="0"/>
              <a:t>periferní</a:t>
            </a:r>
            <a:r>
              <a:rPr lang="cs-CZ" b="1" dirty="0"/>
              <a:t> </a:t>
            </a:r>
            <a:r>
              <a:rPr lang="cs-CZ" dirty="0"/>
              <a:t>(např. kašubština na periferii polštiny) </a:t>
            </a:r>
          </a:p>
          <a:p>
            <a:pPr lvl="1"/>
            <a:r>
              <a:rPr lang="cs-CZ" sz="1800" b="1" dirty="0"/>
              <a:t>regionální </a:t>
            </a:r>
            <a:endParaRPr lang="cs-CZ" sz="1800" dirty="0"/>
          </a:p>
          <a:p>
            <a:pPr lvl="1"/>
            <a:r>
              <a:rPr lang="cs-CZ" sz="1800" b="1" dirty="0" err="1"/>
              <a:t>transhraniční</a:t>
            </a:r>
            <a:r>
              <a:rPr lang="cs-CZ" b="1" dirty="0"/>
              <a:t> </a:t>
            </a:r>
            <a:r>
              <a:rPr lang="cs-CZ" dirty="0"/>
              <a:t>(jazykové hranice a hranice politické jsou dvě různé věci)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r>
              <a:rPr lang="cs-CZ" b="1" dirty="0"/>
              <a:t>5. zeměpisné hledisko</a:t>
            </a:r>
            <a:endParaRPr lang="cs-CZ" dirty="0"/>
          </a:p>
          <a:p>
            <a:pPr lvl="1"/>
            <a:r>
              <a:rPr lang="cs-CZ" sz="1800" b="1" dirty="0"/>
              <a:t>východ </a:t>
            </a:r>
            <a:endParaRPr lang="cs-CZ" sz="1800" dirty="0"/>
          </a:p>
          <a:p>
            <a:pPr lvl="1"/>
            <a:r>
              <a:rPr lang="cs-CZ" sz="1800" b="1" dirty="0"/>
              <a:t>jih</a:t>
            </a:r>
            <a:endParaRPr lang="cs-CZ" sz="1800" dirty="0"/>
          </a:p>
          <a:p>
            <a:pPr lvl="1"/>
            <a:r>
              <a:rPr lang="cs-CZ" sz="1800" b="1" dirty="0"/>
              <a:t>západ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1347</Words>
  <Application>Microsoft Office PowerPoint</Application>
  <PresentationFormat>Širokoúhlá obrazovka</PresentationFormat>
  <Paragraphs>104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Euphemia</vt:lpstr>
      <vt:lpstr>Plantagenet Cherokee</vt:lpstr>
      <vt:lpstr>Wingdings</vt:lpstr>
      <vt:lpstr>Akademická literatura 16:9</vt:lpstr>
      <vt:lpstr>Současné slovanské jazyky</vt:lpstr>
      <vt:lpstr>Otázky:</vt:lpstr>
      <vt:lpstr>Otázky:</vt:lpstr>
      <vt:lpstr>Otázky:</vt:lpstr>
      <vt:lpstr>Jazyk a politika</vt:lpstr>
      <vt:lpstr>Jazyková politika</vt:lpstr>
      <vt:lpstr>Klasifikace jazyků: ke klasifikaci jazyků můžeme přistupovat z různých hledisek:</vt:lpstr>
      <vt:lpstr>Klasifikace jazyků: ke klasifikaci jazyků můžeme přistupovat z různých hledisek:</vt:lpstr>
      <vt:lpstr>Klasifikace jazyků: ke klasifikaci jazyků můžeme přistupovat z různých hledisek:</vt:lpstr>
      <vt:lpstr>Probíraná témata v předmětu Srovnávací studium slovanských jazyků: </vt:lpstr>
      <vt:lpstr>Domácí úkol</vt:lpstr>
      <vt:lpstr>Literatura</vt:lpstr>
      <vt:lpstr>Máte nějaké otázky?</vt:lpstr>
      <vt:lpstr>Děkuji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2017-02-21T08:38:40Z</dcterms:created>
  <dcterms:modified xsi:type="dcterms:W3CDTF">2022-09-23T07:20:45Z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