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9.jpg" ContentType="image/png"/>
  <Override PartName="/ppt/media/image10.jpg" ContentType="image/png"/>
  <Override PartName="/ppt/media/image11.jpg" ContentType="image/png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8"/>
  </p:notesMasterIdLst>
  <p:handoutMasterIdLst>
    <p:handoutMasterId r:id="rId39"/>
  </p:handoutMasterIdLst>
  <p:sldIdLst>
    <p:sldId id="256" r:id="rId3"/>
    <p:sldId id="271" r:id="rId4"/>
    <p:sldId id="275" r:id="rId5"/>
    <p:sldId id="276" r:id="rId6"/>
    <p:sldId id="278" r:id="rId7"/>
    <p:sldId id="294" r:id="rId8"/>
    <p:sldId id="297" r:id="rId9"/>
    <p:sldId id="298" r:id="rId10"/>
    <p:sldId id="299" r:id="rId11"/>
    <p:sldId id="295" r:id="rId12"/>
    <p:sldId id="300" r:id="rId13"/>
    <p:sldId id="302" r:id="rId14"/>
    <p:sldId id="303" r:id="rId15"/>
    <p:sldId id="301" r:id="rId16"/>
    <p:sldId id="304" r:id="rId17"/>
    <p:sldId id="305" r:id="rId18"/>
    <p:sldId id="296" r:id="rId19"/>
    <p:sldId id="306" r:id="rId20"/>
    <p:sldId id="279" r:id="rId21"/>
    <p:sldId id="280" r:id="rId22"/>
    <p:sldId id="307" r:id="rId23"/>
    <p:sldId id="281" r:id="rId24"/>
    <p:sldId id="282" r:id="rId25"/>
    <p:sldId id="283" r:id="rId26"/>
    <p:sldId id="284" r:id="rId27"/>
    <p:sldId id="277" r:id="rId28"/>
    <p:sldId id="285" r:id="rId29"/>
    <p:sldId id="286" r:id="rId30"/>
    <p:sldId id="287" r:id="rId31"/>
    <p:sldId id="288" r:id="rId32"/>
    <p:sldId id="292" r:id="rId33"/>
    <p:sldId id="293" r:id="rId34"/>
    <p:sldId id="308" r:id="rId35"/>
    <p:sldId id="290" r:id="rId36"/>
    <p:sldId id="291" r:id="rId3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43" autoAdjust="0"/>
    <p:restoredTop sz="94660"/>
  </p:normalViewPr>
  <p:slideViewPr>
    <p:cSldViewPr>
      <p:cViewPr varScale="1">
        <p:scale>
          <a:sx n="67" d="100"/>
          <a:sy n="67" d="100"/>
        </p:scale>
        <p:origin x="652" y="44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cs-CZ" smtClean="0"/>
              <a:t>22.10.2021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cs-CZ" smtClean="0"/>
              <a:t>22.10.2021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olný tvar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dirty="0">
              <a:solidFill>
                <a:schemeClr val="lt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/>
              <a:t>Kliknutím lze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22.10.2021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22.10.2021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22.10.2021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22.10.2021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22.10.2021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22.10.2021</a:t>
            </a:fld>
            <a:endParaRPr lang="cs-CZ" noProof="0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22.10.2021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22.10.2021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22.10.2021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22.10.2021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noProof="0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/>
              <a:t>Kliknutím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cs-CZ" noProof="0" smtClean="0"/>
              <a:pPr/>
              <a:t>22.10.2021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4400" b="1" i="0" baseline="0" dirty="0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Slovanské jazyky a jejich klasifikace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endParaRPr lang="cs-CZ" sz="2000" b="0" i="0"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922114"/>
          </a:xfrm>
        </p:spPr>
        <p:txBody>
          <a:bodyPr/>
          <a:lstStyle/>
          <a:p>
            <a:pPr algn="ctr"/>
            <a:r>
              <a:rPr lang="cs-CZ" dirty="0"/>
              <a:t>Aglutinační jazyky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583" y="1828800"/>
            <a:ext cx="921766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2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41805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980728"/>
            <a:ext cx="9753600" cy="5191472"/>
          </a:xfrm>
        </p:spPr>
        <p:txBody>
          <a:bodyPr>
            <a:normAutofit fontScale="85000" lnSpcReduction="20000"/>
          </a:bodyPr>
          <a:lstStyle/>
          <a:p>
            <a:pPr marL="45720" indent="0" algn="just">
              <a:buNone/>
            </a:pPr>
            <a:r>
              <a:rPr lang="cs-CZ" dirty="0"/>
              <a:t>c) Jazyky </a:t>
            </a:r>
            <a:r>
              <a:rPr lang="cs-CZ" b="1" dirty="0" err="1"/>
              <a:t>introflexivní</a:t>
            </a:r>
            <a:r>
              <a:rPr lang="cs-CZ" b="1" dirty="0"/>
              <a:t>/</a:t>
            </a:r>
            <a:r>
              <a:rPr lang="cs-CZ" b="1" dirty="0" err="1"/>
              <a:t>introflektivní</a:t>
            </a:r>
            <a:r>
              <a:rPr lang="cs-CZ" b="1" dirty="0"/>
              <a:t> </a:t>
            </a:r>
            <a:r>
              <a:rPr lang="cs-CZ" dirty="0"/>
              <a:t>(s vnitřní flexí) – tento typ se spojuje zvláště se </a:t>
            </a:r>
            <a:r>
              <a:rPr lang="cs-CZ" u="sng" dirty="0"/>
              <a:t>semitskými jazyky</a:t>
            </a:r>
            <a:r>
              <a:rPr lang="cs-CZ" dirty="0"/>
              <a:t>, jako je arabština nebo hebrejština. </a:t>
            </a:r>
          </a:p>
          <a:p>
            <a:pPr marL="45720" indent="0" algn="just">
              <a:buNone/>
            </a:pPr>
            <a:r>
              <a:rPr lang="cs-CZ" dirty="0"/>
              <a:t>Slova zde mají kořen, který je tvořen několika souhláskami. </a:t>
            </a:r>
            <a:r>
              <a:rPr lang="cs-CZ" b="1" dirty="0"/>
              <a:t>Gramatické významy a odvozeniny</a:t>
            </a:r>
            <a:r>
              <a:rPr lang="cs-CZ" dirty="0"/>
              <a:t> se vytvářejí tak, že se </a:t>
            </a:r>
            <a:r>
              <a:rPr lang="cs-CZ" b="1" dirty="0"/>
              <a:t>mezi souhlásky vkládají různé samohlásky (tzv. </a:t>
            </a:r>
            <a:r>
              <a:rPr lang="cs-CZ" b="1" dirty="0" err="1"/>
              <a:t>interfixy</a:t>
            </a:r>
            <a:r>
              <a:rPr lang="cs-CZ" b="1" dirty="0"/>
              <a:t>).</a:t>
            </a:r>
          </a:p>
          <a:p>
            <a:pPr marL="45720" indent="0" algn="ctr">
              <a:buNone/>
            </a:pPr>
            <a:r>
              <a:rPr lang="cs-CZ" sz="2100" dirty="0"/>
              <a:t>např. arabský kořen </a:t>
            </a:r>
            <a:r>
              <a:rPr lang="cs-CZ" sz="2100" i="1" dirty="0"/>
              <a:t>K-T-B </a:t>
            </a:r>
            <a:r>
              <a:rPr lang="cs-CZ" sz="2100" dirty="0"/>
              <a:t>je východiskem pro formy a výrazy jako </a:t>
            </a:r>
            <a:r>
              <a:rPr lang="cs-CZ" sz="2100" i="1" dirty="0" err="1"/>
              <a:t>KiTaB</a:t>
            </a:r>
            <a:r>
              <a:rPr lang="cs-CZ" sz="2100" i="1" dirty="0"/>
              <a:t> </a:t>
            </a:r>
            <a:r>
              <a:rPr lang="cs-CZ" sz="2100" dirty="0"/>
              <a:t>,kniha‘, </a:t>
            </a:r>
            <a:r>
              <a:rPr lang="cs-CZ" sz="2100" i="1" dirty="0" err="1"/>
              <a:t>KuTuB</a:t>
            </a:r>
            <a:r>
              <a:rPr lang="cs-CZ" sz="2100" i="1" dirty="0"/>
              <a:t> </a:t>
            </a:r>
            <a:r>
              <a:rPr lang="cs-CZ" sz="2100" dirty="0"/>
              <a:t>,knihy‘, </a:t>
            </a:r>
            <a:r>
              <a:rPr lang="cs-CZ" sz="2100" i="1" dirty="0" err="1"/>
              <a:t>KaTaBa</a:t>
            </a:r>
            <a:r>
              <a:rPr lang="cs-CZ" sz="2100" i="1" dirty="0"/>
              <a:t> </a:t>
            </a:r>
            <a:r>
              <a:rPr lang="cs-CZ" sz="2100" dirty="0"/>
              <a:t>,psal‘, </a:t>
            </a:r>
            <a:r>
              <a:rPr lang="cs-CZ" sz="2100" i="1" dirty="0" err="1"/>
              <a:t>KaTiB</a:t>
            </a:r>
            <a:r>
              <a:rPr lang="cs-CZ" sz="2100" i="1" dirty="0"/>
              <a:t> </a:t>
            </a:r>
            <a:r>
              <a:rPr lang="cs-CZ" sz="2100" dirty="0"/>
              <a:t>,písař</a:t>
            </a:r>
          </a:p>
          <a:p>
            <a:pPr marL="45720" indent="0" algn="just">
              <a:buNone/>
            </a:pPr>
            <a:r>
              <a:rPr lang="cs-CZ" sz="2100" dirty="0"/>
              <a:t>V </a:t>
            </a:r>
            <a:r>
              <a:rPr lang="cs-CZ" u="sng" dirty="0"/>
              <a:t>češtině</a:t>
            </a:r>
            <a:r>
              <a:rPr lang="cs-CZ" dirty="0"/>
              <a:t> se rysy </a:t>
            </a:r>
            <a:r>
              <a:rPr lang="cs-CZ" dirty="0" err="1"/>
              <a:t>introflexivního</a:t>
            </a:r>
            <a:r>
              <a:rPr lang="cs-CZ" dirty="0"/>
              <a:t> jazykového typu objevuji jen v minimální míře jako výsledek hláskového vývoje v minulosti: </a:t>
            </a:r>
            <a:r>
              <a:rPr lang="cs-CZ" i="1" dirty="0"/>
              <a:t>přítel </a:t>
            </a:r>
            <a:r>
              <a:rPr lang="cs-CZ" dirty="0"/>
              <a:t>– </a:t>
            </a:r>
            <a:r>
              <a:rPr lang="cs-CZ" i="1" dirty="0"/>
              <a:t>přátel</a:t>
            </a:r>
            <a:r>
              <a:rPr lang="cs-CZ" dirty="0"/>
              <a:t>.</a:t>
            </a:r>
          </a:p>
          <a:p>
            <a:pPr marL="45720" indent="0" algn="just">
              <a:buNone/>
            </a:pPr>
            <a:r>
              <a:rPr lang="cs-CZ" dirty="0"/>
              <a:t>Více se mezi indoevropskými jazyky projevuji </a:t>
            </a:r>
            <a:r>
              <a:rPr lang="cs-CZ" dirty="0" err="1"/>
              <a:t>introflexivní</a:t>
            </a:r>
            <a:r>
              <a:rPr lang="cs-CZ" dirty="0"/>
              <a:t> rysy v </a:t>
            </a:r>
            <a:r>
              <a:rPr lang="cs-CZ" u="sng" dirty="0"/>
              <a:t>angličtině</a:t>
            </a:r>
            <a:r>
              <a:rPr lang="cs-CZ" dirty="0"/>
              <a:t> a zejména v </a:t>
            </a:r>
            <a:r>
              <a:rPr lang="cs-CZ" u="sng" dirty="0"/>
              <a:t>němčině</a:t>
            </a:r>
            <a:r>
              <a:rPr lang="cs-CZ" dirty="0"/>
              <a:t>. </a:t>
            </a:r>
          </a:p>
          <a:p>
            <a:pPr marL="45720" indent="0" algn="just">
              <a:buNone/>
            </a:pPr>
            <a:r>
              <a:rPr lang="cs-CZ" dirty="0"/>
              <a:t>Rozdílné vokály uvnitř slovního tvaru zde rozlišuji singulár a plurál substantiv nebo různé tvary slovesa. </a:t>
            </a:r>
          </a:p>
          <a:p>
            <a:pPr marL="45720" indent="0" algn="ctr">
              <a:buNone/>
            </a:pPr>
            <a:r>
              <a:rPr lang="cs-CZ" sz="2100" dirty="0"/>
              <a:t>např. anglické </a:t>
            </a:r>
            <a:r>
              <a:rPr lang="cs-CZ" sz="2100" i="1" dirty="0" err="1"/>
              <a:t>tooth</a:t>
            </a:r>
            <a:r>
              <a:rPr lang="cs-CZ" sz="2100" i="1" dirty="0"/>
              <a:t> </a:t>
            </a:r>
            <a:r>
              <a:rPr lang="cs-CZ" sz="2100" dirty="0"/>
              <a:t>– </a:t>
            </a:r>
            <a:r>
              <a:rPr lang="cs-CZ" sz="2100" i="1" dirty="0" err="1"/>
              <a:t>teeth</a:t>
            </a:r>
            <a:r>
              <a:rPr lang="cs-CZ" sz="2100" dirty="0"/>
              <a:t>, </a:t>
            </a:r>
            <a:r>
              <a:rPr lang="cs-CZ" sz="2100" i="1" dirty="0" err="1"/>
              <a:t>sing</a:t>
            </a:r>
            <a:r>
              <a:rPr lang="cs-CZ" sz="2100" i="1" dirty="0"/>
              <a:t> </a:t>
            </a:r>
            <a:r>
              <a:rPr lang="cs-CZ" sz="2100" dirty="0"/>
              <a:t>– </a:t>
            </a:r>
            <a:r>
              <a:rPr lang="cs-CZ" sz="2100" i="1" dirty="0" err="1"/>
              <a:t>sang</a:t>
            </a:r>
            <a:r>
              <a:rPr lang="cs-CZ" sz="2100" i="1" dirty="0"/>
              <a:t> </a:t>
            </a:r>
            <a:r>
              <a:rPr lang="cs-CZ" sz="2100" dirty="0"/>
              <a:t>– </a:t>
            </a:r>
            <a:r>
              <a:rPr lang="cs-CZ" sz="2100" i="1" dirty="0" err="1"/>
              <a:t>sung</a:t>
            </a:r>
            <a:endParaRPr lang="cs-CZ" sz="2100" dirty="0"/>
          </a:p>
          <a:p>
            <a:pPr algn="just"/>
            <a:r>
              <a:rPr lang="cs-CZ" dirty="0"/>
              <a:t>Jazyky patřící k těmto třem typům bývají někdy nazývány jazyky </a:t>
            </a:r>
            <a:r>
              <a:rPr lang="cs-CZ" b="1" dirty="0"/>
              <a:t>syntetické</a:t>
            </a:r>
            <a:r>
              <a:rPr lang="cs-CZ" dirty="0"/>
              <a:t>, resp. </a:t>
            </a:r>
            <a:r>
              <a:rPr lang="cs-CZ" b="1" dirty="0" err="1"/>
              <a:t>afigující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44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34605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908720"/>
            <a:ext cx="9753600" cy="5263480"/>
          </a:xfrm>
        </p:spPr>
        <p:txBody>
          <a:bodyPr>
            <a:normAutofit fontScale="92500" lnSpcReduction="10000"/>
          </a:bodyPr>
          <a:lstStyle/>
          <a:p>
            <a:pPr marL="45720" indent="0" algn="just">
              <a:buNone/>
            </a:pPr>
            <a:r>
              <a:rPr lang="cs-CZ" dirty="0"/>
              <a:t>d) Jazyky </a:t>
            </a:r>
            <a:r>
              <a:rPr lang="cs-CZ" b="1" dirty="0"/>
              <a:t>izolační</a:t>
            </a:r>
            <a:r>
              <a:rPr lang="cs-CZ" dirty="0"/>
              <a:t>/</a:t>
            </a:r>
            <a:r>
              <a:rPr lang="cs-CZ" b="1" dirty="0" err="1"/>
              <a:t>izolujicí</a:t>
            </a:r>
            <a:r>
              <a:rPr lang="cs-CZ" dirty="0"/>
              <a:t>; užívá se také termín jazyky </a:t>
            </a:r>
            <a:r>
              <a:rPr lang="cs-CZ" b="1" dirty="0"/>
              <a:t>analytické</a:t>
            </a:r>
            <a:r>
              <a:rPr lang="cs-CZ" dirty="0"/>
              <a:t>:</a:t>
            </a:r>
          </a:p>
          <a:p>
            <a:pPr marL="45720" indent="0" algn="just">
              <a:buNone/>
            </a:pPr>
            <a:r>
              <a:rPr lang="cs-CZ" dirty="0"/>
              <a:t>Výrazné izolační rysy vykazuji jazyky jako </a:t>
            </a:r>
            <a:r>
              <a:rPr lang="cs-CZ" u="sng" dirty="0"/>
              <a:t>angličtina nebo francouzština</a:t>
            </a:r>
            <a:r>
              <a:rPr lang="cs-CZ" dirty="0"/>
              <a:t>, ale také např. havajština. </a:t>
            </a:r>
          </a:p>
          <a:p>
            <a:pPr marL="45720" indent="0" algn="just">
              <a:buNone/>
            </a:pPr>
            <a:r>
              <a:rPr lang="cs-CZ" dirty="0"/>
              <a:t>Základní vlastnosti izolačního typu je to, že </a:t>
            </a:r>
            <a:r>
              <a:rPr lang="cs-CZ" b="1" dirty="0"/>
              <a:t>forma plnovýznamových slov zůstává neměnná</a:t>
            </a:r>
            <a:r>
              <a:rPr lang="cs-CZ" dirty="0"/>
              <a:t> a </a:t>
            </a:r>
            <a:r>
              <a:rPr lang="cs-CZ" b="1" dirty="0"/>
              <a:t>gramatické významy jsou vyjadřovány tzv. funkčními slovy</a:t>
            </a:r>
            <a:r>
              <a:rPr lang="cs-CZ" dirty="0"/>
              <a:t> (předložky, zájmena, gramatický člen, pomocná slovesa apod.) nebo </a:t>
            </a:r>
            <a:r>
              <a:rPr lang="cs-CZ" b="1" dirty="0"/>
              <a:t>pevným slovosledem</a:t>
            </a:r>
            <a:r>
              <a:rPr lang="cs-CZ" dirty="0"/>
              <a:t> (např. pořadí podmět – sloveso – předmět).</a:t>
            </a:r>
          </a:p>
          <a:p>
            <a:pPr marL="45720" indent="0" algn="just">
              <a:buNone/>
            </a:pPr>
            <a:endParaRPr lang="cs-CZ" dirty="0"/>
          </a:p>
          <a:p>
            <a:pPr marL="45720" indent="0" algn="just">
              <a:buNone/>
            </a:pPr>
            <a:r>
              <a:rPr lang="cs-CZ" sz="1900" dirty="0"/>
              <a:t>např. – užívání předložek odpovídající českému genitivu (v angličtině </a:t>
            </a:r>
            <a:r>
              <a:rPr lang="cs-CZ" sz="1900" i="1" dirty="0" err="1"/>
              <a:t>of</a:t>
            </a:r>
            <a:r>
              <a:rPr lang="cs-CZ" sz="1900" dirty="0"/>
              <a:t>) nebo dativu (v angličtině </a:t>
            </a:r>
            <a:r>
              <a:rPr lang="cs-CZ" sz="1900" i="1" dirty="0"/>
              <a:t>to</a:t>
            </a:r>
            <a:r>
              <a:rPr lang="cs-CZ" sz="1900" dirty="0"/>
              <a:t>)</a:t>
            </a:r>
          </a:p>
          <a:p>
            <a:pPr marL="45720" indent="0" algn="just">
              <a:buNone/>
            </a:pPr>
            <a:r>
              <a:rPr lang="en-US" sz="1900" dirty="0" err="1"/>
              <a:t>Izolačně</a:t>
            </a:r>
            <a:r>
              <a:rPr lang="en-US" sz="1900" dirty="0"/>
              <a:t> b</a:t>
            </a:r>
            <a:r>
              <a:rPr lang="cs-CZ" sz="1900" dirty="0"/>
              <a:t>ý</a:t>
            </a:r>
            <a:r>
              <a:rPr lang="en-US" sz="1900" dirty="0" err="1"/>
              <a:t>vaj</a:t>
            </a:r>
            <a:r>
              <a:rPr lang="cs-CZ" sz="1900" dirty="0"/>
              <a:t>í</a:t>
            </a:r>
            <a:r>
              <a:rPr lang="en-US" sz="1900" dirty="0"/>
              <a:t> </a:t>
            </a:r>
            <a:r>
              <a:rPr lang="en-US" sz="1900" dirty="0" err="1"/>
              <a:t>tvořeny</a:t>
            </a:r>
            <a:r>
              <a:rPr lang="en-US" sz="1900" dirty="0"/>
              <a:t> take </a:t>
            </a:r>
            <a:r>
              <a:rPr lang="en-US" sz="1900" dirty="0" err="1"/>
              <a:t>např</a:t>
            </a:r>
            <a:r>
              <a:rPr lang="en-US" sz="1900" dirty="0"/>
              <a:t>. </a:t>
            </a:r>
            <a:r>
              <a:rPr lang="en-US" sz="1900" dirty="0" err="1"/>
              <a:t>tvary</a:t>
            </a:r>
            <a:r>
              <a:rPr lang="en-US" sz="1900" dirty="0"/>
              <a:t> </a:t>
            </a:r>
            <a:r>
              <a:rPr lang="en-US" sz="1900" dirty="0" err="1"/>
              <a:t>komparativu</a:t>
            </a:r>
            <a:r>
              <a:rPr lang="en-US" sz="1900" dirty="0"/>
              <a:t> a </a:t>
            </a:r>
            <a:r>
              <a:rPr lang="en-US" sz="1900" dirty="0" err="1"/>
              <a:t>superlativu</a:t>
            </a:r>
            <a:r>
              <a:rPr lang="cs-CZ" sz="1900" dirty="0"/>
              <a:t> </a:t>
            </a:r>
            <a:r>
              <a:rPr lang="en-US" sz="1900" dirty="0" err="1"/>
              <a:t>adjektiv</a:t>
            </a:r>
            <a:r>
              <a:rPr lang="en-US" sz="1900" dirty="0"/>
              <a:t>: </a:t>
            </a:r>
            <a:br>
              <a:rPr lang="cs-CZ" sz="1900" dirty="0"/>
            </a:br>
            <a:r>
              <a:rPr lang="en-US" sz="1900" dirty="0" err="1"/>
              <a:t>angl</a:t>
            </a:r>
            <a:r>
              <a:rPr lang="cs-CZ" sz="1900" dirty="0"/>
              <a:t>.</a:t>
            </a:r>
            <a:r>
              <a:rPr lang="en-US" sz="1900" dirty="0"/>
              <a:t> </a:t>
            </a:r>
            <a:r>
              <a:rPr lang="en-US" sz="1900" i="1" dirty="0"/>
              <a:t>more beautiful</a:t>
            </a:r>
            <a:r>
              <a:rPr lang="en-US" sz="1900" dirty="0"/>
              <a:t>, </a:t>
            </a:r>
            <a:r>
              <a:rPr lang="en-US" sz="1900" i="1" dirty="0"/>
              <a:t>the most beautiful</a:t>
            </a:r>
            <a:endParaRPr lang="cs-CZ" sz="1900" i="1" dirty="0"/>
          </a:p>
          <a:p>
            <a:pPr marL="45720" indent="0" algn="just">
              <a:buNone/>
            </a:pPr>
            <a:r>
              <a:rPr lang="cs-CZ" sz="1900" dirty="0"/>
              <a:t>V češtině se izolačním způsobem tvoři mj. četné slovesné tvary, např. préteritum (</a:t>
            </a:r>
            <a:r>
              <a:rPr lang="cs-CZ" sz="1900" i="1" dirty="0"/>
              <a:t>dělal jsem</a:t>
            </a:r>
            <a:r>
              <a:rPr lang="cs-CZ" sz="1900" dirty="0"/>
              <a:t>, </a:t>
            </a:r>
            <a:r>
              <a:rPr lang="cs-CZ" sz="1900" i="1" dirty="0"/>
              <a:t>dělal jsi</a:t>
            </a:r>
            <a:r>
              <a:rPr lang="cs-CZ" sz="1900" dirty="0"/>
              <a:t>), různé </a:t>
            </a:r>
            <a:r>
              <a:rPr lang="cs-CZ" sz="1900" dirty="0" err="1"/>
              <a:t>kondicionálové</a:t>
            </a:r>
            <a:r>
              <a:rPr lang="cs-CZ" sz="1900" dirty="0"/>
              <a:t> tvary</a:t>
            </a:r>
            <a:r>
              <a:rPr lang="pl-PL" sz="1900" dirty="0"/>
              <a:t>(</a:t>
            </a:r>
            <a:r>
              <a:rPr lang="pl-PL" sz="1900" i="1" dirty="0"/>
              <a:t>dělali bychom</a:t>
            </a:r>
            <a:r>
              <a:rPr lang="pl-PL" sz="1900" dirty="0"/>
              <a:t>, </a:t>
            </a:r>
            <a:r>
              <a:rPr lang="pl-PL" sz="1900" i="1" dirty="0"/>
              <a:t>byli by dělali</a:t>
            </a:r>
            <a:r>
              <a:rPr lang="pl-PL" sz="1900" dirty="0"/>
              <a:t>)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213953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27404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620688"/>
            <a:ext cx="9753600" cy="5551512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cs-CZ" dirty="0"/>
              <a:t>e) Jazyky </a:t>
            </a:r>
            <a:r>
              <a:rPr lang="cs-CZ" b="1" dirty="0"/>
              <a:t>polysyntetické</a:t>
            </a:r>
          </a:p>
          <a:p>
            <a:pPr marL="45720" indent="0" algn="just">
              <a:buNone/>
            </a:pPr>
            <a:r>
              <a:rPr lang="cs-CZ" dirty="0"/>
              <a:t>Polysyntetický typ je silně zastoupen v jazycích jako čínština, indonéština nebo vietnamština. </a:t>
            </a:r>
          </a:p>
          <a:p>
            <a:pPr marL="45720" indent="0" algn="just">
              <a:buNone/>
            </a:pPr>
            <a:r>
              <a:rPr lang="cs-CZ" b="1" dirty="0"/>
              <a:t>Slova se zde neskloňuji a nečasuji</a:t>
            </a:r>
            <a:r>
              <a:rPr lang="cs-CZ" dirty="0"/>
              <a:t>, </a:t>
            </a:r>
            <a:r>
              <a:rPr lang="cs-CZ" b="1" dirty="0"/>
              <a:t>jsou kladena prostě vedle sebe</a:t>
            </a:r>
            <a:r>
              <a:rPr lang="cs-CZ" dirty="0"/>
              <a:t>. Plnovýznamová slova mají i gramatické funkce. </a:t>
            </a:r>
          </a:p>
          <a:p>
            <a:pPr marL="45720" indent="0" algn="just">
              <a:buNone/>
            </a:pPr>
            <a:r>
              <a:rPr lang="cs-CZ" sz="1900" dirty="0"/>
              <a:t>např. v indonéštině bývá plurál tvořen reduplikací (zdvojením) slova: </a:t>
            </a:r>
          </a:p>
          <a:p>
            <a:pPr marL="45720" indent="0" algn="ctr">
              <a:buNone/>
            </a:pPr>
            <a:r>
              <a:rPr lang="cs-CZ" sz="1900" i="1" dirty="0" err="1"/>
              <a:t>benda</a:t>
            </a:r>
            <a:r>
              <a:rPr lang="cs-CZ" sz="1900" i="1" dirty="0"/>
              <a:t> </a:t>
            </a:r>
            <a:r>
              <a:rPr lang="cs-CZ" sz="1900" dirty="0"/>
              <a:t>,předmět’ – </a:t>
            </a:r>
            <a:r>
              <a:rPr lang="cs-CZ" sz="1900" i="1" dirty="0" err="1"/>
              <a:t>benda</a:t>
            </a:r>
            <a:r>
              <a:rPr lang="cs-CZ" sz="1900" i="1" dirty="0"/>
              <a:t> </a:t>
            </a:r>
            <a:r>
              <a:rPr lang="cs-CZ" sz="1900" i="1" dirty="0" err="1"/>
              <a:t>benda</a:t>
            </a:r>
            <a:r>
              <a:rPr lang="cs-CZ" sz="1900" dirty="0"/>
              <a:t> ,předměty‘</a:t>
            </a:r>
          </a:p>
          <a:p>
            <a:pPr marL="45720" indent="0" algn="just">
              <a:buNone/>
            </a:pPr>
            <a:r>
              <a:rPr lang="cs-CZ" dirty="0"/>
              <a:t>Pro polysyntetické jazyky je příznačné také to, že </a:t>
            </a:r>
            <a:r>
              <a:rPr lang="cs-CZ" b="1" dirty="0"/>
              <a:t>prostým spojováním slov vznikají nove významy</a:t>
            </a:r>
            <a:r>
              <a:rPr lang="cs-CZ" dirty="0"/>
              <a:t>, které přímo nevyplývají z významů složek. </a:t>
            </a:r>
          </a:p>
          <a:p>
            <a:pPr marL="45720" indent="0" algn="ctr">
              <a:buNone/>
            </a:pPr>
            <a:r>
              <a:rPr lang="cs-CZ" sz="2100" dirty="0"/>
              <a:t>např. indonéské </a:t>
            </a:r>
            <a:r>
              <a:rPr lang="cs-CZ" sz="2100" i="1" dirty="0"/>
              <a:t>mata </a:t>
            </a:r>
            <a:r>
              <a:rPr lang="cs-CZ" sz="2100" i="1" dirty="0" err="1"/>
              <a:t>hari</a:t>
            </a:r>
            <a:r>
              <a:rPr lang="cs-CZ" sz="2100" i="1" dirty="0"/>
              <a:t> </a:t>
            </a:r>
            <a:r>
              <a:rPr lang="cs-CZ" sz="2100" dirty="0"/>
              <a:t>,oko + den = slunce‘</a:t>
            </a:r>
            <a:r>
              <a:rPr lang="cs-CZ" dirty="0"/>
              <a:t> </a:t>
            </a:r>
          </a:p>
          <a:p>
            <a:pPr marL="45720" indent="0" algn="ctr">
              <a:buNone/>
            </a:pPr>
            <a:r>
              <a:rPr lang="cs-CZ" sz="2100" dirty="0"/>
              <a:t>Např. v čínštině spojení znaků s významem ,oheň‘ a ’vůz‘ vytváří význam ,vlak‘, přidání znaku označujícího hlavu produkuje význam ,lokomotiva‘</a:t>
            </a:r>
          </a:p>
          <a:p>
            <a:pPr marL="45720" indent="0" algn="just">
              <a:buNone/>
            </a:pPr>
            <a:r>
              <a:rPr lang="cs-CZ" dirty="0"/>
              <a:t>f) Jazyky </a:t>
            </a:r>
            <a:r>
              <a:rPr lang="cs-CZ" b="1" dirty="0"/>
              <a:t>inkorporační</a:t>
            </a:r>
            <a:r>
              <a:rPr lang="cs-CZ" dirty="0"/>
              <a:t>/</a:t>
            </a:r>
            <a:r>
              <a:rPr lang="cs-CZ" b="1" dirty="0"/>
              <a:t>inkorporující </a:t>
            </a:r>
            <a:r>
              <a:rPr lang="cs-CZ" dirty="0"/>
              <a:t>(z latinského </a:t>
            </a:r>
            <a:r>
              <a:rPr lang="cs-CZ" i="1" dirty="0" err="1"/>
              <a:t>incorporāre</a:t>
            </a:r>
            <a:r>
              <a:rPr lang="cs-CZ" i="1" dirty="0"/>
              <a:t> </a:t>
            </a:r>
            <a:r>
              <a:rPr lang="cs-CZ" dirty="0"/>
              <a:t>,vtělovat, včleňovat, zapojovat‘)</a:t>
            </a:r>
          </a:p>
          <a:p>
            <a:pPr marL="45720" indent="0" algn="just">
              <a:buNone/>
            </a:pPr>
            <a:r>
              <a:rPr lang="cs-CZ" dirty="0"/>
              <a:t>Inkorporační rysy se projevuji mj. v baskičtině nebo v </a:t>
            </a:r>
            <a:r>
              <a:rPr lang="cs-CZ" dirty="0" err="1"/>
              <a:t>paleoasijských</a:t>
            </a:r>
            <a:r>
              <a:rPr lang="cs-CZ" dirty="0"/>
              <a:t> jazycích (eskymáčtina). Inkorporace se projevuje tak, že slovesa do sebe „zahrnuji“ další slovní </a:t>
            </a:r>
            <a:r>
              <a:rPr lang="pt-BR" dirty="0"/>
              <a:t>druhy (předevš</a:t>
            </a:r>
            <a:r>
              <a:rPr lang="cs-CZ" dirty="0"/>
              <a:t>í</a:t>
            </a:r>
            <a:r>
              <a:rPr lang="pt-BR" dirty="0"/>
              <a:t>m zajmena, ale i substantiva nebo adverbia)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15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706090"/>
          </a:xfrm>
        </p:spPr>
        <p:txBody>
          <a:bodyPr>
            <a:normAutofit/>
          </a:bodyPr>
          <a:lstStyle/>
          <a:p>
            <a:r>
              <a:rPr lang="cs-CZ" dirty="0"/>
              <a:t>Genetická (</a:t>
            </a:r>
            <a:r>
              <a:rPr lang="cs-CZ" sz="3600" cap="none" dirty="0"/>
              <a:t>genealogická)</a:t>
            </a:r>
            <a:r>
              <a:rPr lang="cs-CZ" dirty="0"/>
              <a:t> klasifikace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268760"/>
            <a:ext cx="9753600" cy="4903440"/>
          </a:xfrm>
        </p:spPr>
        <p:txBody>
          <a:bodyPr>
            <a:normAutofit fontScale="77500" lnSpcReduction="20000"/>
          </a:bodyPr>
          <a:lstStyle/>
          <a:p>
            <a:pPr marL="45720" indent="0" algn="just">
              <a:buNone/>
            </a:pPr>
            <a:r>
              <a:rPr lang="cs-CZ" b="1" dirty="0"/>
              <a:t>Genetická (genealogická) klasifikace </a:t>
            </a:r>
            <a:r>
              <a:rPr lang="cs-CZ" dirty="0"/>
              <a:t>jazyků (ne však ve smyslu genetiky) – vychází z předpokladu, že </a:t>
            </a:r>
            <a:r>
              <a:rPr lang="cs-CZ" b="1" dirty="0"/>
              <a:t>jazyk asi nevznikl na jediném místě</a:t>
            </a:r>
            <a:r>
              <a:rPr lang="cs-CZ" dirty="0"/>
              <a:t>. Podle svého vývoje, resp. </a:t>
            </a:r>
            <a:r>
              <a:rPr lang="cs-CZ" b="1" dirty="0"/>
              <a:t>podle původu ze společného základu </a:t>
            </a:r>
            <a:r>
              <a:rPr lang="cs-CZ" dirty="0"/>
              <a:t>(tj. </a:t>
            </a:r>
            <a:r>
              <a:rPr lang="cs-CZ" b="1" dirty="0"/>
              <a:t>jediného prajazyka vždy dané rodiny</a:t>
            </a:r>
            <a:r>
              <a:rPr lang="cs-CZ" dirty="0"/>
              <a:t>, např. indoevropštiny u indoevropských jazyků) se jazyky třídí nejčastěji z hlediska své příbuznosti – dle příslušností </a:t>
            </a:r>
            <a:r>
              <a:rPr lang="cs-CZ" b="1" dirty="0"/>
              <a:t>do jazykových rodin </a:t>
            </a:r>
            <a:r>
              <a:rPr lang="cs-CZ" dirty="0"/>
              <a:t>(čeledí).</a:t>
            </a:r>
          </a:p>
          <a:p>
            <a:pPr marL="45720" indent="0" algn="just">
              <a:buNone/>
            </a:pPr>
            <a:r>
              <a:rPr lang="cs-CZ" dirty="0"/>
              <a:t>Z genetického pohledu – </a:t>
            </a:r>
            <a:r>
              <a:rPr lang="cs-CZ" b="1" dirty="0"/>
              <a:t>jazyky se seskupují do rodin </a:t>
            </a:r>
            <a:r>
              <a:rPr lang="cs-CZ" dirty="0"/>
              <a:t>(v řadě případů – nejasnosti, zařazené je sporné); </a:t>
            </a:r>
          </a:p>
          <a:p>
            <a:pPr marL="45720" indent="0" algn="just">
              <a:buNone/>
            </a:pPr>
            <a:r>
              <a:rPr lang="cs-CZ" dirty="0"/>
              <a:t>některé jazyky zůstávají stále jako nezařaditelné (pojímají se jako izolované – např. japonština, korejština)</a:t>
            </a:r>
          </a:p>
          <a:p>
            <a:pPr marL="45720" indent="0" algn="just">
              <a:buNone/>
            </a:pPr>
            <a:endParaRPr lang="cs-CZ" dirty="0"/>
          </a:p>
          <a:p>
            <a:pPr marL="45720" indent="0" algn="just">
              <a:buNone/>
            </a:pPr>
            <a:r>
              <a:rPr lang="cs-CZ" dirty="0"/>
              <a:t>Až </a:t>
            </a:r>
            <a:r>
              <a:rPr lang="cs-CZ" b="1" dirty="0"/>
              <a:t>103</a:t>
            </a:r>
            <a:r>
              <a:rPr lang="cs-CZ" dirty="0"/>
              <a:t> jazykových rodin: indoevropské jazyky; vymřelé jazyky Blízkého Východu a Středomoří; kavkazské, </a:t>
            </a:r>
            <a:r>
              <a:rPr lang="cs-CZ" dirty="0" err="1"/>
              <a:t>tibetočínské</a:t>
            </a:r>
            <a:r>
              <a:rPr lang="cs-CZ" dirty="0"/>
              <a:t>, thajské, </a:t>
            </a:r>
            <a:r>
              <a:rPr lang="cs-CZ" dirty="0" err="1"/>
              <a:t>paleoasijské</a:t>
            </a:r>
            <a:r>
              <a:rPr lang="cs-CZ" dirty="0"/>
              <a:t>, semitohamitské, uralské, altajské, africké atd.</a:t>
            </a:r>
          </a:p>
          <a:p>
            <a:pPr marL="45720" indent="0" algn="just">
              <a:buNone/>
            </a:pPr>
            <a:endParaRPr lang="cs-CZ" b="1" dirty="0"/>
          </a:p>
          <a:p>
            <a:pPr marL="45720" indent="0" algn="just">
              <a:buNone/>
            </a:pPr>
            <a:r>
              <a:rPr lang="cs-CZ" b="1" dirty="0"/>
              <a:t>Genetická příbuznost národů</a:t>
            </a:r>
            <a:r>
              <a:rPr lang="cs-CZ" dirty="0"/>
              <a:t> (porovnáváním DNA) </a:t>
            </a:r>
            <a:r>
              <a:rPr lang="cs-CZ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≠ genetická příbuznost jazyků</a:t>
            </a:r>
            <a:endParaRPr lang="cs-CZ" b="1" dirty="0">
              <a:latin typeface="Century Gothic" panose="020B0502020202020204" pitchFamily="34" charset="0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150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32" name="Picture 8" descr="Výsledek obrázku pro indo european languag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74638"/>
            <a:ext cx="8392292" cy="62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25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 descr="https://anthropologynet.files.wordpress.com/2008/02/indoeuropean-language-family-tree.jpg?w=75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00" y="188640"/>
            <a:ext cx="5040560" cy="627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59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706090"/>
          </a:xfrm>
        </p:spPr>
        <p:txBody>
          <a:bodyPr/>
          <a:lstStyle/>
          <a:p>
            <a:pPr algn="ctr"/>
            <a:r>
              <a:rPr lang="cs-CZ" dirty="0"/>
              <a:t>Areálová klasifikace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124744"/>
            <a:ext cx="9753600" cy="5544616"/>
          </a:xfrm>
        </p:spPr>
        <p:txBody>
          <a:bodyPr>
            <a:normAutofit fontScale="70000" lnSpcReduction="20000"/>
          </a:bodyPr>
          <a:lstStyle/>
          <a:p>
            <a:pPr marL="45720" indent="0" algn="just">
              <a:buNone/>
            </a:pPr>
            <a:r>
              <a:rPr lang="cs-CZ" sz="2800" dirty="0"/>
              <a:t>Areálová klasifikace – opírá se o </a:t>
            </a:r>
            <a:r>
              <a:rPr lang="cs-CZ" sz="2800" b="1" dirty="0"/>
              <a:t>rysy, jež spojují různé jazyky vyskytující se na určitém území</a:t>
            </a:r>
            <a:r>
              <a:rPr lang="cs-CZ" sz="2800" dirty="0"/>
              <a:t>.</a:t>
            </a:r>
          </a:p>
          <a:p>
            <a:pPr marL="45720" indent="0" algn="just">
              <a:buNone/>
            </a:pPr>
            <a:r>
              <a:rPr lang="pl-PL" sz="2800" u="sng" dirty="0"/>
              <a:t>Zakladní klasifikační jednotkou </a:t>
            </a:r>
            <a:r>
              <a:rPr lang="pl-PL" sz="2800" dirty="0"/>
              <a:t>tu je </a:t>
            </a:r>
            <a:r>
              <a:rPr lang="pl-PL" sz="2800" b="1" dirty="0"/>
              <a:t>tzv. jazykovy svaz</a:t>
            </a:r>
          </a:p>
          <a:p>
            <a:pPr marL="45720" indent="0" algn="just">
              <a:buNone/>
            </a:pPr>
            <a:r>
              <a:rPr lang="cs-CZ" sz="2800" b="1" dirty="0"/>
              <a:t>Jazykový svaz </a:t>
            </a:r>
            <a:r>
              <a:rPr lang="cs-CZ" sz="2800" dirty="0"/>
              <a:t>– je tvořen skupinou jazyků vykazujících společné rysy, které přitom nejsou </a:t>
            </a:r>
            <a:r>
              <a:rPr lang="pl-PL" sz="2800" dirty="0"/>
              <a:t>podloženy geneticky, ale jsou dány dlouhodobým jazykovým kontaktem, </a:t>
            </a:r>
            <a:r>
              <a:rPr lang="cs-CZ" sz="2800" dirty="0"/>
              <a:t>případně totožným kulturně-politickým vývojem v určité geografické oblasti.</a:t>
            </a:r>
          </a:p>
          <a:p>
            <a:pPr marL="45720" indent="0" algn="just">
              <a:buNone/>
            </a:pPr>
            <a:r>
              <a:rPr lang="pl-PL" sz="2800" dirty="0"/>
              <a:t>Jde zejmena o shody a podobnosti v </a:t>
            </a:r>
            <a:r>
              <a:rPr lang="pl-PL" sz="2800" b="1" dirty="0"/>
              <a:t>syntaxi</a:t>
            </a:r>
            <a:r>
              <a:rPr lang="pl-PL" sz="2800" dirty="0"/>
              <a:t> a </a:t>
            </a:r>
            <a:r>
              <a:rPr lang="pl-PL" sz="2800" b="1" dirty="0"/>
              <a:t>morfologii, </a:t>
            </a:r>
            <a:r>
              <a:rPr lang="pl-PL" sz="2800" dirty="0"/>
              <a:t>a o </a:t>
            </a:r>
            <a:r>
              <a:rPr lang="pl-PL" sz="2800" b="1" dirty="0"/>
              <a:t>společnou kulturní slovní zásobu</a:t>
            </a:r>
          </a:p>
          <a:p>
            <a:pPr marL="45720" indent="0" algn="ctr">
              <a:buNone/>
            </a:pPr>
            <a:r>
              <a:rPr lang="cs-CZ" sz="2800" b="1" dirty="0"/>
              <a:t>Balkánský jazykový svaz </a:t>
            </a:r>
            <a:endParaRPr lang="cs-CZ" sz="2800" dirty="0"/>
          </a:p>
          <a:p>
            <a:pPr marL="45720" indent="0" algn="just">
              <a:buNone/>
            </a:pPr>
            <a:r>
              <a:rPr lang="cs-CZ" sz="2800" dirty="0"/>
              <a:t>zahrnuje bulharštinu, makedonštinu, rumunštinu (resp. též moldavštinu) a albánštinu</a:t>
            </a:r>
          </a:p>
          <a:p>
            <a:pPr marL="45720" indent="0" algn="just">
              <a:buNone/>
            </a:pPr>
            <a:endParaRPr lang="cs-CZ" sz="2800" dirty="0"/>
          </a:p>
          <a:p>
            <a:pPr marL="45720" indent="0" algn="just">
              <a:buNone/>
            </a:pPr>
            <a:r>
              <a:rPr lang="cs-CZ" sz="2800" dirty="0"/>
              <a:t>V těchto jazycích se vyvinula řada společných gramatických rysů, </a:t>
            </a:r>
            <a:r>
              <a:rPr lang="pl-PL" sz="2800" dirty="0"/>
              <a:t>ktere jsou označovany jako </a:t>
            </a:r>
            <a:r>
              <a:rPr lang="pl-PL" sz="2800" b="1" dirty="0"/>
              <a:t>balkanismy</a:t>
            </a:r>
            <a:r>
              <a:rPr lang="pl-PL" sz="2800" dirty="0"/>
              <a:t>: </a:t>
            </a:r>
            <a:r>
              <a:rPr lang="cs-CZ" sz="2800" dirty="0"/>
              <a:t>zánik infinitivu, </a:t>
            </a:r>
            <a:r>
              <a:rPr lang="cs-CZ" sz="2800" dirty="0" err="1"/>
              <a:t>Postponovany</a:t>
            </a:r>
            <a:r>
              <a:rPr lang="cs-CZ" sz="2800" dirty="0"/>
              <a:t> gramaticky člen (tj. člen připojeny na konec slovního tvaru), Zdvojování syntaktického objektu)</a:t>
            </a:r>
          </a:p>
        </p:txBody>
      </p:sp>
    </p:spTree>
    <p:extLst>
      <p:ext uri="{BB962C8B-B14F-4D97-AF65-F5344CB8AC3E}">
        <p14:creationId xmlns:p14="http://schemas.microsoft.com/office/powerpoint/2010/main" val="268584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994122"/>
          </a:xfrm>
        </p:spPr>
        <p:txBody>
          <a:bodyPr/>
          <a:lstStyle/>
          <a:p>
            <a:pPr algn="ctr"/>
            <a:r>
              <a:rPr lang="cs-CZ" dirty="0"/>
              <a:t>Areálová klasifikace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556792"/>
            <a:ext cx="9753600" cy="461540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dirty="0"/>
              <a:t>V souvislosti s </a:t>
            </a:r>
            <a:r>
              <a:rPr lang="cs-CZ" u="sng" dirty="0"/>
              <a:t>češtinou</a:t>
            </a:r>
            <a:r>
              <a:rPr lang="cs-CZ" dirty="0"/>
              <a:t> se někdy uvažuje o </a:t>
            </a:r>
            <a:r>
              <a:rPr lang="cs-CZ" b="1" dirty="0"/>
              <a:t>středoevropském (podunajském) jazykovém svazu</a:t>
            </a:r>
            <a:r>
              <a:rPr lang="cs-CZ" dirty="0"/>
              <a:t>, v zásadě podloženém soužitím nositelů různých jazyků v rakouské monarchii. </a:t>
            </a:r>
          </a:p>
          <a:p>
            <a:pPr marL="45720" indent="0" algn="just">
              <a:buNone/>
            </a:pPr>
            <a:r>
              <a:rPr lang="cs-CZ" dirty="0"/>
              <a:t>Vedle češtiny do něho bývá zařazovaná (rakouská) němčina, slovenština, maďarština, částečně i slovinština a chorvatština, okrajově polština.</a:t>
            </a:r>
          </a:p>
          <a:p>
            <a:pPr marL="45720" indent="0" algn="just">
              <a:buNone/>
            </a:pPr>
            <a:endParaRPr lang="cs-CZ" dirty="0"/>
          </a:p>
          <a:p>
            <a:pPr marL="45720" indent="0" algn="just">
              <a:buNone/>
            </a:pPr>
            <a:r>
              <a:rPr lang="cs-CZ" dirty="0"/>
              <a:t>Mezi charakteristickými rysy se uvádí:</a:t>
            </a:r>
          </a:p>
          <a:p>
            <a:pPr algn="just"/>
            <a:r>
              <a:rPr lang="cs-CZ" dirty="0"/>
              <a:t>přízvuk na první slabice slova, </a:t>
            </a:r>
          </a:p>
          <a:p>
            <a:pPr algn="just"/>
            <a:r>
              <a:rPr lang="cs-CZ" dirty="0"/>
              <a:t>existence dlouhých vokálů, obdobný systém konsonantů, </a:t>
            </a:r>
          </a:p>
          <a:p>
            <a:pPr algn="just"/>
            <a:r>
              <a:rPr lang="cs-CZ" dirty="0"/>
              <a:t>ztráta znělosti konsonantů na konci slov, </a:t>
            </a:r>
          </a:p>
          <a:p>
            <a:pPr algn="just"/>
            <a:r>
              <a:rPr lang="cs-CZ" dirty="0"/>
              <a:t>opisné futurum a pasivum </a:t>
            </a:r>
          </a:p>
          <a:p>
            <a:pPr algn="just"/>
            <a:r>
              <a:rPr lang="cs-CZ" dirty="0"/>
              <a:t>shody a podobnosti ve slovní zásobě a frazeologii.</a:t>
            </a:r>
          </a:p>
        </p:txBody>
      </p:sp>
    </p:spTree>
    <p:extLst>
      <p:ext uri="{BB962C8B-B14F-4D97-AF65-F5344CB8AC3E}">
        <p14:creationId xmlns:p14="http://schemas.microsoft.com/office/powerpoint/2010/main" val="72536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922114"/>
          </a:xfrm>
        </p:spPr>
        <p:txBody>
          <a:bodyPr/>
          <a:lstStyle/>
          <a:p>
            <a:r>
              <a:rPr lang="cs-CZ" b="1" dirty="0"/>
              <a:t>KLASIFIKACE SLOVANSKÝCH JAZYKŮ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412776"/>
            <a:ext cx="9753600" cy="4759424"/>
          </a:xfrm>
        </p:spPr>
        <p:txBody>
          <a:bodyPr>
            <a:normAutofit fontScale="92500" lnSpcReduction="10000"/>
          </a:bodyPr>
          <a:lstStyle/>
          <a:p>
            <a:pPr marL="45720" indent="0" algn="just">
              <a:buNone/>
            </a:pPr>
            <a:r>
              <a:rPr lang="cs-CZ" dirty="0"/>
              <a:t>Slovanské jazyky se dělí podle různých hledisek: </a:t>
            </a:r>
            <a:r>
              <a:rPr lang="cs-CZ" b="1" dirty="0"/>
              <a:t>geneticky areálového</a:t>
            </a:r>
            <a:r>
              <a:rPr lang="cs-CZ" dirty="0"/>
              <a:t>, </a:t>
            </a:r>
            <a:r>
              <a:rPr lang="cs-CZ" b="1" dirty="0"/>
              <a:t>typologického </a:t>
            </a:r>
            <a:r>
              <a:rPr lang="cs-CZ" dirty="0"/>
              <a:t>aj. do areálových skupin. </a:t>
            </a:r>
          </a:p>
          <a:p>
            <a:pPr marL="45720" indent="0" algn="just">
              <a:buNone/>
            </a:pPr>
            <a:r>
              <a:rPr lang="cs-CZ" dirty="0"/>
              <a:t>Nejčastěji se objevuje </a:t>
            </a:r>
            <a:r>
              <a:rPr lang="cs-CZ" b="1" u="sng" dirty="0"/>
              <a:t>tradiční klasifikace trichotomická</a:t>
            </a:r>
            <a:r>
              <a:rPr lang="cs-CZ" dirty="0"/>
              <a:t>, která uplatňuje vývojové, </a:t>
            </a:r>
            <a:r>
              <a:rPr lang="cs-CZ" b="1" dirty="0"/>
              <a:t>diachronně typologické hledisko</a:t>
            </a:r>
            <a:r>
              <a:rPr lang="cs-CZ" dirty="0"/>
              <a:t>. </a:t>
            </a:r>
          </a:p>
          <a:p>
            <a:pPr marL="45720" indent="0" algn="just">
              <a:buNone/>
            </a:pPr>
            <a:r>
              <a:rPr lang="cs-CZ" dirty="0"/>
              <a:t>Podle této klasifikace se slovanské jazyky rozdělují do tří skupin na:</a:t>
            </a:r>
          </a:p>
          <a:p>
            <a:pPr marL="45720" indent="0" algn="just">
              <a:buNone/>
            </a:pPr>
            <a:r>
              <a:rPr lang="cs-CZ" b="1" i="1" dirty="0"/>
              <a:t>jazyky jihoslovanské</a:t>
            </a:r>
            <a:r>
              <a:rPr lang="cs-CZ" dirty="0"/>
              <a:t> – bulharština, makedonština, srbština, chorvatština, bosenština, černohorština, slovinština (a zaniklá staroslověnština); </a:t>
            </a:r>
          </a:p>
          <a:p>
            <a:pPr marL="45720" indent="0" algn="just">
              <a:buNone/>
            </a:pPr>
            <a:r>
              <a:rPr lang="cs-CZ" b="1" i="1" dirty="0"/>
              <a:t>jazyky západoslovanské</a:t>
            </a:r>
            <a:r>
              <a:rPr lang="cs-CZ" dirty="0"/>
              <a:t> – čeština, slovenština, horní a dolní lužická srbština, polština, kašubština (a dále vyhynulé jazyky pomořská slovinština a polabština); </a:t>
            </a:r>
          </a:p>
          <a:p>
            <a:pPr marL="45720" indent="0" algn="just">
              <a:buNone/>
            </a:pPr>
            <a:r>
              <a:rPr lang="cs-CZ" b="1" i="1" dirty="0"/>
              <a:t>jazyky východoslovanské</a:t>
            </a:r>
            <a:r>
              <a:rPr lang="cs-CZ" dirty="0"/>
              <a:t> – ruština, ukrajinština, běloruština, rusínština, západní </a:t>
            </a:r>
            <a:r>
              <a:rPr lang="cs-CZ" dirty="0" err="1"/>
              <a:t>polesština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585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634082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cs-CZ" b="1" dirty="0"/>
              <a:t>SLOVANSKÉ JAZYKY</a:t>
            </a:r>
            <a:endParaRPr lang="cs-CZ" sz="4000" b="0" i="0" baseline="0" dirty="0">
              <a:solidFill>
                <a:srgbClr val="545454">
                  <a:lumMod val="50000"/>
                </a:srgb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196752"/>
            <a:ext cx="9753600" cy="540060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  <a:buClr>
                <a:srgbClr val="545454"/>
              </a:buClr>
              <a:buFont typeface="Arial"/>
              <a:buChar char="•"/>
            </a:pPr>
            <a:r>
              <a:rPr lang="cs-CZ" b="1" dirty="0"/>
              <a:t>Geneticky spjatá skupina jazyků</a:t>
            </a:r>
            <a:r>
              <a:rPr lang="cs-CZ" dirty="0"/>
              <a:t>, užívaných </a:t>
            </a:r>
            <a:r>
              <a:rPr lang="cs-CZ" u="sng" dirty="0"/>
              <a:t>primárně</a:t>
            </a:r>
            <a:r>
              <a:rPr lang="cs-CZ" dirty="0"/>
              <a:t> </a:t>
            </a:r>
            <a:r>
              <a:rPr lang="cs-CZ" b="1" dirty="0"/>
              <a:t>v areálu střední a východní Evropy</a:t>
            </a:r>
            <a:r>
              <a:rPr lang="cs-CZ" dirty="0"/>
              <a:t> a </a:t>
            </a:r>
            <a:r>
              <a:rPr lang="cs-CZ" u="sng" dirty="0"/>
              <a:t>sekundárně</a:t>
            </a:r>
            <a:r>
              <a:rPr lang="cs-CZ" dirty="0"/>
              <a:t> v severní Asii (zde ruština, především jako dorozumívací jazyk (</a:t>
            </a:r>
            <a:r>
              <a:rPr lang="cs-CZ" i="1" dirty="0"/>
              <a:t>lingua franca – </a:t>
            </a:r>
            <a:r>
              <a:rPr lang="cs-CZ" dirty="0"/>
              <a:t>jazyk, který má funkci společného komunikačního prostředku mluvčích různých mateřských jazyk) národů ruského, příp. bývalého sovětského státu, a Mongolska)</a:t>
            </a:r>
          </a:p>
          <a:p>
            <a:pPr algn="just">
              <a:buClr>
                <a:srgbClr val="545454"/>
              </a:buClr>
              <a:buFont typeface="Arial"/>
              <a:buChar char="•"/>
            </a:pPr>
            <a:r>
              <a:rPr lang="cs-CZ" dirty="0"/>
              <a:t>v současnosti jsou slovanské jazyky </a:t>
            </a:r>
            <a:r>
              <a:rPr lang="cs-CZ" b="1" dirty="0"/>
              <a:t>různě diferencované </a:t>
            </a:r>
            <a:r>
              <a:rPr lang="cs-CZ" dirty="0"/>
              <a:t>v hláskosloví, morfologii, lexiku i syntaxi svébytným historickým vývojem (</a:t>
            </a:r>
            <a:r>
              <a:rPr lang="cs-CZ" b="1" dirty="0"/>
              <a:t>divergencí</a:t>
            </a:r>
            <a:r>
              <a:rPr lang="cs-CZ" dirty="0"/>
              <a:t> z relativně nářečně homogenního prajazyka – </a:t>
            </a:r>
            <a:r>
              <a:rPr lang="cs-CZ" u="sng" dirty="0"/>
              <a:t>praslovanštiny</a:t>
            </a:r>
            <a:r>
              <a:rPr lang="cs-CZ" dirty="0"/>
              <a:t>) i </a:t>
            </a:r>
            <a:r>
              <a:rPr lang="cs-CZ" b="1" dirty="0" err="1"/>
              <a:t>adstrátovými</a:t>
            </a:r>
            <a:r>
              <a:rPr lang="cs-CZ" b="1" dirty="0"/>
              <a:t> vlivy</a:t>
            </a:r>
            <a:r>
              <a:rPr lang="cs-CZ" dirty="0"/>
              <a:t> (např. turečtiny v balkánských jazycích, němčiny v západoslovanských jazycích a ve slovinštině, tatarštiny v ruštině, církevní slovanštiny v ruštině, latiny u římsko-katolických Slovanů a řečtiny u pravoslavných Slovanů). </a:t>
            </a:r>
          </a:p>
          <a:p>
            <a:pPr marL="45720" indent="0" algn="just">
              <a:lnSpc>
                <a:spcPct val="110000"/>
              </a:lnSpc>
              <a:buClr>
                <a:srgbClr val="545454"/>
              </a:buClr>
              <a:buNone/>
            </a:pPr>
            <a:r>
              <a:rPr lang="cs-CZ" sz="1900" b="1" dirty="0"/>
              <a:t>Adstrát</a:t>
            </a:r>
            <a:r>
              <a:rPr lang="cs-CZ" sz="1900" dirty="0"/>
              <a:t> - Výsledky obou- nebo </a:t>
            </a:r>
            <a:r>
              <a:rPr lang="cs-CZ" sz="1900" dirty="0" err="1"/>
              <a:t>vícesměrného</a:t>
            </a:r>
            <a:r>
              <a:rPr lang="cs-CZ" sz="1900" dirty="0"/>
              <a:t> </a:t>
            </a:r>
            <a:r>
              <a:rPr lang="cs-CZ" sz="1900" b="1" dirty="0"/>
              <a:t>jazykového kontaktu bez sociální hierarchizace zúčastněných jazyků </a:t>
            </a:r>
            <a:r>
              <a:rPr lang="cs-CZ" sz="1900" dirty="0"/>
              <a:t>a jazykových komunit, v historické jazykovědě s důrazem na </a:t>
            </a:r>
            <a:r>
              <a:rPr lang="cs-CZ" sz="1900" b="1" dirty="0"/>
              <a:t>trvání takového jazykového kontaktu bez zániku jednoho ze zúčastněných jazyků</a:t>
            </a:r>
            <a:r>
              <a:rPr lang="cs-CZ" sz="1900" dirty="0"/>
              <a:t>. Uvedenou definici naplňuje např. balkánský jazykový svaz. Relativně vyrovnaný, oboustranný a stabilní jazykový kontakt vzniká při dlouhodobém sousedství dvou a více jazyků spojených se stabilním územím v rámci jednoho státu, jako je tomu např. v Belgii nebo ve Švýcarsku.</a:t>
            </a:r>
            <a:endParaRPr lang="cs-CZ" sz="1900" b="0" i="0" dirty="0">
              <a:solidFill>
                <a:srgbClr val="545454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369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922114"/>
          </a:xfrm>
        </p:spPr>
        <p:txBody>
          <a:bodyPr/>
          <a:lstStyle/>
          <a:p>
            <a:r>
              <a:rPr lang="cs-CZ" b="1" dirty="0"/>
              <a:t>KLASIFIKACE SLOVANSKÝCH JAZYKŮ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268760"/>
            <a:ext cx="9753600" cy="5256584"/>
          </a:xfrm>
        </p:spPr>
        <p:txBody>
          <a:bodyPr>
            <a:normAutofit fontScale="77500" lnSpcReduction="20000"/>
          </a:bodyPr>
          <a:lstStyle/>
          <a:p>
            <a:pPr marL="45720" indent="0" algn="ctr">
              <a:buNone/>
            </a:pPr>
            <a:r>
              <a:rPr lang="cs-CZ" b="1" dirty="0"/>
              <a:t> Kvalitativní modely</a:t>
            </a:r>
            <a:endParaRPr lang="cs-CZ" dirty="0"/>
          </a:p>
          <a:p>
            <a:pPr algn="just"/>
            <a:r>
              <a:rPr lang="cs-CZ" b="1" dirty="0"/>
              <a:t>Povědomí o společném původu Slovanů </a:t>
            </a:r>
            <a:r>
              <a:rPr lang="cs-CZ" dirty="0"/>
              <a:t>se uchovalo ve společenské paměti nejméně </a:t>
            </a:r>
            <a:r>
              <a:rPr lang="cs-CZ" u="sng" dirty="0"/>
              <a:t>do 12. stol</a:t>
            </a:r>
            <a:r>
              <a:rPr lang="cs-CZ" dirty="0"/>
              <a:t>., kdy je zaznamenal kronikář Nestor. </a:t>
            </a:r>
          </a:p>
          <a:p>
            <a:pPr algn="just"/>
            <a:r>
              <a:rPr lang="cs-CZ" dirty="0"/>
              <a:t>V </a:t>
            </a:r>
            <a:r>
              <a:rPr lang="cs-CZ" u="sng" dirty="0"/>
              <a:t>17. stol. </a:t>
            </a:r>
            <a:r>
              <a:rPr lang="cs-CZ" dirty="0"/>
              <a:t>se pokusil o </a:t>
            </a:r>
            <a:r>
              <a:rPr lang="cs-CZ" b="1" dirty="0"/>
              <a:t>historicky první klasifikaci </a:t>
            </a:r>
            <a:r>
              <a:rPr lang="cs-CZ" dirty="0"/>
              <a:t>slovanských jazyků chorvatský jezuita </a:t>
            </a:r>
            <a:r>
              <a:rPr lang="cs-CZ" dirty="0" err="1"/>
              <a:t>Križanić</a:t>
            </a:r>
            <a:r>
              <a:rPr lang="cs-CZ" dirty="0"/>
              <a:t> (1666); </a:t>
            </a:r>
            <a:r>
              <a:rPr lang="cs-CZ" b="1" dirty="0"/>
              <a:t>rozeznával jazyky Rusů, Lechů = Poláků, Čechů, Bulharů, Srbů a Chorvatů</a:t>
            </a:r>
            <a:r>
              <a:rPr lang="cs-CZ" dirty="0"/>
              <a:t>; poslední tři nazývá „</a:t>
            </a:r>
            <a:r>
              <a:rPr lang="cs-CZ" dirty="0" err="1"/>
              <a:t>zadunajskými</a:t>
            </a:r>
            <a:r>
              <a:rPr lang="cs-CZ" dirty="0"/>
              <a:t>“. </a:t>
            </a:r>
          </a:p>
          <a:p>
            <a:pPr algn="just"/>
            <a:r>
              <a:rPr lang="cs-CZ" dirty="0"/>
              <a:t>V následujícím století jsou už </a:t>
            </a:r>
            <a:r>
              <a:rPr lang="cs-CZ" b="1" dirty="0"/>
              <a:t>rozlišeny prakticky všechny</a:t>
            </a:r>
            <a:r>
              <a:rPr lang="cs-CZ" dirty="0"/>
              <a:t> slovanské jazyky, namísto klasifikačních schémat jsou však </a:t>
            </a:r>
            <a:r>
              <a:rPr lang="cs-CZ" u="sng" dirty="0"/>
              <a:t>uspořádávány jen do jakýchsi seznamů</a:t>
            </a:r>
            <a:r>
              <a:rPr lang="cs-CZ" dirty="0"/>
              <a:t>. </a:t>
            </a:r>
          </a:p>
          <a:p>
            <a:pPr algn="just"/>
            <a:r>
              <a:rPr lang="cs-CZ" dirty="0"/>
              <a:t>O seriózním přístupu založeném na specifických izoglosách lze mluvit </a:t>
            </a:r>
            <a:r>
              <a:rPr lang="cs-CZ" b="1" dirty="0"/>
              <a:t>od počátku 19. stol</a:t>
            </a:r>
            <a:r>
              <a:rPr lang="cs-CZ" dirty="0"/>
              <a:t>. Od té doby byla předložena nabídka </a:t>
            </a:r>
            <a:r>
              <a:rPr lang="cs-CZ" u="sng" dirty="0"/>
              <a:t>klasifikačních modelů vnitřního členění slovanských jazyků</a:t>
            </a:r>
            <a:r>
              <a:rPr lang="cs-CZ" dirty="0"/>
              <a:t>, vesměs </a:t>
            </a:r>
            <a:r>
              <a:rPr lang="cs-CZ" u="sng" dirty="0"/>
              <a:t>založených na fonologických</a:t>
            </a:r>
            <a:r>
              <a:rPr lang="cs-CZ" dirty="0"/>
              <a:t>, méně často morfologických izoglosách. </a:t>
            </a:r>
            <a:r>
              <a:rPr lang="cs-CZ" u="sng" dirty="0"/>
              <a:t>Přehled nejvýznamnějších modelů – uspořádání podle členění do dvou až sedmi dceřiných větví</a:t>
            </a:r>
            <a:r>
              <a:rPr lang="cs-CZ" dirty="0"/>
              <a:t>.</a:t>
            </a:r>
          </a:p>
          <a:p>
            <a:pPr marL="45720" indent="0" algn="just">
              <a:buNone/>
            </a:pPr>
            <a:r>
              <a:rPr lang="cs-CZ" dirty="0"/>
              <a:t>Izoglosa – v dialektologii linie na mapě ohraničující území, na němž se vyskytuje určitý jazykový jev, a oddělující toto území od oblasti s odlišným jazykovým jevem. Je to jeden ze základních kartografických prostředků </a:t>
            </a:r>
            <a:r>
              <a:rPr lang="cs-CZ" dirty="0" err="1"/>
              <a:t>jazykovězeměpisných</a:t>
            </a:r>
            <a:r>
              <a:rPr lang="cs-CZ" dirty="0"/>
              <a:t> metod.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942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0DF3D1-2C78-42E6-81FA-373FA4B33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Bohatství jazyka: švíca, sychrá, škařupa | Hospodářské noviny (HN.cz)">
            <a:extLst>
              <a:ext uri="{FF2B5EF4-FFF2-40B4-BE49-F238E27FC236}">
                <a16:creationId xmlns:a16="http://schemas.microsoft.com/office/drawing/2014/main" id="{F6408FF4-8C57-4524-A23D-6CB1D68A89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144" y="1828800"/>
            <a:ext cx="7184537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35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7"/>
            <a:ext cx="9753600" cy="706091"/>
          </a:xfrm>
        </p:spPr>
        <p:txBody>
          <a:bodyPr/>
          <a:lstStyle/>
          <a:p>
            <a:r>
              <a:rPr lang="cs-CZ" b="1" dirty="0"/>
              <a:t>KLASIFIKACE SLOVANSKÝCH JAZYKŮ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196752"/>
            <a:ext cx="9753600" cy="4975448"/>
          </a:xfrm>
        </p:spPr>
        <p:txBody>
          <a:bodyPr/>
          <a:lstStyle/>
          <a:p>
            <a:pPr marL="45720" indent="0" algn="ctr">
              <a:buNone/>
            </a:pPr>
            <a:r>
              <a:rPr lang="cs-CZ" b="1" dirty="0"/>
              <a:t>Klasifikace dichotomické</a:t>
            </a:r>
          </a:p>
          <a:p>
            <a:pPr marL="45720" indent="0">
              <a:buNone/>
            </a:pPr>
            <a:r>
              <a:rPr lang="cs-CZ" b="1" dirty="0"/>
              <a:t>Dobrovský</a:t>
            </a:r>
            <a:r>
              <a:rPr lang="cs-CZ" dirty="0"/>
              <a:t> (1809) opírá klasifikaci slovanských jazyků o </a:t>
            </a:r>
            <a:r>
              <a:rPr lang="cs-CZ" b="1" dirty="0"/>
              <a:t>historickou fonetiku</a:t>
            </a:r>
            <a:r>
              <a:rPr lang="cs-CZ" dirty="0"/>
              <a:t> slovanské jazykové Izoglosy, které ilustroval konkrétními příklady, jsou respektovány dodnes:</a:t>
            </a:r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08" y="2851840"/>
            <a:ext cx="8712968" cy="352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1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922114"/>
          </a:xfrm>
        </p:spPr>
        <p:txBody>
          <a:bodyPr/>
          <a:lstStyle/>
          <a:p>
            <a:r>
              <a:rPr lang="cs-CZ" b="1" dirty="0"/>
              <a:t>KLASIFIKACE SLOVANSKÝCH JAZYKŮ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cs-CZ" dirty="0" err="1"/>
              <a:t>Schleicher</a:t>
            </a:r>
            <a:r>
              <a:rPr lang="cs-CZ" dirty="0"/>
              <a:t> (1850) navrhl obdobný model s podrobnějším členěním v dílčích větvích:</a:t>
            </a:r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16" y="2564904"/>
            <a:ext cx="8208912" cy="411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7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778098"/>
          </a:xfrm>
        </p:spPr>
        <p:txBody>
          <a:bodyPr/>
          <a:lstStyle/>
          <a:p>
            <a:r>
              <a:rPr lang="cs-CZ" b="1" dirty="0"/>
              <a:t>KLASIFIKACE SLOVANSKÝCH </a:t>
            </a:r>
            <a:r>
              <a:rPr lang="cs-CZ" b="1" dirty="0" err="1"/>
              <a:t>JAzyků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196752"/>
            <a:ext cx="9753600" cy="4975448"/>
          </a:xfrm>
        </p:spPr>
        <p:txBody>
          <a:bodyPr/>
          <a:lstStyle/>
          <a:p>
            <a:pPr algn="just"/>
            <a:r>
              <a:rPr lang="cs-CZ" dirty="0"/>
              <a:t>O </a:t>
            </a:r>
            <a:r>
              <a:rPr lang="cs-CZ" dirty="0" err="1"/>
              <a:t>severo</a:t>
            </a:r>
            <a:r>
              <a:rPr lang="cs-CZ" dirty="0"/>
              <a:t>-jižní dichotomii poprvé zřejmě uvažoval už v 17. stol. </a:t>
            </a:r>
            <a:r>
              <a:rPr lang="cs-CZ" dirty="0" err="1"/>
              <a:t>Križanić</a:t>
            </a:r>
            <a:r>
              <a:rPr lang="cs-CZ" dirty="0"/>
              <a:t>. Na základě historické fonetiky ji zdůvodnil </a:t>
            </a:r>
            <a:r>
              <a:rPr lang="cs-CZ" b="1" dirty="0"/>
              <a:t>Mareš</a:t>
            </a:r>
            <a:r>
              <a:rPr lang="cs-CZ" dirty="0"/>
              <a:t> (1956,1969):</a:t>
            </a:r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88" y="2411223"/>
            <a:ext cx="7272808" cy="387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7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922114"/>
          </a:xfrm>
        </p:spPr>
        <p:txBody>
          <a:bodyPr/>
          <a:lstStyle/>
          <a:p>
            <a:r>
              <a:rPr lang="cs-CZ" b="1" dirty="0"/>
              <a:t>KLASIFIKACE SLOVANSKÝCH </a:t>
            </a:r>
            <a:r>
              <a:rPr lang="cs-CZ" b="1" dirty="0" err="1"/>
              <a:t>JAzyků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196752"/>
            <a:ext cx="9753600" cy="4975448"/>
          </a:xfrm>
        </p:spPr>
        <p:txBody>
          <a:bodyPr/>
          <a:lstStyle/>
          <a:p>
            <a:pPr algn="just"/>
            <a:r>
              <a:rPr lang="cs-CZ" dirty="0"/>
              <a:t>Specifickou variantu dichotomické klasifikace zformuloval </a:t>
            </a:r>
            <a:r>
              <a:rPr lang="cs-CZ" dirty="0" err="1"/>
              <a:t>Zaliznjak</a:t>
            </a:r>
            <a:r>
              <a:rPr lang="cs-CZ" dirty="0"/>
              <a:t> (1988:176). Definuje dvě primární větve, severozápadní a jihovýchodní, jejichž interferencí měl vzniknout pás přechodových kmenových dialektů: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781" y="2876839"/>
            <a:ext cx="9577064" cy="396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7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706090"/>
          </a:xfrm>
        </p:spPr>
        <p:txBody>
          <a:bodyPr/>
          <a:lstStyle/>
          <a:p>
            <a:r>
              <a:rPr lang="cs-CZ" b="1" dirty="0"/>
              <a:t>KLASIFIKACE SLOVANSKÝCH </a:t>
            </a:r>
            <a:r>
              <a:rPr lang="cs-CZ" b="1" dirty="0" err="1"/>
              <a:t>JAzyků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980728"/>
            <a:ext cx="9753600" cy="5191472"/>
          </a:xfrm>
        </p:spPr>
        <p:txBody>
          <a:bodyPr/>
          <a:lstStyle/>
          <a:p>
            <a:pPr marL="45720" indent="0" algn="ctr">
              <a:buNone/>
            </a:pPr>
            <a:r>
              <a:rPr lang="cs-CZ" b="1" dirty="0"/>
              <a:t>Klasifikace trichotomické</a:t>
            </a:r>
          </a:p>
          <a:p>
            <a:pPr marL="45720" indent="0" algn="just">
              <a:buNone/>
            </a:pPr>
            <a:r>
              <a:rPr lang="cs-CZ" sz="2000" dirty="0"/>
              <a:t>První, kdo zřejmě předložil tripartitní dělení slovanských jazyků, byl </a:t>
            </a:r>
            <a:r>
              <a:rPr lang="cs-CZ" sz="2000" b="1" dirty="0" err="1"/>
              <a:t>Vostokov</a:t>
            </a:r>
            <a:r>
              <a:rPr lang="cs-CZ" sz="2000" dirty="0"/>
              <a:t> (1820), přijal je mj. </a:t>
            </a:r>
            <a:r>
              <a:rPr lang="cs-CZ" sz="2000" b="1" dirty="0" err="1"/>
              <a:t>Jagić</a:t>
            </a:r>
            <a:r>
              <a:rPr lang="cs-CZ" sz="2000" dirty="0"/>
              <a:t> (1910) a většina českých slavistů (např. </a:t>
            </a:r>
            <a:r>
              <a:rPr lang="cs-CZ" sz="2000" b="1" dirty="0"/>
              <a:t>Horálek</a:t>
            </a:r>
            <a:r>
              <a:rPr lang="cs-CZ" sz="2000" dirty="0"/>
              <a:t> 1955:55–59). Tento tradiční model dobře vystihuje schéma, které použil </a:t>
            </a:r>
            <a:r>
              <a:rPr lang="cs-CZ" sz="2000" b="1" dirty="0"/>
              <a:t>Ivanov</a:t>
            </a:r>
            <a:r>
              <a:rPr lang="cs-CZ" sz="2000" dirty="0"/>
              <a:t> (1990:95):</a:t>
            </a:r>
            <a:endParaRPr lang="cs-CZ" sz="2000" b="1" dirty="0"/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64" y="2924944"/>
            <a:ext cx="6537307" cy="381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0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778098"/>
          </a:xfrm>
        </p:spPr>
        <p:txBody>
          <a:bodyPr/>
          <a:lstStyle/>
          <a:p>
            <a:r>
              <a:rPr lang="cs-CZ" b="1" dirty="0"/>
              <a:t>KLASIFIKACE SLOVANSKÝCH </a:t>
            </a:r>
            <a:r>
              <a:rPr lang="cs-CZ" b="1" dirty="0" err="1"/>
              <a:t>JAzyků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412776"/>
            <a:ext cx="9753600" cy="4759424"/>
          </a:xfrm>
        </p:spPr>
        <p:txBody>
          <a:bodyPr/>
          <a:lstStyle/>
          <a:p>
            <a:pPr marL="45720" indent="0" algn="ctr">
              <a:buNone/>
            </a:pPr>
            <a:r>
              <a:rPr lang="cs-CZ" b="1" dirty="0"/>
              <a:t>Klasifikace </a:t>
            </a:r>
            <a:r>
              <a:rPr lang="cs-CZ" b="1" dirty="0" err="1"/>
              <a:t>tetrachotomické</a:t>
            </a:r>
            <a:endParaRPr lang="cs-CZ" b="1" dirty="0"/>
          </a:p>
          <a:p>
            <a:pPr marL="45720" indent="0">
              <a:buNone/>
            </a:pPr>
            <a:r>
              <a:rPr lang="cs-CZ" b="1" dirty="0" err="1"/>
              <a:t>Leskien</a:t>
            </a:r>
            <a:r>
              <a:rPr lang="cs-CZ" dirty="0"/>
              <a:t> (1876) oddělil větve bulharsko-makedonskou a srbochorvatsko-slovinskou:</a:t>
            </a:r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88" y="2789170"/>
            <a:ext cx="7416824" cy="374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9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KLASIFIKACE SLOVANSKÝCH </a:t>
            </a:r>
            <a:r>
              <a:rPr lang="cs-CZ" b="1" dirty="0" err="1"/>
              <a:t>JAzyků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cs-CZ" dirty="0"/>
              <a:t>Mareš (1980) upravil svůj starší model do dvou dichotomických stupňů, které představují výslednou </a:t>
            </a:r>
            <a:r>
              <a:rPr lang="cs-CZ" dirty="0" err="1"/>
              <a:t>tetrachotomii</a:t>
            </a:r>
            <a:r>
              <a:rPr lang="cs-CZ" dirty="0"/>
              <a:t>:</a:t>
            </a:r>
          </a:p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88" y="2789170"/>
            <a:ext cx="7416824" cy="374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0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KLASIFIKACE SLOVANSKÝCH </a:t>
            </a:r>
            <a:r>
              <a:rPr lang="cs-CZ" b="1" dirty="0" err="1"/>
              <a:t>JAzyků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cs-CZ" b="1" dirty="0"/>
              <a:t>Klasifikace </a:t>
            </a:r>
            <a:r>
              <a:rPr lang="cs-CZ" b="1" dirty="0" err="1"/>
              <a:t>pentachotomické</a:t>
            </a:r>
            <a:endParaRPr lang="cs-CZ" b="1" dirty="0"/>
          </a:p>
          <a:p>
            <a:pPr marL="45720" indent="0" algn="just">
              <a:buNone/>
            </a:pPr>
            <a:r>
              <a:rPr lang="cs-CZ" dirty="0"/>
              <a:t>Modernější verzi pětičlenného modelu představil Kopečný (1949). V jeho schématu však chybí (neznámo proč) lužickosrbská větev:</a:t>
            </a:r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020" y="3573016"/>
            <a:ext cx="6554752" cy="314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6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922114"/>
          </a:xfrm>
        </p:spPr>
        <p:txBody>
          <a:bodyPr/>
          <a:lstStyle/>
          <a:p>
            <a:pPr algn="ctr"/>
            <a:r>
              <a:rPr lang="cs-CZ" b="1" dirty="0"/>
              <a:t>Výčet slovanských jazyků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484784"/>
            <a:ext cx="9753600" cy="4687416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cs-CZ" dirty="0"/>
              <a:t>Jako </a:t>
            </a:r>
            <a:r>
              <a:rPr lang="cs-CZ" u="sng" dirty="0"/>
              <a:t>národní jazyk spisovný </a:t>
            </a:r>
            <a:r>
              <a:rPr lang="cs-CZ" dirty="0"/>
              <a:t>se vymezují:</a:t>
            </a:r>
          </a:p>
          <a:p>
            <a:r>
              <a:rPr lang="cs-CZ" b="1" dirty="0"/>
              <a:t>bulharština</a:t>
            </a:r>
            <a:r>
              <a:rPr lang="cs-CZ" dirty="0"/>
              <a:t> (jeden z 12 menšinových jazyků v ČR) </a:t>
            </a:r>
            <a:r>
              <a:rPr lang="bg-BG" i="1" dirty="0"/>
              <a:t>български език</a:t>
            </a:r>
            <a:endParaRPr lang="cs-CZ" i="1" dirty="0"/>
          </a:p>
          <a:p>
            <a:r>
              <a:rPr lang="cs-CZ" b="1" dirty="0"/>
              <a:t>makedonština</a:t>
            </a:r>
            <a:r>
              <a:rPr lang="bg-BG" b="1" dirty="0"/>
              <a:t> </a:t>
            </a:r>
            <a:r>
              <a:rPr lang="bg-BG" i="1" dirty="0"/>
              <a:t>македонски </a:t>
            </a:r>
            <a:r>
              <a:rPr lang="bg-BG" i="1" dirty="0" err="1"/>
              <a:t>јазик</a:t>
            </a:r>
            <a:endParaRPr lang="cs-CZ" b="1" i="1" dirty="0"/>
          </a:p>
          <a:p>
            <a:r>
              <a:rPr lang="cs-CZ" b="1" dirty="0"/>
              <a:t>srbština</a:t>
            </a:r>
            <a:r>
              <a:rPr lang="cs-CZ" dirty="0"/>
              <a:t> (jeden z 12 menšinových jazyků v ČR)</a:t>
            </a:r>
            <a:r>
              <a:rPr lang="bg-BG" dirty="0"/>
              <a:t> </a:t>
            </a:r>
            <a:r>
              <a:rPr lang="cs-CZ" i="1" dirty="0" err="1"/>
              <a:t>srpski</a:t>
            </a:r>
            <a:r>
              <a:rPr lang="cs-CZ" i="1" dirty="0"/>
              <a:t> </a:t>
            </a:r>
            <a:r>
              <a:rPr lang="cs-CZ" i="1" dirty="0" err="1"/>
              <a:t>jezik</a:t>
            </a:r>
            <a:r>
              <a:rPr lang="cs-CZ" i="1" dirty="0"/>
              <a:t> </a:t>
            </a:r>
            <a:r>
              <a:rPr lang="bg-BG" i="1" dirty="0"/>
              <a:t>/ </a:t>
            </a:r>
            <a:r>
              <a:rPr lang="bg-BG" i="1" dirty="0" err="1"/>
              <a:t>српски</a:t>
            </a:r>
            <a:r>
              <a:rPr lang="bg-BG" i="1" dirty="0"/>
              <a:t> </a:t>
            </a:r>
            <a:r>
              <a:rPr lang="cs-CZ" i="1" dirty="0"/>
              <a:t>j</a:t>
            </a:r>
            <a:r>
              <a:rPr lang="bg-BG" i="1" dirty="0"/>
              <a:t>език</a:t>
            </a:r>
            <a:endParaRPr lang="cs-CZ" i="1" dirty="0"/>
          </a:p>
          <a:p>
            <a:r>
              <a:rPr lang="cs-CZ" b="1" dirty="0"/>
              <a:t>chorvatština</a:t>
            </a:r>
            <a:r>
              <a:rPr lang="cs-CZ" dirty="0"/>
              <a:t> // </a:t>
            </a:r>
            <a:r>
              <a:rPr lang="cs-CZ" b="1" dirty="0"/>
              <a:t>charvátština</a:t>
            </a:r>
            <a:r>
              <a:rPr lang="cs-CZ" dirty="0"/>
              <a:t> (jeden z 12 menšinových jazyků v ČR) </a:t>
            </a:r>
            <a:r>
              <a:rPr lang="cs-CZ" i="1" dirty="0" err="1"/>
              <a:t>hrvatski</a:t>
            </a:r>
            <a:r>
              <a:rPr lang="cs-CZ" i="1" dirty="0"/>
              <a:t> </a:t>
            </a:r>
            <a:r>
              <a:rPr lang="cs-CZ" i="1" dirty="0" err="1"/>
              <a:t>jezik</a:t>
            </a:r>
            <a:endParaRPr lang="cs-CZ" i="1" dirty="0"/>
          </a:p>
          <a:p>
            <a:r>
              <a:rPr lang="cs-CZ" b="1" dirty="0"/>
              <a:t>bosenština</a:t>
            </a:r>
            <a:r>
              <a:rPr lang="cs-CZ" dirty="0"/>
              <a:t> </a:t>
            </a:r>
            <a:r>
              <a:rPr lang="cs-CZ" b="1" dirty="0"/>
              <a:t>(</a:t>
            </a:r>
            <a:r>
              <a:rPr lang="cs-CZ" b="1" dirty="0" err="1"/>
              <a:t>bosňáčtina</a:t>
            </a:r>
            <a:r>
              <a:rPr lang="cs-CZ" b="1" dirty="0"/>
              <a:t>)</a:t>
            </a:r>
            <a:r>
              <a:rPr lang="cs-CZ" dirty="0"/>
              <a:t> </a:t>
            </a:r>
            <a:r>
              <a:rPr lang="cs-CZ" i="1" dirty="0" err="1"/>
              <a:t>bosanski</a:t>
            </a:r>
            <a:r>
              <a:rPr lang="cs-CZ" i="1" dirty="0"/>
              <a:t> (</a:t>
            </a:r>
            <a:r>
              <a:rPr lang="cs-CZ" dirty="0" err="1"/>
              <a:t>srb</a:t>
            </a:r>
            <a:r>
              <a:rPr lang="cs-CZ" dirty="0"/>
              <a:t>. a </a:t>
            </a:r>
            <a:r>
              <a:rPr lang="cs-CZ" dirty="0" err="1"/>
              <a:t>chorv</a:t>
            </a:r>
            <a:r>
              <a:rPr lang="cs-CZ" i="1" dirty="0"/>
              <a:t>. </a:t>
            </a:r>
            <a:r>
              <a:rPr lang="cs-CZ" i="1" dirty="0" err="1"/>
              <a:t>bošnjački</a:t>
            </a:r>
            <a:r>
              <a:rPr lang="cs-CZ" i="1" dirty="0"/>
              <a:t>) </a:t>
            </a:r>
            <a:r>
              <a:rPr lang="cs-CZ" i="1" dirty="0" err="1"/>
              <a:t>jezik</a:t>
            </a:r>
            <a:endParaRPr lang="cs-CZ" i="1" dirty="0"/>
          </a:p>
          <a:p>
            <a:pPr marL="45720" indent="0" algn="just">
              <a:buNone/>
            </a:pPr>
            <a:r>
              <a:rPr lang="cs-CZ" dirty="0"/>
              <a:t>(samotní nositelé tohoto jazyka, </a:t>
            </a:r>
            <a:r>
              <a:rPr lang="cs-CZ" b="1" dirty="0"/>
              <a:t>Bosňáci</a:t>
            </a:r>
            <a:r>
              <a:rPr lang="cs-CZ" dirty="0"/>
              <a:t>, preferují jeho označování jako </a:t>
            </a:r>
            <a:r>
              <a:rPr lang="cs-CZ" b="1" i="1" dirty="0"/>
              <a:t>bosenský </a:t>
            </a:r>
            <a:r>
              <a:rPr lang="cs-CZ" dirty="0"/>
              <a:t>(</a:t>
            </a:r>
            <a:r>
              <a:rPr lang="cs-CZ" dirty="0" err="1"/>
              <a:t>bosanski</a:t>
            </a:r>
            <a:r>
              <a:rPr lang="cs-CZ" dirty="0"/>
              <a:t>), </a:t>
            </a:r>
            <a:r>
              <a:rPr lang="cs-CZ" b="1" dirty="0"/>
              <a:t>srbští a chorvatští lingvisté</a:t>
            </a:r>
            <a:r>
              <a:rPr lang="cs-CZ" dirty="0"/>
              <a:t> spíše preferují označení </a:t>
            </a:r>
            <a:r>
              <a:rPr lang="cs-CZ" b="1" i="1" dirty="0" err="1"/>
              <a:t>bosňácký</a:t>
            </a:r>
            <a:r>
              <a:rPr lang="cs-CZ" dirty="0"/>
              <a:t> (</a:t>
            </a:r>
            <a:r>
              <a:rPr lang="cs-CZ" dirty="0" err="1"/>
              <a:t>bošnjački</a:t>
            </a:r>
            <a:r>
              <a:rPr lang="cs-CZ" dirty="0"/>
              <a:t>) s argumentem, že se jedná výhradně o jazyk Bosňáků, nikoliv bos.-herc. Srbů či Chorvatů)</a:t>
            </a:r>
          </a:p>
          <a:p>
            <a:r>
              <a:rPr lang="cs-CZ" b="1" dirty="0"/>
              <a:t>černohorština</a:t>
            </a:r>
            <a:r>
              <a:rPr lang="cs-CZ" dirty="0"/>
              <a:t> </a:t>
            </a:r>
            <a:r>
              <a:rPr lang="cs-CZ" i="1" dirty="0" err="1"/>
              <a:t>crnogorski</a:t>
            </a:r>
            <a:r>
              <a:rPr lang="cs-CZ" i="1" dirty="0"/>
              <a:t> </a:t>
            </a:r>
            <a:r>
              <a:rPr lang="cs-CZ" i="1" dirty="0" err="1"/>
              <a:t>jezik</a:t>
            </a:r>
            <a:r>
              <a:rPr lang="cs-CZ" i="1" dirty="0"/>
              <a:t> </a:t>
            </a:r>
          </a:p>
          <a:p>
            <a:pPr marL="45720" indent="0" algn="just">
              <a:buNone/>
            </a:pPr>
            <a:r>
              <a:rPr lang="cs-CZ" dirty="0"/>
              <a:t>(v letech cca 1850–1991/1992 byly srbština, chorvatština, bosenština a černohorština pokládány za jazyk jeden, označovaný termínem </a:t>
            </a:r>
            <a:r>
              <a:rPr lang="cs-CZ" b="1" dirty="0"/>
              <a:t>srbochorvatština /</a:t>
            </a:r>
            <a:r>
              <a:rPr lang="cs-CZ" dirty="0"/>
              <a:t> </a:t>
            </a:r>
            <a:r>
              <a:rPr lang="cs-CZ" b="1" dirty="0"/>
              <a:t>srbocharvátština</a:t>
            </a:r>
            <a:r>
              <a:rPr lang="cs-CZ" dirty="0"/>
              <a:t>)</a:t>
            </a:r>
            <a:r>
              <a:rPr lang="cs-CZ" b="1" dirty="0"/>
              <a:t>, </a:t>
            </a:r>
          </a:p>
          <a:p>
            <a:r>
              <a:rPr lang="cs-CZ" b="1" dirty="0"/>
              <a:t>slovinština </a:t>
            </a:r>
            <a:r>
              <a:rPr lang="cs-CZ" i="1" dirty="0" err="1"/>
              <a:t>slovenski</a:t>
            </a:r>
            <a:r>
              <a:rPr lang="cs-CZ" i="1" dirty="0"/>
              <a:t> </a:t>
            </a:r>
            <a:r>
              <a:rPr lang="cs-CZ" i="1" dirty="0" err="1"/>
              <a:t>jezik</a:t>
            </a:r>
            <a:r>
              <a:rPr lang="cs-CZ" i="1" dirty="0"/>
              <a:t> </a:t>
            </a:r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772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KLASIFIKACE SLOVANSKÝCH </a:t>
            </a:r>
            <a:r>
              <a:rPr lang="cs-CZ" b="1" dirty="0" err="1"/>
              <a:t>JAzyků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cs-CZ" b="1" dirty="0"/>
              <a:t>Klasifikace </a:t>
            </a:r>
            <a:r>
              <a:rPr lang="cs-CZ" b="1" dirty="0" err="1"/>
              <a:t>hexachotomické</a:t>
            </a:r>
            <a:endParaRPr lang="cs-CZ" b="1" dirty="0"/>
          </a:p>
          <a:p>
            <a:pPr marL="45720" indent="0">
              <a:buNone/>
            </a:pPr>
            <a:r>
              <a:rPr lang="cs-CZ" b="1" dirty="0" err="1"/>
              <a:t>Jakubinskij</a:t>
            </a:r>
            <a:r>
              <a:rPr lang="cs-CZ" dirty="0"/>
              <a:t> (1953):</a:t>
            </a:r>
          </a:p>
          <a:p>
            <a:pPr marL="45720" indent="0">
              <a:buNone/>
            </a:pPr>
            <a:endParaRPr lang="cs-CZ" b="1" dirty="0"/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108" y="2852936"/>
            <a:ext cx="6876894" cy="386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8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RozdÄlenÃ­ slovanskÃ½ch zemÃ­ podle jazykovÃ½ch vÄtvÃ­ Â Â Â Â Â zÃ¡padnÃ­ jazykyÂ Â Â Â Â vÃ½chodnÃ­ jazykyÂ Â Â Â Â jiÅ¾nÃ­ jazyk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98" y="1828800"/>
            <a:ext cx="567983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10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https://upload.wikimedia.org/wikipedia/commons/thumb/4/4b/Slavaj_lingvoj_mapo_cs.svg/675px-Slavaj_lingvoj_mapo_cs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74" y="274637"/>
            <a:ext cx="6995665" cy="644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97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C4E8BD-8589-428A-989A-55EC0A1C4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Domácí úkol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1FC7D9-3ED4-4FCB-B7CC-7FE8F1491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pPr marL="45720" indent="0" algn="ctr">
              <a:buNone/>
            </a:pPr>
            <a:r>
              <a:rPr lang="cs-CZ" dirty="0"/>
              <a:t>Indoevropská jazyková rodina</a:t>
            </a:r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799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cap="small" dirty="0" err="1"/>
              <a:t>Bernštejn</a:t>
            </a:r>
            <a:r>
              <a:rPr lang="cs-CZ" cap="small" dirty="0"/>
              <a:t>, S. </a:t>
            </a:r>
            <a:r>
              <a:rPr lang="cs-CZ" dirty="0"/>
              <a:t>B. </a:t>
            </a:r>
            <a:r>
              <a:rPr lang="cs-CZ" i="1" dirty="0" err="1"/>
              <a:t>Očerk</a:t>
            </a:r>
            <a:r>
              <a:rPr lang="cs-CZ" i="1" dirty="0"/>
              <a:t> </a:t>
            </a:r>
            <a:r>
              <a:rPr lang="cs-CZ" i="1" dirty="0" err="1"/>
              <a:t>sravniteľnoj</a:t>
            </a:r>
            <a:r>
              <a:rPr lang="cs-CZ" i="1" dirty="0"/>
              <a:t> </a:t>
            </a:r>
            <a:r>
              <a:rPr lang="cs-CZ" i="1" dirty="0" err="1"/>
              <a:t>grammatiki</a:t>
            </a:r>
            <a:r>
              <a:rPr lang="cs-CZ" i="1" dirty="0"/>
              <a:t> </a:t>
            </a:r>
            <a:r>
              <a:rPr lang="cs-CZ" i="1" dirty="0" err="1"/>
              <a:t>slavjanskich</a:t>
            </a:r>
            <a:r>
              <a:rPr lang="cs-CZ" i="1" dirty="0"/>
              <a:t> </a:t>
            </a:r>
            <a:r>
              <a:rPr lang="cs-CZ" i="1" dirty="0" err="1"/>
              <a:t>jazykov</a:t>
            </a:r>
            <a:r>
              <a:rPr lang="cs-CZ" dirty="0"/>
              <a:t>, 1961.</a:t>
            </a:r>
          </a:p>
          <a:p>
            <a:pPr algn="just"/>
            <a:r>
              <a:rPr lang="cs-CZ" cap="small" dirty="0" err="1"/>
              <a:t>Birnbaum</a:t>
            </a:r>
            <a:r>
              <a:rPr lang="cs-CZ" cap="small" dirty="0"/>
              <a:t>, H. </a:t>
            </a:r>
            <a:r>
              <a:rPr lang="cs-CZ" i="1" dirty="0" err="1"/>
              <a:t>Praslavjanskij</a:t>
            </a:r>
            <a:r>
              <a:rPr lang="cs-CZ" i="1" dirty="0"/>
              <a:t> jazyk - </a:t>
            </a:r>
            <a:r>
              <a:rPr lang="cs-CZ" i="1" dirty="0" err="1"/>
              <a:t>dostiženija</a:t>
            </a:r>
            <a:r>
              <a:rPr lang="cs-CZ" i="1" dirty="0"/>
              <a:t> i </a:t>
            </a:r>
            <a:r>
              <a:rPr lang="cs-CZ" i="1" dirty="0" err="1"/>
              <a:t>problemy</a:t>
            </a:r>
            <a:r>
              <a:rPr lang="cs-CZ" i="1" dirty="0"/>
              <a:t> v </a:t>
            </a:r>
            <a:r>
              <a:rPr lang="cs-CZ" i="1" dirty="0" err="1"/>
              <a:t>jego</a:t>
            </a:r>
            <a:r>
              <a:rPr lang="cs-CZ" i="1" dirty="0"/>
              <a:t> </a:t>
            </a:r>
            <a:r>
              <a:rPr lang="cs-CZ" i="1" dirty="0" err="1"/>
              <a:t>rekonstrukcii</a:t>
            </a:r>
            <a:r>
              <a:rPr lang="cs-CZ" dirty="0"/>
              <a:t>, 1987.</a:t>
            </a:r>
          </a:p>
          <a:p>
            <a:pPr algn="just"/>
            <a:r>
              <a:rPr lang="cs-CZ" dirty="0" err="1"/>
              <a:t>Bogoczová</a:t>
            </a:r>
            <a:r>
              <a:rPr lang="cs-CZ" dirty="0"/>
              <a:t>, Irena. </a:t>
            </a:r>
            <a:r>
              <a:rPr lang="cs-CZ" i="1" dirty="0"/>
              <a:t>Typologicky relevantní rozdíly mezi polštinou a češtinou jako zdroj jazykové interference</a:t>
            </a:r>
            <a:r>
              <a:rPr lang="cs-CZ" dirty="0"/>
              <a:t>. Ostrava: OU 2001</a:t>
            </a:r>
          </a:p>
          <a:p>
            <a:pPr algn="just"/>
            <a:r>
              <a:rPr lang="cs-CZ" cap="small" dirty="0"/>
              <a:t>Čejka, M. </a:t>
            </a:r>
            <a:r>
              <a:rPr lang="cs-CZ" dirty="0" err="1"/>
              <a:t>Lexicostatistic</a:t>
            </a:r>
            <a:r>
              <a:rPr lang="cs-CZ" dirty="0"/>
              <a:t> </a:t>
            </a:r>
            <a:r>
              <a:rPr lang="cs-CZ" dirty="0" err="1"/>
              <a:t>Dating</a:t>
            </a:r>
            <a:r>
              <a:rPr lang="cs-CZ" dirty="0"/>
              <a:t> and Slavonic </a:t>
            </a:r>
            <a:r>
              <a:rPr lang="cs-CZ" dirty="0" err="1"/>
              <a:t>Languages</a:t>
            </a:r>
            <a:r>
              <a:rPr lang="cs-CZ" dirty="0"/>
              <a:t>. </a:t>
            </a:r>
            <a:r>
              <a:rPr lang="cs-CZ" i="1" dirty="0"/>
              <a:t>SPFFBU</a:t>
            </a:r>
            <a:r>
              <a:rPr lang="cs-CZ" dirty="0"/>
              <a:t> A 20, 1972, 39–52.</a:t>
            </a:r>
          </a:p>
          <a:p>
            <a:pPr algn="just"/>
            <a:r>
              <a:rPr lang="cs-CZ" cap="small" dirty="0"/>
              <a:t>Čejka, M. &amp; A. </a:t>
            </a:r>
            <a:r>
              <a:rPr lang="cs-CZ" cap="small" dirty="0" err="1"/>
              <a:t>Lamprecht</a:t>
            </a:r>
            <a:r>
              <a:rPr lang="cs-CZ" dirty="0"/>
              <a:t>. K otázce vzniku a diferenciace slovanských jazyků. </a:t>
            </a:r>
            <a:r>
              <a:rPr lang="cs-CZ" i="1" dirty="0"/>
              <a:t>SPFFBU</a:t>
            </a:r>
            <a:r>
              <a:rPr lang="cs-CZ" dirty="0"/>
              <a:t> 11, 1963, 1–20.</a:t>
            </a:r>
          </a:p>
          <a:p>
            <a:pPr algn="just"/>
            <a:r>
              <a:rPr lang="cs-CZ" dirty="0"/>
              <a:t>ČERMÁK, František: Jazyk a jazykověda. Praha: Karolinum 2001.</a:t>
            </a:r>
          </a:p>
          <a:p>
            <a:pPr algn="just"/>
            <a:r>
              <a:rPr lang="cs-CZ" cap="small" dirty="0"/>
              <a:t>Horálek, K. </a:t>
            </a:r>
            <a:r>
              <a:rPr lang="cs-CZ" i="1" dirty="0"/>
              <a:t>Úvod do studia slovanských jazyků</a:t>
            </a:r>
            <a:r>
              <a:rPr lang="cs-CZ" dirty="0"/>
              <a:t>, 1955.</a:t>
            </a:r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8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cs-CZ" cap="small" dirty="0"/>
          </a:p>
          <a:p>
            <a:pPr algn="just"/>
            <a:r>
              <a:rPr lang="cs-CZ" cap="small" dirty="0"/>
              <a:t>Ivanov, V. </a:t>
            </a:r>
            <a:r>
              <a:rPr lang="cs-CZ" dirty="0"/>
              <a:t>V. </a:t>
            </a:r>
            <a:r>
              <a:rPr lang="cs-CZ" dirty="0" err="1"/>
              <a:t>Genealogičeskaja</a:t>
            </a:r>
            <a:r>
              <a:rPr lang="cs-CZ" dirty="0"/>
              <a:t> </a:t>
            </a:r>
            <a:r>
              <a:rPr lang="cs-CZ" dirty="0" err="1"/>
              <a:t>klassifikacija</a:t>
            </a:r>
            <a:r>
              <a:rPr lang="cs-CZ" dirty="0"/>
              <a:t> </a:t>
            </a:r>
            <a:r>
              <a:rPr lang="cs-CZ" dirty="0" err="1"/>
              <a:t>jazykov</a:t>
            </a:r>
            <a:r>
              <a:rPr lang="cs-CZ" dirty="0"/>
              <a:t>. In </a:t>
            </a:r>
            <a:r>
              <a:rPr lang="cs-CZ" dirty="0" err="1"/>
              <a:t>Jarceva</a:t>
            </a:r>
            <a:r>
              <a:rPr lang="cs-CZ" dirty="0"/>
              <a:t>, V. N. (</a:t>
            </a:r>
            <a:r>
              <a:rPr lang="cs-CZ" dirty="0" err="1"/>
              <a:t>ed</a:t>
            </a:r>
            <a:r>
              <a:rPr lang="cs-CZ" dirty="0"/>
              <a:t>.), </a:t>
            </a:r>
            <a:r>
              <a:rPr lang="cs-CZ" i="1" dirty="0" err="1"/>
              <a:t>Lingvističeskij</a:t>
            </a:r>
            <a:r>
              <a:rPr lang="cs-CZ" i="1" dirty="0"/>
              <a:t> </a:t>
            </a:r>
            <a:r>
              <a:rPr lang="cs-CZ" i="1" dirty="0" err="1"/>
              <a:t>enciklopedičeskij</a:t>
            </a:r>
            <a:r>
              <a:rPr lang="cs-CZ" i="1" dirty="0"/>
              <a:t> </a:t>
            </a:r>
            <a:r>
              <a:rPr lang="cs-CZ" i="1" dirty="0" err="1"/>
              <a:t>slovar</a:t>
            </a:r>
            <a:r>
              <a:rPr lang="cs-CZ" dirty="0"/>
              <a:t>, 1990, 93–98.</a:t>
            </a:r>
          </a:p>
          <a:p>
            <a:pPr algn="just"/>
            <a:r>
              <a:rPr lang="cs-CZ" dirty="0"/>
              <a:t>KLEGR, Aleš – ZIMA, Petr a kol. (1989): </a:t>
            </a:r>
            <a:r>
              <a:rPr lang="cs-CZ" i="1" dirty="0"/>
              <a:t>Světem jazyků. </a:t>
            </a:r>
            <a:r>
              <a:rPr lang="cs-CZ" dirty="0"/>
              <a:t>Praha: Albatros</a:t>
            </a:r>
          </a:p>
          <a:p>
            <a:pPr algn="just"/>
            <a:r>
              <a:rPr lang="cs-CZ" cap="small" dirty="0"/>
              <a:t>Kopečný, F. </a:t>
            </a:r>
            <a:r>
              <a:rPr lang="cs-CZ" dirty="0"/>
              <a:t>K otázce klasifikace slovanských jazyků. </a:t>
            </a:r>
            <a:r>
              <a:rPr lang="cs-CZ" i="1" dirty="0" err="1"/>
              <a:t>Sl</a:t>
            </a:r>
            <a:r>
              <a:rPr lang="cs-CZ" dirty="0"/>
              <a:t> 19, 1949, 1–12.</a:t>
            </a:r>
          </a:p>
          <a:p>
            <a:pPr algn="just"/>
            <a:r>
              <a:rPr lang="cs-CZ" cap="small" dirty="0" err="1"/>
              <a:t>Lamprecht</a:t>
            </a:r>
            <a:r>
              <a:rPr lang="cs-CZ" cap="small" dirty="0"/>
              <a:t>, A. </a:t>
            </a:r>
            <a:r>
              <a:rPr lang="cs-CZ" i="1" dirty="0"/>
              <a:t>Praslovanština</a:t>
            </a:r>
            <a:r>
              <a:rPr lang="cs-CZ" dirty="0"/>
              <a:t>, 1987.</a:t>
            </a:r>
          </a:p>
          <a:p>
            <a:pPr algn="just"/>
            <a:r>
              <a:rPr lang="cs-CZ" cap="small" dirty="0"/>
              <a:t>Marvan, J. </a:t>
            </a:r>
            <a:r>
              <a:rPr lang="cs-CZ" i="1" dirty="0"/>
              <a:t>Jazykové milénium. Slovanská kontrakce a její český zdroj</a:t>
            </a:r>
            <a:r>
              <a:rPr lang="cs-CZ" dirty="0"/>
              <a:t>, 2000</a:t>
            </a:r>
          </a:p>
          <a:p>
            <a:pPr algn="just"/>
            <a:r>
              <a:rPr lang="cs-CZ" dirty="0"/>
              <a:t>https://www.czechency.org/</a:t>
            </a:r>
          </a:p>
        </p:txBody>
      </p:sp>
    </p:spTree>
    <p:extLst>
      <p:ext uri="{BB962C8B-B14F-4D97-AF65-F5344CB8AC3E}">
        <p14:creationId xmlns:p14="http://schemas.microsoft.com/office/powerpoint/2010/main" val="83398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706090"/>
          </a:xfrm>
        </p:spPr>
        <p:txBody>
          <a:bodyPr/>
          <a:lstStyle/>
          <a:p>
            <a:r>
              <a:rPr lang="cs-CZ" b="1" dirty="0"/>
              <a:t>Výčet slovanských jazyků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980728"/>
            <a:ext cx="9753600" cy="5191472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slovenština</a:t>
            </a:r>
            <a:r>
              <a:rPr lang="cs-CZ" dirty="0"/>
              <a:t>(jeden z 12 menšinových jazyků v ČR) </a:t>
            </a:r>
            <a:r>
              <a:rPr lang="cs-CZ" i="1" dirty="0"/>
              <a:t>slovenský jazyk</a:t>
            </a:r>
          </a:p>
          <a:p>
            <a:r>
              <a:rPr lang="cs-CZ" b="1" dirty="0"/>
              <a:t>čeština</a:t>
            </a:r>
            <a:r>
              <a:rPr lang="cs-CZ" dirty="0"/>
              <a:t> </a:t>
            </a:r>
            <a:r>
              <a:rPr lang="cs-CZ" i="1" dirty="0"/>
              <a:t>český jazyk</a:t>
            </a:r>
          </a:p>
          <a:p>
            <a:r>
              <a:rPr lang="cs-CZ" b="1" dirty="0"/>
              <a:t>horní a dolní lužická srbština</a:t>
            </a:r>
            <a:r>
              <a:rPr lang="cs-CZ" dirty="0"/>
              <a:t> </a:t>
            </a:r>
            <a:r>
              <a:rPr lang="cs-CZ" i="1" dirty="0" err="1"/>
              <a:t>hornjoserbšćina</a:t>
            </a:r>
            <a:r>
              <a:rPr lang="cs-CZ" i="1" dirty="0"/>
              <a:t>; </a:t>
            </a:r>
            <a:r>
              <a:rPr lang="cs-CZ" i="1" dirty="0" err="1"/>
              <a:t>dolnoserbšćina</a:t>
            </a:r>
            <a:endParaRPr lang="cs-CZ" i="1" dirty="0"/>
          </a:p>
          <a:p>
            <a:r>
              <a:rPr lang="cs-CZ" b="1" dirty="0"/>
              <a:t>polština</a:t>
            </a:r>
            <a:r>
              <a:rPr lang="cs-CZ" dirty="0"/>
              <a:t> (jeden z 12 menšinových jazyků v ČR)</a:t>
            </a:r>
            <a:r>
              <a:rPr lang="bg-BG" dirty="0"/>
              <a:t> </a:t>
            </a:r>
            <a:r>
              <a:rPr lang="cs-CZ" i="1" dirty="0" err="1"/>
              <a:t>język</a:t>
            </a:r>
            <a:r>
              <a:rPr lang="cs-CZ" i="1" dirty="0"/>
              <a:t> </a:t>
            </a:r>
            <a:r>
              <a:rPr lang="cs-CZ" i="1" dirty="0" err="1"/>
              <a:t>polski</a:t>
            </a:r>
            <a:endParaRPr lang="cs-CZ" i="1" dirty="0"/>
          </a:p>
          <a:p>
            <a:r>
              <a:rPr lang="cs-CZ" b="1" dirty="0"/>
              <a:t>běloruština</a:t>
            </a:r>
            <a:r>
              <a:rPr lang="bg-BG" dirty="0"/>
              <a:t> </a:t>
            </a:r>
            <a:r>
              <a:rPr lang="bg-BG" i="1" dirty="0" err="1"/>
              <a:t>беларуская</a:t>
            </a:r>
            <a:r>
              <a:rPr lang="bg-BG" i="1" dirty="0"/>
              <a:t> </a:t>
            </a:r>
            <a:r>
              <a:rPr lang="bg-BG" i="1" dirty="0" err="1"/>
              <a:t>мова</a:t>
            </a:r>
            <a:r>
              <a:rPr lang="cs-CZ" dirty="0"/>
              <a:t> </a:t>
            </a:r>
          </a:p>
          <a:p>
            <a:r>
              <a:rPr lang="cs-CZ" b="1" dirty="0"/>
              <a:t>ukrajinština</a:t>
            </a:r>
            <a:r>
              <a:rPr lang="cs-CZ" dirty="0"/>
              <a:t> („maloruština“, jeden z 12 menšinových jazyků v ČR) </a:t>
            </a:r>
            <a:r>
              <a:rPr lang="bg-BG" i="1" dirty="0" err="1"/>
              <a:t>українська</a:t>
            </a:r>
            <a:r>
              <a:rPr lang="bg-BG" i="1" dirty="0"/>
              <a:t> </a:t>
            </a:r>
            <a:r>
              <a:rPr lang="bg-BG" i="1" dirty="0" err="1"/>
              <a:t>мова</a:t>
            </a:r>
            <a:endParaRPr lang="bg-BG" i="1" dirty="0"/>
          </a:p>
          <a:p>
            <a:r>
              <a:rPr lang="cs-CZ" b="1" dirty="0"/>
              <a:t>ruština</a:t>
            </a:r>
            <a:r>
              <a:rPr lang="cs-CZ" dirty="0"/>
              <a:t> („velkoruština“, jeden z 12 menšinových jazyků v ČR) </a:t>
            </a:r>
            <a:r>
              <a:rPr lang="bg-BG" i="1" dirty="0" err="1"/>
              <a:t>русский</a:t>
            </a:r>
            <a:r>
              <a:rPr lang="bg-BG" i="1" dirty="0"/>
              <a:t> </a:t>
            </a:r>
            <a:r>
              <a:rPr lang="bg-BG" i="1" dirty="0" err="1"/>
              <a:t>язык</a:t>
            </a:r>
            <a:endParaRPr lang="cs-CZ" i="1" dirty="0"/>
          </a:p>
          <a:p>
            <a:pPr marL="45720" indent="0" algn="just">
              <a:buNone/>
            </a:pPr>
            <a:r>
              <a:rPr lang="cs-CZ" dirty="0"/>
              <a:t>Každý z těchto jazyků ovšem reprezentuje skupinu </a:t>
            </a:r>
            <a:r>
              <a:rPr lang="cs-CZ" u="sng" dirty="0"/>
              <a:t>více či méně odlišných dialektů</a:t>
            </a:r>
            <a:r>
              <a:rPr lang="cs-CZ" dirty="0"/>
              <a:t>, z nichž lze některé chápat i jako samostatné jazyky (</a:t>
            </a:r>
            <a:r>
              <a:rPr lang="cs-CZ" b="1" dirty="0"/>
              <a:t>kašubština</a:t>
            </a:r>
            <a:r>
              <a:rPr lang="cs-CZ" dirty="0"/>
              <a:t>, </a:t>
            </a:r>
            <a:r>
              <a:rPr lang="cs-CZ" b="1" dirty="0"/>
              <a:t>rusínština</a:t>
            </a:r>
            <a:r>
              <a:rPr lang="cs-CZ" dirty="0"/>
              <a:t> (jeden z 12 menšinových jazyků v ČR), </a:t>
            </a:r>
            <a:r>
              <a:rPr lang="cs-CZ" b="1" dirty="0"/>
              <a:t>západní </a:t>
            </a:r>
            <a:r>
              <a:rPr lang="cs-CZ" b="1" dirty="0" err="1"/>
              <a:t>polesština</a:t>
            </a:r>
            <a:r>
              <a:rPr lang="cs-CZ" dirty="0"/>
              <a:t>); </a:t>
            </a:r>
          </a:p>
          <a:p>
            <a:pPr marL="45720" indent="0" algn="just">
              <a:buNone/>
            </a:pPr>
            <a:r>
              <a:rPr lang="cs-CZ" dirty="0"/>
              <a:t>z diachronního hlediska se ke </a:t>
            </a:r>
            <a:r>
              <a:rPr lang="cs-CZ" b="1" dirty="0"/>
              <a:t>slovanským jazykům</a:t>
            </a:r>
            <a:r>
              <a:rPr lang="cs-CZ" dirty="0"/>
              <a:t> řadí i „mrtvé“ jazyky s</a:t>
            </a:r>
            <a:r>
              <a:rPr lang="cs-CZ" b="1" dirty="0"/>
              <a:t>taroslověnština</a:t>
            </a:r>
            <a:r>
              <a:rPr lang="cs-CZ" dirty="0"/>
              <a:t>, </a:t>
            </a:r>
            <a:r>
              <a:rPr lang="cs-CZ" b="1" dirty="0"/>
              <a:t>polabština</a:t>
            </a:r>
            <a:r>
              <a:rPr lang="cs-CZ" dirty="0"/>
              <a:t> (</a:t>
            </a:r>
            <a:r>
              <a:rPr lang="cs-CZ" dirty="0" err="1"/>
              <a:t>drevjanština</a:t>
            </a:r>
            <a:r>
              <a:rPr lang="cs-CZ" dirty="0"/>
              <a:t>), </a:t>
            </a:r>
            <a:r>
              <a:rPr lang="cs-CZ" b="1" dirty="0"/>
              <a:t>pomořská slovinština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276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188640"/>
            <a:ext cx="9753600" cy="648072"/>
          </a:xfrm>
        </p:spPr>
        <p:txBody>
          <a:bodyPr/>
          <a:lstStyle/>
          <a:p>
            <a:pPr algn="ctr"/>
            <a:r>
              <a:rPr lang="cs-CZ" b="1" dirty="0"/>
              <a:t>Grafické systémy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836712"/>
            <a:ext cx="9753600" cy="5760640"/>
          </a:xfrm>
        </p:spPr>
        <p:txBody>
          <a:bodyPr>
            <a:normAutofit fontScale="55000" lnSpcReduction="20000"/>
          </a:bodyPr>
          <a:lstStyle/>
          <a:p>
            <a:pPr marL="45720" indent="0" algn="ctr">
              <a:buNone/>
            </a:pPr>
            <a:r>
              <a:rPr lang="lv-LV" sz="2900" dirty="0"/>
              <a:t>Grafika</a:t>
            </a:r>
            <a:r>
              <a:rPr lang="cs-CZ" sz="2900" dirty="0"/>
              <a:t> slovanských jazyků </a:t>
            </a:r>
            <a:r>
              <a:rPr lang="lv-LV" sz="2900" dirty="0"/>
              <a:t>odráží kulturně-historické vlivy</a:t>
            </a:r>
            <a:endParaRPr lang="cs-CZ" sz="2900" dirty="0"/>
          </a:p>
          <a:p>
            <a:pPr algn="just">
              <a:lnSpc>
                <a:spcPct val="120000"/>
              </a:lnSpc>
            </a:pPr>
            <a:r>
              <a:rPr lang="lv-LV" sz="2900" dirty="0"/>
              <a:t>pův</a:t>
            </a:r>
            <a:r>
              <a:rPr lang="cs-CZ" sz="2900" dirty="0" err="1"/>
              <a:t>odně</a:t>
            </a:r>
            <a:r>
              <a:rPr lang="lv-LV" sz="2900" dirty="0"/>
              <a:t> </a:t>
            </a:r>
            <a:r>
              <a:rPr lang="lv-LV" sz="2900" b="1" dirty="0"/>
              <a:t>pravoslavní Slované </a:t>
            </a:r>
            <a:r>
              <a:rPr lang="lv-LV" sz="2900" dirty="0"/>
              <a:t>(Bulhaři, Bělorusové, Makedonci, Rusové, Srbové a Ukrajinci) užívají vlastní slovanskou abecedu azbuku (</a:t>
            </a:r>
            <a:r>
              <a:rPr lang="lv-LV" sz="2900" b="1" dirty="0"/>
              <a:t>cyrilic</a:t>
            </a:r>
            <a:r>
              <a:rPr lang="cs-CZ" sz="2900" b="1" dirty="0"/>
              <a:t>i</a:t>
            </a:r>
            <a:r>
              <a:rPr lang="lv-LV" sz="2900" dirty="0"/>
              <a:t>), </a:t>
            </a:r>
            <a:r>
              <a:rPr lang="lv-LV" sz="2900" b="1" dirty="0"/>
              <a:t>pův</a:t>
            </a:r>
            <a:r>
              <a:rPr lang="cs-CZ" sz="2900" b="1" dirty="0" err="1"/>
              <a:t>odně</a:t>
            </a:r>
            <a:r>
              <a:rPr lang="lv-LV" sz="2900" b="1" dirty="0"/>
              <a:t> římsko-katoličtí Slované</a:t>
            </a:r>
            <a:r>
              <a:rPr lang="lv-LV" sz="2900" dirty="0"/>
              <a:t> </a:t>
            </a:r>
            <a:r>
              <a:rPr lang="lv-LV" sz="2900" b="1" dirty="0"/>
              <a:t>latinku</a:t>
            </a:r>
            <a:r>
              <a:rPr lang="lv-LV" sz="2900" dirty="0"/>
              <a:t>, (historicky vyjma bosensko-hercegovské katolíky), </a:t>
            </a:r>
            <a:r>
              <a:rPr lang="lv-LV" sz="2900" u="sng" dirty="0"/>
              <a:t>upravenou pro potřeby fonologického systému příslušného jaz</a:t>
            </a:r>
            <a:r>
              <a:rPr lang="cs-CZ" sz="2900" u="sng" dirty="0" err="1"/>
              <a:t>yka</a:t>
            </a:r>
            <a:r>
              <a:rPr lang="lv-LV" sz="2900" u="sng" dirty="0"/>
              <a:t> </a:t>
            </a:r>
            <a:endParaRPr lang="cs-CZ" sz="2900" u="sng" dirty="0"/>
          </a:p>
          <a:p>
            <a:pPr marL="45720" indent="0">
              <a:buNone/>
            </a:pPr>
            <a:r>
              <a:rPr lang="lv-LV" sz="2900" u="sng" dirty="0"/>
              <a:t>spřežkami</a:t>
            </a:r>
            <a:r>
              <a:rPr lang="cs-CZ" sz="2900" dirty="0"/>
              <a:t>:</a:t>
            </a:r>
            <a:r>
              <a:rPr lang="lv-LV" sz="2900" dirty="0"/>
              <a:t> </a:t>
            </a:r>
            <a:endParaRPr lang="cs-CZ" sz="2900" dirty="0"/>
          </a:p>
          <a:p>
            <a:pPr marL="45720" indent="0">
              <a:buNone/>
            </a:pPr>
            <a:r>
              <a:rPr lang="lv-LV" sz="2900" dirty="0"/>
              <a:t>např. č., slk., luž., p. </a:t>
            </a:r>
            <a:r>
              <a:rPr lang="lv-LV" sz="2900" b="1" i="1" dirty="0"/>
              <a:t>ch</a:t>
            </a:r>
            <a:r>
              <a:rPr lang="lv-LV" sz="2900" dirty="0"/>
              <a:t> [x], p. </a:t>
            </a:r>
            <a:r>
              <a:rPr lang="lv-LV" sz="2900" b="1" i="1" dirty="0"/>
              <a:t>sz</a:t>
            </a:r>
            <a:r>
              <a:rPr lang="lv-LV" sz="2900" dirty="0"/>
              <a:t> [∫], </a:t>
            </a:r>
            <a:r>
              <a:rPr lang="lv-LV" sz="2900" i="1" dirty="0"/>
              <a:t>rz</a:t>
            </a:r>
            <a:r>
              <a:rPr lang="lv-LV" sz="2900" dirty="0"/>
              <a:t> [ʒ/∫], luž., p., slk. </a:t>
            </a:r>
            <a:r>
              <a:rPr lang="lv-LV" sz="2900" b="1" i="1" dirty="0"/>
              <a:t>dz</a:t>
            </a:r>
            <a:r>
              <a:rPr lang="lv-LV" sz="2900" dirty="0"/>
              <a:t> [d͜z], ch,. sln. </a:t>
            </a:r>
            <a:r>
              <a:rPr lang="lv-LV" sz="2900" b="1" i="1" dirty="0"/>
              <a:t>nj</a:t>
            </a:r>
            <a:r>
              <a:rPr lang="lv-LV" sz="2900" dirty="0"/>
              <a:t> [n,], </a:t>
            </a:r>
            <a:endParaRPr lang="cs-CZ" sz="2900" dirty="0"/>
          </a:p>
          <a:p>
            <a:pPr marL="45720" indent="0">
              <a:buNone/>
            </a:pPr>
            <a:r>
              <a:rPr lang="cs-CZ" sz="2900" u="sng" dirty="0"/>
              <a:t>d</a:t>
            </a:r>
            <a:r>
              <a:rPr lang="lv-LV" sz="2900" u="sng" dirty="0"/>
              <a:t>iakritikou</a:t>
            </a:r>
            <a:r>
              <a:rPr lang="cs-CZ" sz="2900" dirty="0"/>
              <a:t>:</a:t>
            </a:r>
          </a:p>
          <a:p>
            <a:pPr marL="45720" indent="0" algn="just">
              <a:lnSpc>
                <a:spcPct val="120000"/>
              </a:lnSpc>
              <a:buNone/>
            </a:pPr>
            <a:r>
              <a:rPr lang="lv-LV" sz="2900" dirty="0"/>
              <a:t>např. č., hl. </a:t>
            </a:r>
            <a:r>
              <a:rPr lang="lv-LV" sz="2900" b="1" i="1" dirty="0"/>
              <a:t>ř</a:t>
            </a:r>
            <a:r>
              <a:rPr lang="lv-LV" sz="2900" dirty="0"/>
              <a:t> [ř], č., ch., luž., slk. </a:t>
            </a:r>
            <a:r>
              <a:rPr lang="lv-LV" sz="2900" b="1" i="1" dirty="0"/>
              <a:t>ž</a:t>
            </a:r>
            <a:r>
              <a:rPr lang="lv-LV" sz="2900" dirty="0"/>
              <a:t> [ʒ], luž., p.</a:t>
            </a:r>
            <a:r>
              <a:rPr lang="lv-LV" sz="2900" b="1" dirty="0"/>
              <a:t> </a:t>
            </a:r>
            <a:r>
              <a:rPr lang="lv-LV" sz="2900" b="1" i="1" dirty="0"/>
              <a:t>ź</a:t>
            </a:r>
            <a:r>
              <a:rPr lang="lv-LV" sz="2900" dirty="0"/>
              <a:t> [z,], ch., luž., p. </a:t>
            </a:r>
            <a:r>
              <a:rPr lang="lv-LV" sz="2900" b="1" i="1" dirty="0"/>
              <a:t>ć</a:t>
            </a:r>
            <a:r>
              <a:rPr lang="lv-LV" sz="2900" dirty="0"/>
              <a:t> [tś/t∫], p. </a:t>
            </a:r>
            <a:r>
              <a:rPr lang="lv-LV" sz="2900" i="1" dirty="0"/>
              <a:t>ż</a:t>
            </a:r>
            <a:r>
              <a:rPr lang="lv-LV" sz="2900" dirty="0"/>
              <a:t> [ʒ], č., slk. </a:t>
            </a:r>
            <a:r>
              <a:rPr lang="lv-LV" sz="2900" b="1" i="1" dirty="0"/>
              <a:t>á</a:t>
            </a:r>
            <a:r>
              <a:rPr lang="lv-LV" sz="2900" dirty="0"/>
              <a:t> [a:], slk. </a:t>
            </a:r>
            <a:r>
              <a:rPr lang="lv-LV" sz="2900" b="1" i="1" dirty="0"/>
              <a:t>ĺ</a:t>
            </a:r>
            <a:r>
              <a:rPr lang="lv-LV" sz="2900" b="1" dirty="0"/>
              <a:t> </a:t>
            </a:r>
            <a:r>
              <a:rPr lang="lv-LV" sz="2900" dirty="0"/>
              <a:t>[l:], </a:t>
            </a:r>
            <a:r>
              <a:rPr lang="lv-LV" sz="2900" i="1" dirty="0"/>
              <a:t>ľ</a:t>
            </a:r>
            <a:r>
              <a:rPr lang="lv-LV" sz="2900" dirty="0"/>
              <a:t> [l,], č. </a:t>
            </a:r>
            <a:r>
              <a:rPr lang="lv-LV" sz="2900" b="1" i="1" dirty="0"/>
              <a:t>ť</a:t>
            </a:r>
            <a:r>
              <a:rPr lang="lv-LV" sz="2900" dirty="0"/>
              <a:t> [t,], </a:t>
            </a:r>
            <a:r>
              <a:rPr lang="lv-LV" sz="2900" b="1" i="1" dirty="0"/>
              <a:t>ů</a:t>
            </a:r>
            <a:r>
              <a:rPr lang="lv-LV" sz="2900" dirty="0"/>
              <a:t> [u:], č./p. </a:t>
            </a:r>
            <a:r>
              <a:rPr lang="lv-LV" sz="2900" b="1" i="1" dirty="0"/>
              <a:t>ó</a:t>
            </a:r>
            <a:r>
              <a:rPr lang="lv-LV" sz="2900" dirty="0"/>
              <a:t> [o:/u], </a:t>
            </a:r>
            <a:r>
              <a:rPr lang="lv-LV" sz="2900" u="sng" dirty="0"/>
              <a:t>jejich kombinací</a:t>
            </a:r>
            <a:r>
              <a:rPr lang="lv-LV" sz="2900" dirty="0"/>
              <a:t>, např. p., ch. </a:t>
            </a:r>
            <a:r>
              <a:rPr lang="lv-LV" sz="2900" i="1" dirty="0"/>
              <a:t>dż</a:t>
            </a:r>
            <a:r>
              <a:rPr lang="lv-LV" sz="2900" dirty="0"/>
              <a:t>/</a:t>
            </a:r>
            <a:r>
              <a:rPr lang="lv-LV" sz="2900" i="1" dirty="0"/>
              <a:t>dž</a:t>
            </a:r>
            <a:r>
              <a:rPr lang="lv-LV" sz="2900" dirty="0"/>
              <a:t>[ʤ], </a:t>
            </a:r>
            <a:r>
              <a:rPr lang="lv-LV" sz="2900" u="sng" dirty="0"/>
              <a:t>zvláštními znaky</a:t>
            </a:r>
            <a:r>
              <a:rPr lang="lv-LV" sz="2900" dirty="0"/>
              <a:t> luž., p. </a:t>
            </a:r>
            <a:r>
              <a:rPr lang="lv-LV" sz="2900" i="1" dirty="0"/>
              <a:t>ł</a:t>
            </a:r>
            <a:r>
              <a:rPr lang="lv-LV" sz="2900" dirty="0"/>
              <a:t> [ł], ch. </a:t>
            </a:r>
            <a:r>
              <a:rPr lang="lv-LV" sz="2900" b="1" i="1" dirty="0"/>
              <a:t>đ</a:t>
            </a:r>
            <a:r>
              <a:rPr lang="lv-LV" sz="2900" dirty="0"/>
              <a:t> [d͜ʹž́], p. </a:t>
            </a:r>
            <a:r>
              <a:rPr lang="lv-LV" sz="2900" b="1" i="1" dirty="0"/>
              <a:t>ę</a:t>
            </a:r>
            <a:r>
              <a:rPr lang="lv-LV" sz="2900" i="1" dirty="0"/>
              <a:t>, </a:t>
            </a:r>
            <a:r>
              <a:rPr lang="lv-LV" sz="2900" b="1" i="1" dirty="0"/>
              <a:t>ą</a:t>
            </a:r>
            <a:r>
              <a:rPr lang="lv-LV" sz="2900" b="1" dirty="0"/>
              <a:t> </a:t>
            </a:r>
            <a:r>
              <a:rPr lang="lv-LV" sz="2900" dirty="0"/>
              <a:t>[</a:t>
            </a:r>
            <a:r>
              <a:rPr lang="lv-LV" sz="2900" i="1" dirty="0"/>
              <a:t>e͂</a:t>
            </a:r>
            <a:r>
              <a:rPr lang="lv-LV" sz="2900" dirty="0"/>
              <a:t>, </a:t>
            </a:r>
            <a:r>
              <a:rPr lang="lv-LV" sz="2900" i="1" dirty="0"/>
              <a:t>õ</a:t>
            </a:r>
            <a:r>
              <a:rPr lang="lv-LV" sz="2900" dirty="0"/>
              <a:t>].</a:t>
            </a:r>
            <a:endParaRPr lang="cs-CZ" sz="2900" dirty="0"/>
          </a:p>
          <a:p>
            <a:pPr marL="45720" indent="0" algn="just">
              <a:buNone/>
            </a:pPr>
            <a:r>
              <a:rPr lang="cs-CZ" sz="2900" b="1" dirty="0"/>
              <a:t>Cyrilice</a:t>
            </a:r>
            <a:r>
              <a:rPr lang="cs-CZ" sz="2900" dirty="0"/>
              <a:t> - slovanské písmo jen o něco mladší než slovanské písmo hlaholice. Název </a:t>
            </a:r>
            <a:r>
              <a:rPr lang="cs-CZ" sz="2900" i="1" dirty="0"/>
              <a:t>cyrilice</a:t>
            </a:r>
            <a:r>
              <a:rPr lang="cs-CZ" sz="2900" dirty="0"/>
              <a:t> není dosud spolehlivě objasněn; původně se jím totiž označovala asi abeceda hlaholská. Cyrilice vznikla v Bulharsku na přelomu 9. a 10. stol. za cara Simeona. Je to z řečtiny převzatá unciála a jenom pro některé slovanské hlásky, které neměly v řečtině odpovídající protějšek, byly převzaty a graficky upraveny grafémy z hlaholice.</a:t>
            </a:r>
          </a:p>
          <a:p>
            <a:pPr marL="45720" indent="0" algn="just">
              <a:buNone/>
            </a:pPr>
            <a:r>
              <a:rPr lang="cs-CZ" sz="2900" b="1" dirty="0"/>
              <a:t>Latinka</a:t>
            </a:r>
            <a:r>
              <a:rPr lang="cs-CZ" sz="2900" dirty="0"/>
              <a:t> (latinské písmo) – vzešla z původního abecedního písma určeného pro zápis latiny, které bylo později adaptováno na další jazyky, včetně češtiny.</a:t>
            </a:r>
          </a:p>
        </p:txBody>
      </p:sp>
    </p:spTree>
    <p:extLst>
      <p:ext uri="{BB962C8B-B14F-4D97-AF65-F5344CB8AC3E}">
        <p14:creationId xmlns:p14="http://schemas.microsoft.com/office/powerpoint/2010/main" val="262740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706090"/>
          </a:xfrm>
        </p:spPr>
        <p:txBody>
          <a:bodyPr/>
          <a:lstStyle/>
          <a:p>
            <a:pPr algn="ctr"/>
            <a:r>
              <a:rPr lang="cs-CZ" dirty="0"/>
              <a:t>Klasifikace jazyků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124744"/>
            <a:ext cx="9753600" cy="5047456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cs-CZ" sz="2800" b="1" dirty="0"/>
              <a:t>Typologická klasifikace</a:t>
            </a:r>
          </a:p>
          <a:p>
            <a:pPr algn="just"/>
            <a:r>
              <a:rPr lang="cs-CZ" sz="2800" dirty="0"/>
              <a:t>snaha propracovat klasifikaci jazyků, resp. jejich jednotlivých složek, </a:t>
            </a:r>
            <a:r>
              <a:rPr lang="cs-CZ" sz="2800" b="1" dirty="0"/>
              <a:t>na</a:t>
            </a:r>
            <a:r>
              <a:rPr lang="cs-CZ" sz="2800" dirty="0"/>
              <a:t> </a:t>
            </a:r>
            <a:r>
              <a:rPr lang="cs-CZ" sz="2800" b="1" dirty="0"/>
              <a:t>základě formálních charakteristik</a:t>
            </a:r>
            <a:r>
              <a:rPr lang="cs-CZ" sz="2800" dirty="0"/>
              <a:t>, </a:t>
            </a:r>
            <a:r>
              <a:rPr lang="cs-CZ" sz="2800" b="1" dirty="0"/>
              <a:t>způsobů výstavby a uspořádání jazykových jednotek</a:t>
            </a:r>
            <a:r>
              <a:rPr lang="cs-CZ" sz="2800" dirty="0"/>
              <a:t>. </a:t>
            </a:r>
          </a:p>
          <a:p>
            <a:pPr algn="just"/>
            <a:r>
              <a:rPr lang="cs-CZ" sz="2800" dirty="0"/>
              <a:t>genetická příbuznost jazyků zde </a:t>
            </a:r>
            <a:r>
              <a:rPr lang="cs-CZ" sz="2800" b="1" dirty="0"/>
              <a:t>není</a:t>
            </a:r>
            <a:r>
              <a:rPr lang="cs-CZ" sz="2800" dirty="0"/>
              <a:t> rozhodující.</a:t>
            </a:r>
          </a:p>
          <a:p>
            <a:pPr marL="45720" indent="0" algn="just">
              <a:buNone/>
            </a:pPr>
            <a:endParaRPr lang="cs-CZ" dirty="0"/>
          </a:p>
          <a:p>
            <a:pPr marL="45720" indent="0" algn="just">
              <a:buNone/>
            </a:pPr>
            <a:r>
              <a:rPr lang="cs-CZ" sz="2000" dirty="0"/>
              <a:t>např. čeština a bulharština jsou jazyky blízce příbuzné (indoevropské a slovanské), avšak typologicky se vzhledem k vývoji, k němuž došlo v bulharštině (zánik pádových koncovek), výrazně odlišuji.</a:t>
            </a:r>
          </a:p>
          <a:p>
            <a:pPr marL="45720" indent="0" algn="just">
              <a:buNone/>
            </a:pPr>
            <a:endParaRPr lang="cs-CZ" sz="2000" dirty="0"/>
          </a:p>
          <a:p>
            <a:pPr marL="45720" indent="0" algn="just">
              <a:buNone/>
            </a:pPr>
            <a:r>
              <a:rPr lang="cs-CZ" sz="2000" dirty="0"/>
              <a:t>na druhé  straně má čeština z typologického hlediska některé rysy, které ji spojuji např. se svahilštinou (africkým jazykem)</a:t>
            </a:r>
          </a:p>
        </p:txBody>
      </p:sp>
    </p:spTree>
    <p:extLst>
      <p:ext uri="{BB962C8B-B14F-4D97-AF65-F5344CB8AC3E}">
        <p14:creationId xmlns:p14="http://schemas.microsoft.com/office/powerpoint/2010/main" val="8326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116632"/>
            <a:ext cx="9753600" cy="792088"/>
          </a:xfrm>
        </p:spPr>
        <p:txBody>
          <a:bodyPr/>
          <a:lstStyle/>
          <a:p>
            <a:pPr algn="ctr"/>
            <a:r>
              <a:rPr lang="cs-CZ" dirty="0"/>
              <a:t>Typologická klasifikace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052736"/>
            <a:ext cx="9753600" cy="5119464"/>
          </a:xfrm>
        </p:spPr>
        <p:txBody>
          <a:bodyPr>
            <a:normAutofit fontScale="92500" lnSpcReduction="20000"/>
          </a:bodyPr>
          <a:lstStyle/>
          <a:p>
            <a:pPr marL="45720" indent="0" algn="just">
              <a:buNone/>
            </a:pPr>
            <a:r>
              <a:rPr lang="cs-CZ" dirty="0"/>
              <a:t>Typologicky výzkum jazyků se utvářel paralelně k historickosrovnávací </a:t>
            </a:r>
            <a:r>
              <a:rPr lang="pl-PL" dirty="0"/>
              <a:t>gramatice od počatku 19. stoleti. </a:t>
            </a:r>
          </a:p>
          <a:p>
            <a:pPr marL="45720" indent="0" algn="just">
              <a:buNone/>
            </a:pPr>
            <a:r>
              <a:rPr lang="cs-CZ" dirty="0"/>
              <a:t>Vědecká typologie jazyků se v plné míře rozviji v první polovině 20. století. </a:t>
            </a:r>
          </a:p>
          <a:p>
            <a:pPr algn="just"/>
            <a:r>
              <a:rPr lang="cs-CZ" dirty="0"/>
              <a:t>Důležité místo zde zaujímá koncepce českého lingvisty </a:t>
            </a:r>
            <a:r>
              <a:rPr lang="cs-CZ" b="1" dirty="0"/>
              <a:t>Vladimíra Skaličky </a:t>
            </a:r>
            <a:r>
              <a:rPr lang="cs-CZ" dirty="0"/>
              <a:t>(1909–1991), příslušníka pražské strukturální školy</a:t>
            </a:r>
          </a:p>
          <a:p>
            <a:pPr marL="45720" indent="0" algn="just">
              <a:buNone/>
            </a:pPr>
            <a:r>
              <a:rPr lang="cs-CZ" dirty="0"/>
              <a:t>Skaličkova typologie je svou povahou:</a:t>
            </a:r>
          </a:p>
          <a:p>
            <a:pPr algn="just"/>
            <a:r>
              <a:rPr lang="cs-CZ" dirty="0"/>
              <a:t> </a:t>
            </a:r>
            <a:r>
              <a:rPr lang="cs-CZ" b="1" dirty="0"/>
              <a:t>holistická </a:t>
            </a:r>
            <a:r>
              <a:rPr lang="cs-CZ" dirty="0"/>
              <a:t>(zaměřena na celek), </a:t>
            </a:r>
            <a:r>
              <a:rPr lang="pl-PL" dirty="0"/>
              <a:t>tedy jednotlive typy charakterizuje </a:t>
            </a:r>
            <a:r>
              <a:rPr lang="pl-PL" b="1" dirty="0"/>
              <a:t>rysy z různych oblasti jazyka </a:t>
            </a:r>
            <a:r>
              <a:rPr lang="pl-PL" dirty="0"/>
              <a:t>(základní p</a:t>
            </a:r>
            <a:r>
              <a:rPr lang="cs-CZ" dirty="0" err="1"/>
              <a:t>latnost</a:t>
            </a:r>
            <a:r>
              <a:rPr lang="cs-CZ" dirty="0"/>
              <a:t> ovšem mají </a:t>
            </a:r>
            <a:r>
              <a:rPr lang="cs-CZ" u="sng" dirty="0"/>
              <a:t>rysy morfologické a slovotvorné</a:t>
            </a:r>
            <a:r>
              <a:rPr lang="cs-CZ" dirty="0"/>
              <a:t>) </a:t>
            </a:r>
          </a:p>
          <a:p>
            <a:pPr algn="just"/>
            <a:r>
              <a:rPr lang="cs-CZ" b="1" dirty="0"/>
              <a:t>ideální</a:t>
            </a:r>
            <a:r>
              <a:rPr lang="cs-CZ" dirty="0"/>
              <a:t> – jednotlivé typy jazyků představuji konstrukty, které nejsou v plné míře přítomny v žádném reálně existujícím jazyce. </a:t>
            </a:r>
          </a:p>
          <a:p>
            <a:pPr marL="45720" indent="0" algn="just">
              <a:buNone/>
            </a:pPr>
            <a:r>
              <a:rPr lang="cs-CZ" b="1" dirty="0"/>
              <a:t>Žádný přirozený </a:t>
            </a:r>
            <a:r>
              <a:rPr lang="pl-PL" b="1" dirty="0"/>
              <a:t>jazyk není typologicky čisty</a:t>
            </a:r>
            <a:r>
              <a:rPr lang="pl-PL" dirty="0"/>
              <a:t>: Neobsahuje rysy pouze jednoho </a:t>
            </a:r>
            <a:r>
              <a:rPr lang="cs-CZ" dirty="0"/>
              <a:t>jazykového typu ani všechny rysy jednoho typu; zpravidla v něm ovšem </a:t>
            </a:r>
            <a:r>
              <a:rPr lang="cs-CZ" u="sng" dirty="0"/>
              <a:t>jeden typ převládá</a:t>
            </a:r>
            <a:r>
              <a:rPr lang="cs-CZ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4502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Typologická klasifikace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196752"/>
            <a:ext cx="9753600" cy="5256584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cs-CZ" dirty="0"/>
              <a:t>Skalička v návaznosti na dřívější klasifikace popsal </a:t>
            </a:r>
            <a:br>
              <a:rPr lang="cs-CZ" dirty="0"/>
            </a:br>
            <a:r>
              <a:rPr lang="cs-CZ" b="1" dirty="0"/>
              <a:t>pět jazykových typů</a:t>
            </a:r>
            <a:r>
              <a:rPr lang="cs-CZ" dirty="0"/>
              <a:t>. </a:t>
            </a:r>
          </a:p>
          <a:p>
            <a:pPr marL="45720" indent="0" algn="just">
              <a:buNone/>
            </a:pPr>
            <a:r>
              <a:rPr lang="cs-CZ" dirty="0"/>
              <a:t>Terminologie je zde ovšem poněkud rozkolísaná. Vedle terminů užívaných Skaličkou se v odborné literatuře objevuji ještě terminy další.</a:t>
            </a:r>
          </a:p>
          <a:p>
            <a:pPr marL="45720" indent="0" algn="just">
              <a:buNone/>
            </a:pPr>
            <a:r>
              <a:rPr lang="cs-CZ" dirty="0"/>
              <a:t>a) Jazyky </a:t>
            </a:r>
            <a:r>
              <a:rPr lang="cs-CZ" b="1" dirty="0"/>
              <a:t>flexivní</a:t>
            </a:r>
            <a:r>
              <a:rPr lang="cs-CZ" dirty="0"/>
              <a:t>/</a:t>
            </a:r>
            <a:r>
              <a:rPr lang="cs-CZ" b="1" dirty="0"/>
              <a:t>flektivní </a:t>
            </a:r>
            <a:r>
              <a:rPr lang="cs-CZ" dirty="0"/>
              <a:t>(z latinského </a:t>
            </a:r>
            <a:r>
              <a:rPr lang="cs-CZ" i="1" dirty="0" err="1"/>
              <a:t>flectō</a:t>
            </a:r>
            <a:r>
              <a:rPr lang="cs-CZ" dirty="0"/>
              <a:t>, -</a:t>
            </a:r>
            <a:r>
              <a:rPr lang="cs-CZ" i="1" dirty="0" err="1"/>
              <a:t>ere</a:t>
            </a:r>
            <a:r>
              <a:rPr lang="cs-CZ" dirty="0"/>
              <a:t>, </a:t>
            </a:r>
            <a:r>
              <a:rPr lang="cs-CZ" i="1" dirty="0" err="1"/>
              <a:t>flexī</a:t>
            </a:r>
            <a:r>
              <a:rPr lang="cs-CZ" dirty="0"/>
              <a:t>, </a:t>
            </a:r>
            <a:r>
              <a:rPr lang="cs-CZ" i="1" dirty="0" err="1"/>
              <a:t>flexum</a:t>
            </a:r>
            <a:r>
              <a:rPr lang="cs-CZ" i="1" dirty="0"/>
              <a:t> </a:t>
            </a:r>
            <a:r>
              <a:rPr lang="cs-CZ" dirty="0"/>
              <a:t>,ohýbat‘); užívá se také termín jazyky </a:t>
            </a:r>
            <a:r>
              <a:rPr lang="cs-CZ" b="1" dirty="0" err="1"/>
              <a:t>fuzující</a:t>
            </a:r>
            <a:r>
              <a:rPr lang="cs-CZ" dirty="0"/>
              <a:t>:</a:t>
            </a:r>
          </a:p>
          <a:p>
            <a:pPr marL="45720" indent="0" algn="just">
              <a:buNone/>
            </a:pPr>
            <a:r>
              <a:rPr lang="cs-CZ" dirty="0"/>
              <a:t>Tento typ převládá </a:t>
            </a:r>
            <a:r>
              <a:rPr lang="cs-CZ" u="sng" dirty="0"/>
              <a:t>v četných indoevropských jazycích </a:t>
            </a:r>
            <a:r>
              <a:rPr lang="cs-CZ" dirty="0"/>
              <a:t>(čeština, latina, sanskrt), ale také např. v africké svahilštině. </a:t>
            </a:r>
          </a:p>
          <a:p>
            <a:pPr marL="45720" indent="0" algn="just">
              <a:buNone/>
            </a:pPr>
            <a:r>
              <a:rPr lang="cs-CZ" dirty="0"/>
              <a:t>Flexivní jazyky se vyznačuji </a:t>
            </a:r>
            <a:r>
              <a:rPr lang="pl-PL" dirty="0"/>
              <a:t>tím, že </a:t>
            </a:r>
            <a:r>
              <a:rPr lang="pl-PL" b="1" dirty="0"/>
              <a:t>obecné gramatické významy </a:t>
            </a:r>
            <a:r>
              <a:rPr lang="pl-PL" dirty="0"/>
              <a:t>(</a:t>
            </a:r>
            <a:r>
              <a:rPr lang="pl-PL" i="1" dirty="0"/>
              <a:t>gramaticke kategorie</a:t>
            </a:r>
            <a:r>
              <a:rPr lang="pl-PL" dirty="0"/>
              <a:t>) se v nich </a:t>
            </a:r>
            <a:r>
              <a:rPr lang="cs-CZ" b="1" dirty="0"/>
              <a:t>vyjadřuji </a:t>
            </a:r>
            <a:r>
              <a:rPr lang="cs-CZ" b="1" u="sng" dirty="0"/>
              <a:t>prostřednictvím morfémů</a:t>
            </a:r>
            <a:r>
              <a:rPr lang="cs-CZ" dirty="0"/>
              <a:t>, které jsou umístěny v okrajové časti slova; jde tedy o prefixy (předpony) nebo o sufixy (přípony). Přitom dochází ke </a:t>
            </a:r>
            <a:r>
              <a:rPr lang="cs-CZ" b="1" dirty="0"/>
              <a:t>kumulaci (hromaděni) významů v jednom morfému</a:t>
            </a:r>
            <a:r>
              <a:rPr lang="cs-CZ" dirty="0"/>
              <a:t>.</a:t>
            </a:r>
          </a:p>
          <a:p>
            <a:pPr marL="45720" indent="0" algn="just">
              <a:buNone/>
            </a:pPr>
            <a:r>
              <a:rPr lang="cs-CZ" sz="1900" dirty="0"/>
              <a:t>Např. v češtině sufix -</a:t>
            </a:r>
            <a:r>
              <a:rPr lang="cs-CZ" sz="1900" i="1" dirty="0" err="1"/>
              <a:t>ám</a:t>
            </a:r>
            <a:r>
              <a:rPr lang="cs-CZ" sz="1900" i="1" dirty="0"/>
              <a:t> </a:t>
            </a:r>
            <a:r>
              <a:rPr lang="cs-CZ" sz="1900" dirty="0"/>
              <a:t>(</a:t>
            </a:r>
            <a:r>
              <a:rPr lang="cs-CZ" sz="1900" i="1" dirty="0"/>
              <a:t>žen-</a:t>
            </a:r>
            <a:r>
              <a:rPr lang="cs-CZ" sz="1900" i="1" dirty="0" err="1"/>
              <a:t>ám</a:t>
            </a:r>
            <a:r>
              <a:rPr lang="cs-CZ" sz="1900" dirty="0"/>
              <a:t>, </a:t>
            </a:r>
            <a:r>
              <a:rPr lang="cs-CZ" sz="1900" i="1" dirty="0"/>
              <a:t>knih-</a:t>
            </a:r>
            <a:r>
              <a:rPr lang="cs-CZ" sz="1900" i="1" dirty="0" err="1"/>
              <a:t>ám</a:t>
            </a:r>
            <a:r>
              <a:rPr lang="cs-CZ" sz="1900" dirty="0"/>
              <a:t>) vyjadřuje současně rod, číslo a</a:t>
            </a:r>
            <a:r>
              <a:rPr lang="cs-CZ" dirty="0"/>
              <a:t> </a:t>
            </a:r>
            <a:r>
              <a:rPr lang="cs-CZ" sz="1900" dirty="0"/>
              <a:t>pád </a:t>
            </a:r>
            <a:r>
              <a:rPr lang="es-ES" sz="1900" dirty="0"/>
              <a:t>substantiva, sufix -</a:t>
            </a:r>
            <a:r>
              <a:rPr lang="es-ES" sz="1900" i="1" dirty="0"/>
              <a:t>u </a:t>
            </a:r>
            <a:r>
              <a:rPr lang="es-ES" sz="1900" dirty="0"/>
              <a:t>(</a:t>
            </a:r>
            <a:r>
              <a:rPr lang="es-ES" sz="1900" i="1" dirty="0"/>
              <a:t>nes-u</a:t>
            </a:r>
            <a:r>
              <a:rPr lang="es-ES" sz="1900" dirty="0"/>
              <a:t>, </a:t>
            </a:r>
            <a:r>
              <a:rPr lang="es-ES" sz="1900" i="1" dirty="0"/>
              <a:t>p</a:t>
            </a:r>
            <a:r>
              <a:rPr lang="cs-CZ" sz="1900" i="1" dirty="0"/>
              <a:t>í</a:t>
            </a:r>
            <a:r>
              <a:rPr lang="es-ES" sz="1900" i="1" dirty="0"/>
              <a:t>š-u</a:t>
            </a:r>
            <a:r>
              <a:rPr lang="es-ES" sz="1900" dirty="0"/>
              <a:t>) osobu, č</a:t>
            </a:r>
            <a:r>
              <a:rPr lang="cs-CZ" sz="1900" dirty="0"/>
              <a:t>í</a:t>
            </a:r>
            <a:r>
              <a:rPr lang="es-ES" sz="1900" dirty="0"/>
              <a:t>slo, čas atd. slovesa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299714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706090"/>
          </a:xfrm>
        </p:spPr>
        <p:txBody>
          <a:bodyPr/>
          <a:lstStyle/>
          <a:p>
            <a:pPr algn="ctr"/>
            <a:r>
              <a:rPr lang="cs-CZ" dirty="0"/>
              <a:t>Typologická klasifikace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052736"/>
            <a:ext cx="9753600" cy="5119464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cs-CZ" dirty="0"/>
              <a:t>b) Jazyky </a:t>
            </a:r>
            <a:r>
              <a:rPr lang="cs-CZ" b="1" dirty="0"/>
              <a:t>aglutinační </a:t>
            </a:r>
            <a:r>
              <a:rPr lang="cs-CZ" dirty="0"/>
              <a:t>(z latinského </a:t>
            </a:r>
            <a:r>
              <a:rPr lang="cs-CZ" i="1" dirty="0" err="1"/>
              <a:t>agglutināre</a:t>
            </a:r>
            <a:r>
              <a:rPr lang="cs-CZ" i="1" dirty="0"/>
              <a:t> </a:t>
            </a:r>
            <a:r>
              <a:rPr lang="cs-CZ" dirty="0"/>
              <a:t>,přilepovat‘):</a:t>
            </a:r>
          </a:p>
          <a:p>
            <a:pPr marL="45720" indent="0" algn="just">
              <a:buNone/>
            </a:pPr>
            <a:r>
              <a:rPr lang="cs-CZ" dirty="0"/>
              <a:t>Aglutinační typ se výrazně uplatňuje </a:t>
            </a:r>
            <a:r>
              <a:rPr lang="cs-CZ" u="sng" dirty="0"/>
              <a:t>v četných jazycích různého původu</a:t>
            </a:r>
            <a:r>
              <a:rPr lang="cs-CZ" dirty="0"/>
              <a:t>, např. v maďarštině, turečtině, baskičtině nebo japonštině. </a:t>
            </a:r>
          </a:p>
          <a:p>
            <a:pPr marL="45720" indent="0" algn="just">
              <a:buNone/>
            </a:pPr>
            <a:r>
              <a:rPr lang="cs-CZ" b="1" dirty="0"/>
              <a:t>Gramatické významy </a:t>
            </a:r>
            <a:r>
              <a:rPr lang="cs-CZ" dirty="0"/>
              <a:t>jsou zde opět </a:t>
            </a:r>
            <a:r>
              <a:rPr lang="cs-CZ" b="1" dirty="0"/>
              <a:t>vyjadřovány morfémy </a:t>
            </a:r>
            <a:r>
              <a:rPr lang="cs-CZ" dirty="0"/>
              <a:t>(zpravidla sufixy) v okrajové časti slova, </a:t>
            </a:r>
            <a:r>
              <a:rPr lang="cs-CZ" b="1" dirty="0"/>
              <a:t>tyto morfémy jsou ovšem </a:t>
            </a:r>
            <a:r>
              <a:rPr lang="cs-CZ" b="1" dirty="0" err="1"/>
              <a:t>jednofunkční</a:t>
            </a:r>
            <a:r>
              <a:rPr lang="cs-CZ" b="1" dirty="0"/>
              <a:t> </a:t>
            </a:r>
            <a:r>
              <a:rPr lang="cs-CZ" dirty="0"/>
              <a:t>a</a:t>
            </a:r>
            <a:r>
              <a:rPr lang="cs-CZ" b="1" dirty="0"/>
              <a:t> jsou kladeny vedle sebe</a:t>
            </a:r>
          </a:p>
          <a:p>
            <a:pPr marL="45720" indent="0" algn="just">
              <a:buNone/>
            </a:pPr>
            <a:r>
              <a:rPr lang="cs-CZ" dirty="0"/>
              <a:t>Gramatické morfémy odpovídají také předložkám v jiných typech jazyků nebo slouží pro vyjadřování přivlastňovacího vztahu: </a:t>
            </a:r>
          </a:p>
          <a:p>
            <a:pPr marL="45720" indent="0" algn="just">
              <a:buNone/>
            </a:pPr>
            <a:endParaRPr lang="cs-CZ" dirty="0"/>
          </a:p>
          <a:p>
            <a:pPr marL="45720" indent="0" algn="just">
              <a:buNone/>
            </a:pPr>
            <a:r>
              <a:rPr lang="cs-CZ" sz="1900" dirty="0"/>
              <a:t>maďarsky </a:t>
            </a:r>
          </a:p>
          <a:p>
            <a:pPr marL="45720" indent="0" algn="just">
              <a:buNone/>
            </a:pPr>
            <a:r>
              <a:rPr lang="cs-CZ" sz="1900" i="1" dirty="0" err="1"/>
              <a:t>haz</a:t>
            </a:r>
            <a:r>
              <a:rPr lang="cs-CZ" sz="1900" i="1" dirty="0"/>
              <a:t>-ba </a:t>
            </a:r>
            <a:r>
              <a:rPr lang="cs-CZ" sz="1900" dirty="0"/>
              <a:t>,do domu‘, </a:t>
            </a:r>
            <a:r>
              <a:rPr lang="cs-CZ" sz="1900" i="1" dirty="0" err="1"/>
              <a:t>haz-ban</a:t>
            </a:r>
            <a:r>
              <a:rPr lang="cs-CZ" sz="1900" i="1" dirty="0"/>
              <a:t> </a:t>
            </a:r>
            <a:r>
              <a:rPr lang="cs-CZ" sz="1900" dirty="0"/>
              <a:t>,v domě‘, </a:t>
            </a:r>
            <a:r>
              <a:rPr lang="cs-CZ" sz="1900" i="1" dirty="0" err="1"/>
              <a:t>haz-am</a:t>
            </a:r>
            <a:r>
              <a:rPr lang="cs-CZ" sz="1900" i="1" dirty="0"/>
              <a:t> </a:t>
            </a:r>
            <a:r>
              <a:rPr lang="cs-CZ" sz="1900" dirty="0"/>
              <a:t>,můj dům‘; </a:t>
            </a:r>
          </a:p>
          <a:p>
            <a:pPr marL="45720" indent="0" algn="just">
              <a:buNone/>
            </a:pPr>
            <a:r>
              <a:rPr lang="cs-CZ" sz="1900" dirty="0"/>
              <a:t>při kombinaci vzniká např. </a:t>
            </a:r>
            <a:r>
              <a:rPr lang="cs-CZ" sz="1900" i="1" dirty="0" err="1"/>
              <a:t>haz-am-ban</a:t>
            </a:r>
            <a:r>
              <a:rPr lang="cs-CZ" sz="1900" i="1" dirty="0"/>
              <a:t> </a:t>
            </a:r>
            <a:r>
              <a:rPr lang="cs-CZ" sz="1900" dirty="0"/>
              <a:t>,v mem domě‘</a:t>
            </a:r>
          </a:p>
        </p:txBody>
      </p:sp>
    </p:spTree>
    <p:extLst>
      <p:ext uri="{BB962C8B-B14F-4D97-AF65-F5344CB8AC3E}">
        <p14:creationId xmlns:p14="http://schemas.microsoft.com/office/powerpoint/2010/main" val="158331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tinental_World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D2E3B38-6996-436F-8E98-B17EFA621C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ze série Mapy – celý svět (širokoúhlá)</Template>
  <TotalTime>0</TotalTime>
  <Words>2943</Words>
  <Application>Microsoft Office PowerPoint</Application>
  <PresentationFormat>Vlastní</PresentationFormat>
  <Paragraphs>177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8" baseType="lpstr">
      <vt:lpstr>Arial</vt:lpstr>
      <vt:lpstr>Century Gothic</vt:lpstr>
      <vt:lpstr>Continental_World_16x9</vt:lpstr>
      <vt:lpstr>Slovanské jazyky a jejich klasifikace</vt:lpstr>
      <vt:lpstr>SLOVANSKÉ JAZYKY</vt:lpstr>
      <vt:lpstr>Výčet slovanských jazyků</vt:lpstr>
      <vt:lpstr>Výčet slovanských jazyků</vt:lpstr>
      <vt:lpstr>Grafické systémy</vt:lpstr>
      <vt:lpstr>Klasifikace jazyků</vt:lpstr>
      <vt:lpstr>Typologická klasifikace</vt:lpstr>
      <vt:lpstr>Typologická klasifikace</vt:lpstr>
      <vt:lpstr>Typologická klasifikace</vt:lpstr>
      <vt:lpstr>Aglutinační jazyky</vt:lpstr>
      <vt:lpstr>Prezentace aplikace PowerPoint</vt:lpstr>
      <vt:lpstr>Prezentace aplikace PowerPoint</vt:lpstr>
      <vt:lpstr>Prezentace aplikace PowerPoint</vt:lpstr>
      <vt:lpstr>Genetická (genealogická) klasifikace</vt:lpstr>
      <vt:lpstr>Prezentace aplikace PowerPoint</vt:lpstr>
      <vt:lpstr>Prezentace aplikace PowerPoint</vt:lpstr>
      <vt:lpstr>Areálová klasifikace</vt:lpstr>
      <vt:lpstr>Areálová klasifikace</vt:lpstr>
      <vt:lpstr>KLASIFIKACE SLOVANSKÝCH JAZYKŮ</vt:lpstr>
      <vt:lpstr>KLASIFIKACE SLOVANSKÝCH JAZYKŮ</vt:lpstr>
      <vt:lpstr>Prezentace aplikace PowerPoint</vt:lpstr>
      <vt:lpstr>KLASIFIKACE SLOVANSKÝCH JAZYKŮ</vt:lpstr>
      <vt:lpstr>KLASIFIKACE SLOVANSKÝCH JAZYKŮ</vt:lpstr>
      <vt:lpstr>KLASIFIKACE SLOVANSKÝCH JAzyků</vt:lpstr>
      <vt:lpstr>KLASIFIKACE SLOVANSKÝCH JAzyků</vt:lpstr>
      <vt:lpstr>KLASIFIKACE SLOVANSKÝCH JAzyků</vt:lpstr>
      <vt:lpstr>KLASIFIKACE SLOVANSKÝCH JAzyků</vt:lpstr>
      <vt:lpstr>KLASIFIKACE SLOVANSKÝCH JAzyků</vt:lpstr>
      <vt:lpstr>KLASIFIKACE SLOVANSKÝCH JAzyků</vt:lpstr>
      <vt:lpstr>KLASIFIKACE SLOVANSKÝCH JAzyků</vt:lpstr>
      <vt:lpstr>Prezentace aplikace PowerPoint</vt:lpstr>
      <vt:lpstr>Prezentace aplikace PowerPoint</vt:lpstr>
      <vt:lpstr>Domácí úkol</vt:lpstr>
      <vt:lpstr>literatura</vt:lpstr>
      <vt:lpstr>literatura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2018-09-19T05:27:00Z</dcterms:created>
  <dcterms:modified xsi:type="dcterms:W3CDTF">2021-10-22T05:49:31Z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