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7" r:id="rId15"/>
    <p:sldId id="279" r:id="rId16"/>
    <p:sldId id="266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23.09.2022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  <a:p>
            <a:pPr lvl="5" rtl="0"/>
            <a:r>
              <a:rPr lang="cs-CZ" dirty="0"/>
              <a:t>Šestá úroveň</a:t>
            </a:r>
          </a:p>
          <a:p>
            <a:pPr lvl="6" rtl="0"/>
            <a:r>
              <a:rPr lang="cs-CZ" dirty="0"/>
              <a:t>Sedmá úroveň</a:t>
            </a:r>
          </a:p>
          <a:p>
            <a:pPr lvl="7" rtl="0"/>
            <a:r>
              <a:rPr lang="cs-CZ" dirty="0"/>
              <a:t>Osmá úroveň</a:t>
            </a:r>
          </a:p>
          <a:p>
            <a:pPr lvl="8" rtl="0"/>
            <a:r>
              <a:rPr lang="cs-CZ" dirty="0"/>
              <a:t>Devátá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23.09.2022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cs-CZ" b="1" dirty="0"/>
              <a:t>Jazyk a jazyková politika 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ČISTOTA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O čistotě jazyka </a:t>
            </a:r>
          </a:p>
          <a:p>
            <a:r>
              <a:rPr lang="cs-CZ" dirty="0"/>
              <a:t>mluví se už v římské rétorice</a:t>
            </a:r>
          </a:p>
          <a:p>
            <a:r>
              <a:rPr lang="cs-CZ" dirty="0"/>
              <a:t>v českém prostředí se s úsilím bránit jazyk zvláště proti germanismům setkáváme už u J. Husa. </a:t>
            </a:r>
          </a:p>
          <a:p>
            <a:pPr algn="just"/>
            <a:r>
              <a:rPr lang="cs-CZ" dirty="0"/>
              <a:t>analogicky odmítali cizí prvky i pozdější autoři gramatik a jiných jazykových příruček Blahoslav, Konstanc, Rosa atd. </a:t>
            </a:r>
          </a:p>
          <a:p>
            <a:pPr algn="just"/>
            <a:r>
              <a:rPr lang="cs-CZ" dirty="0"/>
              <a:t>V očišťování češtiny od cizích prvků (tentokrát i internacionálních z řeckého a latinského základů) pokračovali gramatici a lexikografové obrozenští. Pravé tažení proti „cizomluvům“ nastalo od počátku 70. let 19. stol. a trvalo asi do pol. 90. let 19. stol.; bylo podníceno českým nacionalismem, který dostával podněty z nacionalismu německého</a:t>
            </a:r>
          </a:p>
          <a:p>
            <a:pPr algn="just"/>
            <a:r>
              <a:rPr lang="cs-CZ" dirty="0"/>
              <a:t>V podobném duchu pokračoval purismus časopisu </a:t>
            </a:r>
            <a:r>
              <a:rPr lang="cs-CZ" i="1" dirty="0"/>
              <a:t>Naše řeč</a:t>
            </a:r>
            <a:r>
              <a:rPr lang="cs-CZ" dirty="0"/>
              <a:t> na konci 20. a na počátku 30. let 20. stol..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FRANKOVÁ, Monika: Jazyková politika v </a:t>
            </a:r>
            <a:r>
              <a:rPr lang="cs-CZ" dirty="0" err="1"/>
              <a:t>slovanskom</a:t>
            </a:r>
            <a:r>
              <a:rPr lang="cs-CZ" dirty="0"/>
              <a:t> kontexte v XX. </a:t>
            </a:r>
            <a:r>
              <a:rPr lang="cs-CZ" dirty="0" err="1"/>
              <a:t>storočí</a:t>
            </a:r>
            <a:r>
              <a:rPr lang="cs-CZ" dirty="0"/>
              <a:t> a jej </a:t>
            </a:r>
            <a:r>
              <a:rPr lang="cs-CZ" dirty="0" err="1"/>
              <a:t>súčasné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, dostupné online</a:t>
            </a:r>
          </a:p>
          <a:p>
            <a:r>
              <a:rPr lang="cs-CZ" dirty="0"/>
              <a:t>BOSÁK, Ján: </a:t>
            </a:r>
            <a:r>
              <a:rPr lang="cs-CZ" dirty="0" err="1"/>
              <a:t>Spločenské</a:t>
            </a:r>
            <a:r>
              <a:rPr lang="cs-CZ" dirty="0"/>
              <a:t> a lingvistické zdroje purizmu. In: Jazyková politika a jazyková </a:t>
            </a:r>
            <a:r>
              <a:rPr lang="cs-CZ" dirty="0" err="1"/>
              <a:t>kultúra</a:t>
            </a:r>
            <a:r>
              <a:rPr lang="cs-CZ" dirty="0"/>
              <a:t>. (Materiály z </a:t>
            </a:r>
            <a:r>
              <a:rPr lang="cs-CZ" dirty="0" err="1"/>
              <a:t>vedeckej</a:t>
            </a:r>
            <a:r>
              <a:rPr lang="cs-CZ" dirty="0"/>
              <a:t> </a:t>
            </a:r>
            <a:r>
              <a:rPr lang="cs-CZ" dirty="0" err="1"/>
              <a:t>konferencie</a:t>
            </a:r>
            <a:r>
              <a:rPr lang="cs-CZ" dirty="0"/>
              <a:t> </a:t>
            </a:r>
            <a:r>
              <a:rPr lang="cs-CZ" dirty="0" err="1"/>
              <a:t>konanej</a:t>
            </a:r>
            <a:r>
              <a:rPr lang="cs-CZ" dirty="0"/>
              <a:t> v Domove </a:t>
            </a:r>
            <a:r>
              <a:rPr lang="cs-CZ" dirty="0" err="1"/>
              <a:t>vedeckých</a:t>
            </a:r>
            <a:r>
              <a:rPr lang="cs-CZ" dirty="0"/>
              <a:t> </a:t>
            </a:r>
            <a:r>
              <a:rPr lang="cs-CZ" dirty="0" err="1"/>
              <a:t>pracovníkov</a:t>
            </a:r>
            <a:r>
              <a:rPr lang="cs-CZ" dirty="0"/>
              <a:t> SAV 17. – 19. 4. 1985.) </a:t>
            </a:r>
            <a:r>
              <a:rPr lang="cs-CZ" dirty="0" err="1"/>
              <a:t>Red</a:t>
            </a:r>
            <a:r>
              <a:rPr lang="cs-CZ" dirty="0"/>
              <a:t>. J. </a:t>
            </a:r>
            <a:r>
              <a:rPr lang="cs-CZ" dirty="0" err="1"/>
              <a:t>Kačala</a:t>
            </a:r>
            <a:r>
              <a:rPr lang="cs-CZ" dirty="0"/>
              <a:t>. Bratislava: </a:t>
            </a:r>
            <a:r>
              <a:rPr lang="cs-CZ" dirty="0" err="1"/>
              <a:t>Jazykovedný</a:t>
            </a:r>
            <a:r>
              <a:rPr lang="cs-CZ" dirty="0"/>
              <a:t> ústav Ľudovíta </a:t>
            </a:r>
            <a:r>
              <a:rPr lang="cs-CZ" dirty="0" err="1"/>
              <a:t>Štúra</a:t>
            </a:r>
            <a:r>
              <a:rPr lang="cs-CZ" dirty="0"/>
              <a:t> SAV 1986, s. 61 – 68. </a:t>
            </a:r>
          </a:p>
          <a:p>
            <a:r>
              <a:rPr lang="cs-CZ" dirty="0"/>
              <a:t>ČERMÁK, František: Jazyk a jazykověda. Praha: Karolinum 2001. </a:t>
            </a:r>
          </a:p>
          <a:p>
            <a:r>
              <a:rPr lang="cs-CZ" dirty="0"/>
              <a:t>DOLNÍK, Juraj: Jednotlivec a jazyková norma. In: Jazyk a </a:t>
            </a:r>
            <a:r>
              <a:rPr lang="cs-CZ" dirty="0" err="1"/>
              <a:t>jazykoveda</a:t>
            </a:r>
            <a:r>
              <a:rPr lang="cs-CZ" dirty="0"/>
              <a:t> v pohybe (Na </a:t>
            </a:r>
            <a:r>
              <a:rPr lang="cs-CZ" dirty="0" err="1"/>
              <a:t>počesť</a:t>
            </a:r>
            <a:r>
              <a:rPr lang="cs-CZ" dirty="0"/>
              <a:t> Slavomíra </a:t>
            </a:r>
            <a:r>
              <a:rPr lang="cs-CZ" dirty="0" err="1"/>
              <a:t>Ondrejoviča</a:t>
            </a:r>
            <a:r>
              <a:rPr lang="cs-CZ" dirty="0"/>
              <a:t>). Ed. S. </a:t>
            </a:r>
            <a:r>
              <a:rPr lang="cs-CZ" dirty="0" err="1"/>
              <a:t>Mislovičová</a:t>
            </a:r>
            <a:r>
              <a:rPr lang="cs-CZ" dirty="0"/>
              <a:t>. Bratislava: VEDA 2008, s. 227 – 233</a:t>
            </a:r>
          </a:p>
          <a:p>
            <a:r>
              <a:rPr lang="cs-CZ" dirty="0"/>
              <a:t> Nový encyklopedický slovník češtiny online (https://www.czechency.org) </a:t>
            </a:r>
          </a:p>
        </p:txBody>
      </p:sp>
    </p:spTree>
    <p:extLst>
      <p:ext uri="{BB962C8B-B14F-4D97-AF65-F5344CB8AC3E}">
        <p14:creationId xmlns:p14="http://schemas.microsoft.com/office/powerpoint/2010/main" val="22179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0EF5C-75E2-4333-9569-770791E4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– k prostudování z https://www.czechency.org/slovnik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B88E16-08F9-4E4D-B167-A2837BE4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/>
              <a:t>hesla</a:t>
            </a:r>
          </a:p>
          <a:p>
            <a:pPr algn="ctr"/>
            <a:r>
              <a:rPr lang="cs-CZ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Regulace jazyka</a:t>
            </a:r>
          </a:p>
          <a:p>
            <a:pPr algn="ctr"/>
            <a:r>
              <a:rPr lang="cs-CZ" b="1" dirty="0">
                <a:solidFill>
                  <a:srgbClr val="003399"/>
                </a:solidFill>
                <a:latin typeface="arial" panose="020B0604020202020204" pitchFamily="34" charset="0"/>
              </a:rPr>
              <a:t>J</a:t>
            </a:r>
            <a:r>
              <a:rPr lang="cs-CZ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azyková politika</a:t>
            </a:r>
          </a:p>
          <a:p>
            <a:pPr algn="ctr"/>
            <a:r>
              <a:rPr lang="cs-CZ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Purismus</a:t>
            </a:r>
          </a:p>
          <a:p>
            <a:pPr algn="ctr"/>
            <a:r>
              <a:rPr lang="cs-CZ" b="1" dirty="0">
                <a:solidFill>
                  <a:srgbClr val="003399"/>
                </a:solidFill>
                <a:latin typeface="arial" panose="020B0604020202020204" pitchFamily="34" charset="0"/>
              </a:rPr>
              <a:t>Jazykové plánování</a:t>
            </a:r>
          </a:p>
          <a:p>
            <a:pPr algn="ctr"/>
            <a:r>
              <a:rPr lang="cs-CZ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Jazykové právo</a:t>
            </a:r>
          </a:p>
          <a:p>
            <a:pPr algn="l"/>
            <a:endParaRPr lang="cs-CZ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K přečtení: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Zima, Petr. </a:t>
            </a:r>
            <a:r>
              <a:rPr lang="cs-CZ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Ekolingvistika</a:t>
            </a:r>
            <a:r>
              <a:rPr lang="cs-CZ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 Jazyky jako organismy žijící prostřednictvím svých </a:t>
            </a:r>
            <a:r>
              <a:rPr lang="cs-CZ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uživatelů,Vesmír</a:t>
            </a:r>
            <a:r>
              <a:rPr lang="cs-CZ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81, 45, 2002/1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dostupné na https://vesmir.cz/cz/casopis/archiv-casopisu/2002/cislo-1/ekolingvistika.html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Domácí úkol</a:t>
            </a:r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cs-CZ" dirty="0"/>
              <a:t>Zjistit, ve kterých slovanských státech existuje jazykový zákon</a:t>
            </a:r>
          </a:p>
          <a:p>
            <a:r>
              <a:rPr lang="cs-CZ" dirty="0"/>
              <a:t>Stručně uvést jeho obsah a specifika</a:t>
            </a:r>
          </a:p>
          <a:p>
            <a:endParaRPr lang="cs-CZ" dirty="0"/>
          </a:p>
          <a:p>
            <a:r>
              <a:rPr lang="cs-CZ" dirty="0"/>
              <a:t>Otázka k diskuzi – potřebuje naše společnost jazykový zákon?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Jazyková politika </a:t>
            </a:r>
            <a:r>
              <a:rPr lang="cs-CZ" dirty="0"/>
              <a:t>(různé definice)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cs-CZ" dirty="0"/>
              <a:t>Obvykle se chápe v jednom z následujících významů: </a:t>
            </a:r>
          </a:p>
          <a:p>
            <a:pPr marL="0" indent="0" algn="just">
              <a:buNone/>
            </a:pPr>
            <a:r>
              <a:rPr lang="cs-CZ" dirty="0"/>
              <a:t>(1) Za jazykovou politiku jsou někdy považovány </a:t>
            </a:r>
            <a:r>
              <a:rPr lang="cs-CZ" b="1" dirty="0"/>
              <a:t>veškeré aktivity související se získáváním nebo výkonem veřejné moci</a:t>
            </a:r>
            <a:r>
              <a:rPr lang="cs-CZ" dirty="0"/>
              <a:t> (tj. moci autoritativně rozhodovat o právech a povinnostech osob a organizací), </a:t>
            </a:r>
            <a:r>
              <a:rPr lang="cs-CZ" b="1" dirty="0"/>
              <a:t>které se týkají jazyka</a:t>
            </a:r>
            <a:r>
              <a:rPr lang="cs-CZ" dirty="0"/>
              <a:t>, jeho </a:t>
            </a:r>
            <a:r>
              <a:rPr lang="cs-CZ" u="sng" dirty="0"/>
              <a:t>podoby, fungování nebo prestiže</a:t>
            </a:r>
            <a:r>
              <a:rPr lang="cs-CZ" dirty="0"/>
              <a:t> – jde o politiku v běžném smyslu toho slova v češtině a ve smyslu anglického </a:t>
            </a:r>
            <a:r>
              <a:rPr lang="cs-CZ" i="1" dirty="0" err="1"/>
              <a:t>politics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(2) V sociolingvistice a aplikované lingvistice je jazyková politika běžněji chápána jako </a:t>
            </a:r>
            <a:r>
              <a:rPr lang="cs-CZ" b="1" dirty="0"/>
              <a:t>konkrétní plán cílů a činnosti </a:t>
            </a:r>
            <a:r>
              <a:rPr lang="cs-CZ" dirty="0"/>
              <a:t>(n. nečinnosti), </a:t>
            </a:r>
            <a:r>
              <a:rPr lang="cs-CZ" b="1" dirty="0"/>
              <a:t>který byl dohodnut či zvolen nějakou skupinou osob nebo organizací</a:t>
            </a:r>
            <a:r>
              <a:rPr lang="cs-CZ" dirty="0"/>
              <a:t> – jde o politiku ve smyslu angl. </a:t>
            </a:r>
            <a:r>
              <a:rPr lang="cs-CZ" i="1" dirty="0" err="1"/>
              <a:t>policy</a:t>
            </a:r>
            <a:r>
              <a:rPr lang="cs-CZ" dirty="0"/>
              <a:t>. V tomto případě lze mluvit i o „jazykových politikách“ v množném čísle.</a:t>
            </a:r>
          </a:p>
          <a:p>
            <a:pPr marL="0" indent="0" algn="just">
              <a:buNone/>
            </a:pPr>
            <a:r>
              <a:rPr lang="cs-CZ" dirty="0"/>
              <a:t>(3) Jazyková politika představuje samostatnou oblast veřejné politiky tehdy, když existují </a:t>
            </a:r>
            <a:r>
              <a:rPr lang="cs-CZ" b="1" dirty="0"/>
              <a:t>právní předpisy, organizační složky a politické nástroje, které se jazykem či jazyky speciálně zabývají</a:t>
            </a:r>
            <a:r>
              <a:rPr lang="cs-CZ" dirty="0"/>
              <a:t> (jazyková politika je v takových státech jednou z veřejných politik, vedle politiky zdravotní, energetické, environmentální atd.).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Jazyková politika </a:t>
            </a:r>
            <a:r>
              <a:rPr lang="cs-CZ" dirty="0"/>
              <a:t>(JP)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Jazyková politika </a:t>
            </a:r>
            <a:r>
              <a:rPr lang="cs-CZ" dirty="0"/>
              <a:t>(JP) je </a:t>
            </a:r>
            <a:r>
              <a:rPr lang="cs-CZ" b="1" dirty="0"/>
              <a:t>široký pojem</a:t>
            </a:r>
            <a:r>
              <a:rPr lang="cs-CZ" dirty="0"/>
              <a:t>: jakékoliv </a:t>
            </a:r>
            <a:r>
              <a:rPr lang="cs-CZ" b="1" dirty="0"/>
              <a:t>rozhodnutí</a:t>
            </a:r>
            <a:r>
              <a:rPr lang="cs-CZ" dirty="0"/>
              <a:t>, přijímané státem, vládou aj., orientované na </a:t>
            </a:r>
            <a:r>
              <a:rPr lang="cs-CZ" u="sng" dirty="0"/>
              <a:t>výskyt jednoho nebo více jazyků na daném území </a:t>
            </a:r>
            <a:r>
              <a:rPr lang="cs-CZ" dirty="0"/>
              <a:t>a na jeho </a:t>
            </a:r>
            <a:r>
              <a:rPr lang="cs-CZ" u="sng" dirty="0"/>
              <a:t>regulovaní nebo používání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JP může být vyjádřena veřejně nebo neveřejně, v závislosti na tom, jestli jsou  zformulované její principy </a:t>
            </a:r>
            <a:r>
              <a:rPr lang="cs-CZ" u="sng" dirty="0"/>
              <a:t>v oficiálních textech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Právní rámec používaní jazyka tvoří ústavní dokumenty, zákony, nařízení, směrnice atd., které </a:t>
            </a:r>
            <a:r>
              <a:rPr lang="cs-CZ" u="sng" dirty="0"/>
              <a:t>regulují práva a povinnosti při používání jazyka v různých oblastech společenského života </a:t>
            </a:r>
            <a:r>
              <a:rPr lang="cs-CZ" dirty="0"/>
              <a:t>(vzdělání; doklady: pas, rodný list; služby; vizuální informace)</a:t>
            </a:r>
          </a:p>
          <a:p>
            <a:pPr algn="just"/>
            <a:r>
              <a:rPr lang="cs-CZ" dirty="0"/>
              <a:t>Upevňování pozice jazyka, jazykové plánovaní 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), ekologie jazyka, ekologie řeči, </a:t>
            </a:r>
            <a:r>
              <a:rPr lang="cs-CZ" dirty="0" err="1"/>
              <a:t>ekolingvistika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827809"/>
          </a:xfrm>
        </p:spPr>
        <p:txBody>
          <a:bodyPr/>
          <a:lstStyle/>
          <a:p>
            <a:pPr algn="ctr"/>
            <a:r>
              <a:rPr lang="cs-CZ" b="1" dirty="0"/>
              <a:t>Koncepce upevňování pozice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představuje jakékoliv </a:t>
            </a:r>
            <a:r>
              <a:rPr lang="cs-CZ" b="1" dirty="0"/>
              <a:t>zasahování národního nebo mezinárodního orgánu do postavení </a:t>
            </a:r>
            <a:r>
              <a:rPr lang="cs-CZ" dirty="0"/>
              <a:t>jednoho nebo několika </a:t>
            </a:r>
            <a:r>
              <a:rPr lang="cs-CZ" b="1" dirty="0"/>
              <a:t>jazyků na určitém  teritoriu</a:t>
            </a:r>
            <a:r>
              <a:rPr lang="cs-CZ" dirty="0"/>
              <a:t>, které slouží k jeho </a:t>
            </a:r>
            <a:r>
              <a:rPr lang="cs-CZ" u="sng" dirty="0"/>
              <a:t>standardizaci</a:t>
            </a:r>
            <a:r>
              <a:rPr lang="cs-CZ" dirty="0"/>
              <a:t> (např. katalánština). </a:t>
            </a:r>
          </a:p>
          <a:p>
            <a:pPr algn="just"/>
            <a:r>
              <a:rPr lang="cs-CZ" dirty="0"/>
              <a:t>představuje </a:t>
            </a:r>
            <a:r>
              <a:rPr lang="cs-CZ" b="1" dirty="0"/>
              <a:t>strategie</a:t>
            </a:r>
            <a:r>
              <a:rPr lang="cs-CZ" dirty="0"/>
              <a:t> a </a:t>
            </a:r>
            <a:r>
              <a:rPr lang="cs-CZ" b="1" dirty="0"/>
              <a:t>prostředky</a:t>
            </a:r>
            <a:r>
              <a:rPr lang="cs-CZ" dirty="0"/>
              <a:t> potřebné k </a:t>
            </a:r>
            <a:r>
              <a:rPr lang="cs-CZ" b="1" dirty="0"/>
              <a:t>dosažení určité JP</a:t>
            </a:r>
            <a:r>
              <a:rPr lang="cs-CZ" dirty="0"/>
              <a:t>, týkající se např. vícejazyčnosti a řešení jazykových konfliktů mezi nositeli různých jazyků (Kanada, Švýcarsko aj.); zvyšování významu jazyka (francouzština v Kanadě apod.); dodržování práv jazykových menšin nebo jazykové většiny</a:t>
            </a:r>
          </a:p>
          <a:p>
            <a:pPr algn="just"/>
            <a:r>
              <a:rPr lang="cs-CZ" dirty="0"/>
              <a:t>předpokládá přesné a detailní poznávání východiskové sociolingvistické situace, vymezení potřeb, zhodnocení politických požadavků, sociálních požadavků (např. v rámci vzdělávání; každý občan hledá pro sebe a svoje děti jazyk, který jim zabezpečí sociálny a ekonomický úspěch), vyhotovení pracovního plánu a jeho uskutečnění.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8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Jazykový zákon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Jazykové zákony </a:t>
            </a:r>
            <a:r>
              <a:rPr lang="cs-CZ" dirty="0"/>
              <a:t>– mohou buď něco předepisovat, nebo povolovat.</a:t>
            </a:r>
          </a:p>
          <a:p>
            <a:pPr algn="just"/>
            <a:r>
              <a:rPr lang="cs-CZ" dirty="0"/>
              <a:t>Ide především o národní  jazyk – určité okolnosti, za kterých se jazyk používá, určité komunikativní situace </a:t>
            </a:r>
          </a:p>
          <a:p>
            <a:pPr algn="just"/>
            <a:r>
              <a:rPr lang="cs-CZ" dirty="0"/>
              <a:t>V případě dalších jazyků na území daného státu jde hlavně o právo používat určitý jazyk za stejných podmínek nebo ve stejných komunikativních. Ide o jazyk menšiny, velmi často o jazyk sousedního státu</a:t>
            </a:r>
          </a:p>
          <a:p>
            <a:pPr algn="just"/>
            <a:r>
              <a:rPr lang="cs-CZ" dirty="0"/>
              <a:t>Požadavky na používání státního jazyka či jeho kodifikované podoby ve vymezených sférách společnosti (ve veřejném styku) nepředstavují automaticky potlačení jiných variant v jazyce či eliminování menšinových jazyků a nepředpokládá ani to, že jazyk se nebude vyvíjet, měnit, že nebude formovaný jeho uživateli.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82336"/>
          </a:xfrm>
        </p:spPr>
        <p:txBody>
          <a:bodyPr/>
          <a:lstStyle/>
          <a:p>
            <a:pPr algn="ctr"/>
            <a:r>
              <a:rPr lang="cs-CZ" b="1" dirty="0"/>
              <a:t>Jazykové plánování </a:t>
            </a:r>
            <a:r>
              <a:rPr lang="cs-CZ" dirty="0"/>
              <a:t>(různé definice)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246909"/>
            <a:ext cx="9982200" cy="5715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b="1" dirty="0"/>
              <a:t>Aktivity zaměřené na modifikaci (nebo naopak stabilizaci) jazykového chování společnosti </a:t>
            </a:r>
            <a:r>
              <a:rPr lang="cs-CZ" dirty="0"/>
              <a:t>nebo nějakého méně komplexního sociálního útvaru (z tohoto hlediska se pak rozlišuje jazykové makro-, </a:t>
            </a:r>
            <a:r>
              <a:rPr lang="cs-CZ" dirty="0" err="1"/>
              <a:t>meso</a:t>
            </a:r>
            <a:r>
              <a:rPr lang="cs-CZ" dirty="0"/>
              <a:t>- a </a:t>
            </a:r>
            <a:r>
              <a:rPr lang="cs-CZ" dirty="0" err="1"/>
              <a:t>mikroplánování</a:t>
            </a:r>
            <a:r>
              <a:rPr lang="cs-CZ" dirty="0"/>
              <a:t>). Podle toho, na co jsou plánovací aktivity zaměřeny, se nejčastěji rozlišují dvě dimenze jazykového plánování: </a:t>
            </a:r>
            <a:r>
              <a:rPr lang="cs-CZ" b="1" dirty="0"/>
              <a:t>1.</a:t>
            </a:r>
            <a:r>
              <a:rPr lang="cs-CZ" dirty="0"/>
              <a:t> </a:t>
            </a:r>
            <a:r>
              <a:rPr lang="cs-CZ" b="1" dirty="0"/>
              <a:t>statusové plánování </a:t>
            </a:r>
            <a:r>
              <a:rPr lang="cs-CZ" dirty="0"/>
              <a:t>(</a:t>
            </a:r>
            <a:r>
              <a:rPr lang="cs-CZ" i="1" dirty="0"/>
              <a:t>status </a:t>
            </a:r>
            <a:r>
              <a:rPr lang="cs-CZ" i="1" dirty="0" err="1"/>
              <a:t>planning</a:t>
            </a:r>
            <a:r>
              <a:rPr lang="cs-CZ" dirty="0"/>
              <a:t>), </a:t>
            </a:r>
            <a:r>
              <a:rPr lang="cs-CZ" b="1" dirty="0"/>
              <a:t>2.</a:t>
            </a:r>
            <a:r>
              <a:rPr lang="cs-CZ" dirty="0"/>
              <a:t> </a:t>
            </a:r>
            <a:r>
              <a:rPr lang="cs-CZ" b="1" dirty="0"/>
              <a:t>korpusové plánování</a:t>
            </a:r>
            <a:r>
              <a:rPr lang="cs-CZ" dirty="0"/>
              <a:t> (</a:t>
            </a:r>
            <a:r>
              <a:rPr lang="cs-CZ" i="1" dirty="0"/>
              <a:t>corpus </a:t>
            </a:r>
            <a:r>
              <a:rPr lang="cs-CZ" i="1" dirty="0" err="1"/>
              <a:t>planning</a:t>
            </a:r>
            <a:r>
              <a:rPr lang="cs-CZ" dirty="0"/>
              <a:t>). Někdy se však vyděluje i plánování akvizice/osvojování jazyka (</a:t>
            </a:r>
            <a:r>
              <a:rPr lang="cs-CZ" i="1" dirty="0" err="1"/>
              <a:t>acquisition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 </a:t>
            </a:r>
            <a:r>
              <a:rPr lang="cs-CZ" i="1" dirty="0"/>
              <a:t>/</a:t>
            </a:r>
            <a:r>
              <a:rPr lang="cs-CZ" dirty="0"/>
              <a:t> </a:t>
            </a:r>
            <a:r>
              <a:rPr lang="cs-CZ" i="1" dirty="0" err="1"/>
              <a:t>language</a:t>
            </a:r>
            <a:r>
              <a:rPr lang="cs-CZ" i="1" dirty="0"/>
              <a:t>-in-</a:t>
            </a:r>
            <a:r>
              <a:rPr lang="cs-CZ" i="1" dirty="0" err="1"/>
              <a:t>education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 a plánování prestiže jazyka (</a:t>
            </a:r>
            <a:r>
              <a:rPr lang="cs-CZ" i="1" dirty="0" err="1"/>
              <a:t>prestige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Statusové plánování</a:t>
            </a:r>
            <a:r>
              <a:rPr lang="cs-CZ" dirty="0"/>
              <a:t> se zaměřuje na </a:t>
            </a:r>
            <a:r>
              <a:rPr lang="cs-CZ" b="1" dirty="0"/>
              <a:t>určení „statusu“ jazyka </a:t>
            </a:r>
            <a:r>
              <a:rPr lang="cs-CZ" dirty="0"/>
              <a:t>(resp. variety jazyka) ve vztahu k jiným jazykům (či jiným varietám); základní otázky zde jsou: (a) který jazyk bude vybrán pro určitý účel, (b) jak bude zvolený jazyk ve společnosti implementován.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Korpusové plánování</a:t>
            </a:r>
            <a:r>
              <a:rPr lang="cs-CZ" dirty="0"/>
              <a:t> se zaměřuje </a:t>
            </a:r>
            <a:r>
              <a:rPr lang="cs-CZ" b="1" dirty="0"/>
              <a:t>na samu podobu jazyka</a:t>
            </a:r>
            <a:r>
              <a:rPr lang="cs-CZ" dirty="0"/>
              <a:t> (na jeho „korpus“). Týká se např. těchto jevů: (a) pravopisu, (b) výslovnosti, (c) změn ve struktuře jazyka, např. v morfologii, (d) rozšiřování lexika, (e) rozvoje stylů. Pojem </a:t>
            </a:r>
            <a:r>
              <a:rPr lang="cs-CZ" i="1" dirty="0"/>
              <a:t>korpusové plánování</a:t>
            </a:r>
            <a:r>
              <a:rPr lang="cs-CZ" dirty="0"/>
              <a:t> má blízko k pojmu kultivace jazyka, resp. jazyková kultura.</a:t>
            </a:r>
          </a:p>
          <a:p>
            <a:pPr marL="0" indent="0" algn="just">
              <a:buNone/>
            </a:pPr>
            <a:r>
              <a:rPr lang="cs-CZ" dirty="0"/>
              <a:t>Plánování statusové a korpusové nejsou ostře odděleny, mohou se i vzájemně předpokládat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Cílem jazykového plánování může být standardizace jazyka, reforma jazyka, propagace a rozšiřování  jazyka, revitalizace  jazyka, ochrana  jazyka, terminologická unifikace, simplifikace stylu, usnadnění komunikace mezi mluvčími disponujícími různými mateřskými jazyky apod. Cíle  jazykového plánování bývají dosahovány formulováním jazykových politik a zejména v případě plánování statusového také pomocí právních norem (viz jazykové právo).  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Jazykové plánování je jedním z typů jazykového managementu.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6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413164"/>
            <a:ext cx="9982200" cy="5029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/>
              <a:t>Jazyková politika </a:t>
            </a:r>
            <a:r>
              <a:rPr lang="cs-CZ" dirty="0"/>
              <a:t>má své nástroje, a jsou to hl</a:t>
            </a:r>
            <a:r>
              <a:rPr lang="bg-BG" dirty="0"/>
              <a:t>а</a:t>
            </a:r>
            <a:r>
              <a:rPr lang="cs-CZ" dirty="0"/>
              <a:t>vně právní texty a má i určitou terminologii, která s tím souvisí. Úřední jazyk se třeba určuje v tzv. jazykovém zákoně.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právní postavení jazyka / pozice jazyka de </a:t>
            </a:r>
            <a:r>
              <a:rPr lang="cs-CZ" b="1" dirty="0" err="1"/>
              <a:t>jure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domácí a mezinárodní legislativa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b="1" dirty="0"/>
              <a:t>	</a:t>
            </a:r>
            <a:r>
              <a:rPr lang="cs-CZ" dirty="0"/>
              <a:t>Konvence Rady Evropy: Rámcová úmluva o ochraně národnostních menšin, v platnosti od r. 1998</a:t>
            </a:r>
          </a:p>
          <a:p>
            <a:pPr marL="1828800" lvl="4" indent="0">
              <a:lnSpc>
                <a:spcPct val="120000"/>
              </a:lnSpc>
              <a:buNone/>
            </a:pPr>
            <a:r>
              <a:rPr lang="cs-CZ" dirty="0"/>
              <a:t>Evropská charta regionálních a menšinových jazyků, v platnosti od 2007</a:t>
            </a:r>
          </a:p>
          <a:p>
            <a:pPr>
              <a:lnSpc>
                <a:spcPct val="120000"/>
              </a:lnSpc>
            </a:pPr>
            <a:r>
              <a:rPr lang="cs-CZ" b="1" dirty="0"/>
              <a:t>„jazyk státní“, „jazyk oficiální</a:t>
            </a:r>
            <a:r>
              <a:rPr lang="bg-BG" b="1" dirty="0"/>
              <a:t>“</a:t>
            </a:r>
            <a:r>
              <a:rPr lang="cs-CZ" b="1" dirty="0"/>
              <a:t> / „jazyk úřední“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„</a:t>
            </a:r>
            <a:r>
              <a:rPr lang="cs-CZ" b="1" dirty="0"/>
              <a:t>úřední jazyk</a:t>
            </a:r>
            <a:r>
              <a:rPr lang="cs-CZ" dirty="0"/>
              <a:t>“ – </a:t>
            </a:r>
            <a:r>
              <a:rPr lang="cs-CZ" b="1" dirty="0"/>
              <a:t>jazyk, ve kterém převážně probíhá komunikace a dokumentace ve veřejné správě</a:t>
            </a:r>
            <a:r>
              <a:rPr lang="cs-CZ" dirty="0"/>
              <a:t>; někdy se za úřední považuje i jazyk, který se užívá v soudnictví a ve kterém se vede parlamentní debata a vydávají zákony.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Výraz „úřední jazyk“ je významově blízký výrazům </a:t>
            </a:r>
            <a:r>
              <a:rPr lang="cs-CZ" b="1" i="1" dirty="0"/>
              <a:t>oficiální jazyk</a:t>
            </a:r>
            <a:r>
              <a:rPr lang="cs-CZ" dirty="0"/>
              <a:t> a </a:t>
            </a:r>
            <a:r>
              <a:rPr lang="cs-CZ" b="1" i="1" dirty="0"/>
              <a:t>státní jazyk</a:t>
            </a:r>
            <a:r>
              <a:rPr lang="cs-CZ" dirty="0"/>
              <a:t>, mnohdy se užívají jako </a:t>
            </a:r>
            <a:r>
              <a:rPr lang="cs-CZ" b="1" dirty="0"/>
              <a:t>synonyma</a:t>
            </a:r>
            <a:r>
              <a:rPr lang="cs-CZ" dirty="0"/>
              <a:t>. Jazyk pojmenovávaný jako „</a:t>
            </a:r>
            <a:r>
              <a:rPr lang="cs-CZ" b="1" dirty="0"/>
              <a:t>státní</a:t>
            </a:r>
            <a:r>
              <a:rPr lang="cs-CZ" dirty="0"/>
              <a:t>“ bývá někdy vnímán i jako </a:t>
            </a:r>
            <a:r>
              <a:rPr lang="cs-CZ" b="1" dirty="0"/>
              <a:t>symbol (státu)</a:t>
            </a:r>
            <a:r>
              <a:rPr lang="cs-CZ" dirty="0"/>
              <a:t>, zatímco u jazyka nazývaného „</a:t>
            </a:r>
            <a:r>
              <a:rPr lang="cs-CZ" b="1" dirty="0"/>
              <a:t>úřední</a:t>
            </a:r>
            <a:r>
              <a:rPr lang="cs-CZ" dirty="0"/>
              <a:t>“ je v popředí jeho </a:t>
            </a:r>
            <a:r>
              <a:rPr lang="cs-CZ" b="1" dirty="0"/>
              <a:t>praktická funkce </a:t>
            </a:r>
            <a:r>
              <a:rPr lang="cs-CZ" dirty="0"/>
              <a:t>(jeho užívání úřady, resp. orgány veřejné moci).</a:t>
            </a:r>
          </a:p>
          <a:p>
            <a:pPr>
              <a:lnSpc>
                <a:spcPct val="120000"/>
              </a:lnSpc>
            </a:pPr>
            <a:r>
              <a:rPr lang="cs-CZ" b="1" dirty="0"/>
              <a:t>jazyk </a:t>
            </a:r>
            <a:r>
              <a:rPr lang="bg-BG" b="1" dirty="0"/>
              <a:t>„</a:t>
            </a:r>
            <a:r>
              <a:rPr lang="cs-CZ" b="1" dirty="0"/>
              <a:t>pomocný / regionální“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jazykový zákon: </a:t>
            </a:r>
            <a:r>
              <a:rPr lang="cs-CZ" dirty="0"/>
              <a:t>http://www.culture.gov.sk/posobnost-ministerstva/statny-jazyk/zakon-o-statnom-jazyku-c2.html</a:t>
            </a:r>
          </a:p>
        </p:txBody>
      </p:sp>
    </p:spTree>
    <p:extLst>
      <p:ext uri="{BB962C8B-B14F-4D97-AF65-F5344CB8AC3E}">
        <p14:creationId xmlns:p14="http://schemas.microsoft.com/office/powerpoint/2010/main" val="18052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Regulace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široce chápané </a:t>
            </a:r>
            <a:r>
              <a:rPr lang="cs-CZ" u="sng" dirty="0"/>
              <a:t>ovlivňování</a:t>
            </a:r>
            <a:r>
              <a:rPr lang="cs-CZ" dirty="0"/>
              <a:t> stavu jazyka </a:t>
            </a:r>
            <a:r>
              <a:rPr lang="cs-CZ" u="sng" dirty="0"/>
              <a:t>odbornou autoritou</a:t>
            </a:r>
            <a:r>
              <a:rPr lang="cs-CZ" dirty="0"/>
              <a:t>, tj. </a:t>
            </a:r>
            <a:r>
              <a:rPr lang="cs-CZ" b="1" dirty="0"/>
              <a:t>ochrana jazyka, péče o jazyk, kultivování jazyka</a:t>
            </a:r>
            <a:r>
              <a:rPr lang="cs-CZ" dirty="0"/>
              <a:t>, teoretické zásahy do jazyka (</a:t>
            </a:r>
            <a:r>
              <a:rPr lang="cs-CZ" b="1" i="1" dirty="0"/>
              <a:t>intervence do jazyka</a:t>
            </a:r>
            <a:r>
              <a:rPr lang="cs-CZ" dirty="0"/>
              <a:t>).</a:t>
            </a:r>
          </a:p>
          <a:p>
            <a:pPr algn="just"/>
            <a:r>
              <a:rPr lang="cs-CZ" dirty="0"/>
              <a:t>praktickým nástrojem institucionální regulace jazyka je především </a:t>
            </a:r>
            <a:r>
              <a:rPr lang="cs-CZ" b="1" dirty="0"/>
              <a:t>kodifikace</a:t>
            </a:r>
            <a:r>
              <a:rPr lang="cs-CZ" dirty="0"/>
              <a:t>; </a:t>
            </a:r>
            <a:r>
              <a:rPr lang="cs-CZ" u="sng" dirty="0"/>
              <a:t>regulovanými útvary </a:t>
            </a:r>
            <a:r>
              <a:rPr lang="cs-CZ" dirty="0"/>
              <a:t>jsou celonárodně rozšířené </a:t>
            </a:r>
            <a:r>
              <a:rPr lang="cs-CZ" u="sng" dirty="0"/>
              <a:t>spisovné jazyky</a:t>
            </a:r>
            <a:r>
              <a:rPr lang="cs-CZ" dirty="0"/>
              <a:t>, např. spisovná čeština, neregulovanými útvary jsou dialekty</a:t>
            </a:r>
          </a:p>
          <a:p>
            <a:pPr algn="just"/>
            <a:r>
              <a:rPr lang="cs-CZ" dirty="0"/>
              <a:t>Potřeba regulace jazyka byla v českém prostředí dlouhodobě považována za samozřejmou, cílem byla ochrana češtiny (před cizími vlivy i před neologismy), uchování češtiny jako kulturní hodnoty, podpora její kulturotvorné funkce, uchování řádu v jazyce, jeho stálé zdokonalování (kultivování) </a:t>
            </a:r>
          </a:p>
          <a:p>
            <a:pPr algn="just"/>
            <a:r>
              <a:rPr lang="cs-CZ" dirty="0"/>
              <a:t>V některých zemích reguluje užívání jazyka </a:t>
            </a:r>
            <a:r>
              <a:rPr lang="cs-CZ" b="1" i="1" dirty="0"/>
              <a:t>jazykový zákon</a:t>
            </a:r>
            <a:r>
              <a:rPr lang="cs-CZ" dirty="0"/>
              <a:t>; v Československé republice platil jazykový zákon 122/1920; ČR jazykový zákon nemá, na Slovensku byl přijat zákon o státním jazyce 270/1995.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9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30382"/>
          </a:xfrm>
        </p:spPr>
        <p:txBody>
          <a:bodyPr/>
          <a:lstStyle/>
          <a:p>
            <a:pPr algn="ctr"/>
            <a:r>
              <a:rPr lang="cs-CZ" b="1" dirty="0"/>
              <a:t>ČISTOTA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797627"/>
            <a:ext cx="9982200" cy="491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Za </a:t>
            </a:r>
            <a:r>
              <a:rPr lang="cs-CZ" b="1" dirty="0"/>
              <a:t>čistý</a:t>
            </a:r>
            <a:r>
              <a:rPr lang="cs-CZ" dirty="0"/>
              <a:t> bývá (nebo spíš: býval) považován takový </a:t>
            </a:r>
            <a:r>
              <a:rPr lang="cs-CZ" b="1" dirty="0"/>
              <a:t>jazyk, který má co nejmenší příměs cizích prvků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Mezi ně se dříve počítaly:</a:t>
            </a:r>
          </a:p>
          <a:p>
            <a:pPr algn="just"/>
            <a:r>
              <a:rPr lang="cs-CZ" u="sng" dirty="0"/>
              <a:t>výpůjčky, které si zachovaly cizí formu </a:t>
            </a:r>
            <a:r>
              <a:rPr lang="cs-CZ" dirty="0"/>
              <a:t>(např. z lat. </a:t>
            </a:r>
            <a:r>
              <a:rPr lang="cs-CZ" i="1" dirty="0"/>
              <a:t>causa</a:t>
            </a:r>
            <a:r>
              <a:rPr lang="cs-CZ" dirty="0"/>
              <a:t> // </a:t>
            </a:r>
            <a:r>
              <a:rPr lang="cs-CZ" i="1" dirty="0"/>
              <a:t>kauza</a:t>
            </a:r>
            <a:r>
              <a:rPr lang="cs-CZ" dirty="0"/>
              <a:t>, z fr. </a:t>
            </a:r>
            <a:r>
              <a:rPr lang="cs-CZ" i="1" dirty="0"/>
              <a:t>apartmá // apartmán</a:t>
            </a:r>
            <a:r>
              <a:rPr lang="cs-CZ" dirty="0"/>
              <a:t>, z něm. </a:t>
            </a:r>
            <a:r>
              <a:rPr lang="cs-CZ" i="1" dirty="0"/>
              <a:t>hochštapler</a:t>
            </a:r>
            <a:r>
              <a:rPr lang="cs-CZ" dirty="0"/>
              <a:t> aj.),</a:t>
            </a:r>
          </a:p>
          <a:p>
            <a:pPr algn="just"/>
            <a:r>
              <a:rPr lang="cs-CZ" u="sng" dirty="0"/>
              <a:t>výrazové prostředky, které byly vytvořeny podle cizího vzoru sémantického, slovotvorného nebo syntaktického </a:t>
            </a:r>
            <a:r>
              <a:rPr lang="cs-CZ" dirty="0"/>
              <a:t>(např. </a:t>
            </a:r>
            <a:r>
              <a:rPr lang="cs-CZ" i="1" dirty="0"/>
              <a:t>ohledně čeho</a:t>
            </a:r>
            <a:r>
              <a:rPr lang="cs-CZ" dirty="0"/>
              <a:t> podle něm. </a:t>
            </a:r>
            <a:r>
              <a:rPr lang="cs-CZ" i="1" dirty="0" err="1"/>
              <a:t>hinsichtlich</a:t>
            </a:r>
            <a:r>
              <a:rPr lang="cs-CZ" dirty="0"/>
              <a:t>, </a:t>
            </a:r>
            <a:r>
              <a:rPr lang="cs-CZ" i="1" dirty="0"/>
              <a:t>odviset od čeho</a:t>
            </a:r>
            <a:r>
              <a:rPr lang="cs-CZ" dirty="0"/>
              <a:t> podle lat. </a:t>
            </a:r>
            <a:r>
              <a:rPr lang="cs-CZ" i="1" dirty="0" err="1"/>
              <a:t>dependere</a:t>
            </a:r>
            <a:r>
              <a:rPr lang="cs-CZ" i="1" dirty="0"/>
              <a:t> de </a:t>
            </a:r>
            <a:r>
              <a:rPr lang="cs-CZ" i="1" dirty="0" err="1"/>
              <a:t>aliqua</a:t>
            </a:r>
            <a:r>
              <a:rPr lang="cs-CZ" i="1" dirty="0"/>
              <a:t> re</a:t>
            </a:r>
            <a:r>
              <a:rPr lang="cs-CZ" dirty="0"/>
              <a:t>, nebo něm. </a:t>
            </a:r>
            <a:r>
              <a:rPr lang="cs-CZ" i="1" dirty="0" err="1"/>
              <a:t>abhängen</a:t>
            </a:r>
            <a:r>
              <a:rPr lang="cs-CZ" i="1" dirty="0"/>
              <a:t> von </a:t>
            </a:r>
            <a:r>
              <a:rPr lang="cs-CZ" i="1" dirty="0" err="1"/>
              <a:t>etwas</a:t>
            </a:r>
            <a:r>
              <a:rPr lang="cs-CZ" dirty="0"/>
              <a:t>)</a:t>
            </a:r>
            <a:r>
              <a:rPr lang="cs-CZ" i="1" dirty="0"/>
              <a:t>.</a:t>
            </a:r>
            <a:r>
              <a:rPr lang="cs-CZ" dirty="0"/>
              <a:t> </a:t>
            </a:r>
          </a:p>
          <a:p>
            <a:pPr marL="0" indent="0" algn="just">
              <a:buNone/>
            </a:pPr>
            <a:r>
              <a:rPr lang="cs-CZ" dirty="0"/>
              <a:t>Mezi prostředky, které porušují čistotu jazyka se obyčejně </a:t>
            </a:r>
            <a:r>
              <a:rPr lang="cs-CZ" b="1" dirty="0"/>
              <a:t>nepočítají</a:t>
            </a:r>
            <a:r>
              <a:rPr lang="cs-CZ" dirty="0"/>
              <a:t> ty, které už s domácím výrazivem zcela srostly a </a:t>
            </a:r>
            <a:r>
              <a:rPr lang="cs-CZ" u="sng" dirty="0"/>
              <a:t>jejichž cizí původ odhalí jen etymologický rozbor </a:t>
            </a:r>
            <a:r>
              <a:rPr lang="cs-CZ" dirty="0"/>
              <a:t>(např. slovo </a:t>
            </a:r>
            <a:r>
              <a:rPr lang="cs-CZ" i="1" dirty="0"/>
              <a:t>talíř</a:t>
            </a:r>
            <a:r>
              <a:rPr lang="cs-CZ" dirty="0"/>
              <a:t> ze </a:t>
            </a:r>
            <a:r>
              <a:rPr lang="cs-CZ" dirty="0" err="1"/>
              <a:t>sthn</a:t>
            </a:r>
            <a:r>
              <a:rPr lang="cs-CZ" dirty="0"/>
              <a:t>. </a:t>
            </a:r>
            <a:r>
              <a:rPr lang="cs-CZ" i="1" dirty="0" err="1"/>
              <a:t>talier</a:t>
            </a:r>
            <a:r>
              <a:rPr lang="cs-CZ" dirty="0"/>
              <a:t> a to z </a:t>
            </a:r>
            <a:r>
              <a:rPr lang="cs-CZ" dirty="0" err="1"/>
              <a:t>it</a:t>
            </a:r>
            <a:r>
              <a:rPr lang="cs-CZ" dirty="0"/>
              <a:t>. </a:t>
            </a:r>
            <a:r>
              <a:rPr lang="cs-CZ" i="1" dirty="0" err="1"/>
              <a:t>tagliere</a:t>
            </a:r>
            <a:r>
              <a:rPr lang="cs-CZ" dirty="0"/>
              <a:t> ‘deska, na níž se krájejí potraviny’).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1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1739</Words>
  <Application>Microsoft Office PowerPoint</Application>
  <PresentationFormat>Širokoúhlá obrazovka</PresentationFormat>
  <Paragraphs>81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</vt:lpstr>
      <vt:lpstr>Euphemia</vt:lpstr>
      <vt:lpstr>Plantagenet Cherokee</vt:lpstr>
      <vt:lpstr>Wingdings</vt:lpstr>
      <vt:lpstr>Akademická literatura 16:9</vt:lpstr>
      <vt:lpstr>Jazyk a jazyková politika </vt:lpstr>
      <vt:lpstr>Jazyková politika (různé definice)</vt:lpstr>
      <vt:lpstr>Jazyková politika (JP)</vt:lpstr>
      <vt:lpstr>Koncepce upevňování pozice jazyka</vt:lpstr>
      <vt:lpstr>Jazykový zákon </vt:lpstr>
      <vt:lpstr>Jazykové plánování (různé definice)</vt:lpstr>
      <vt:lpstr>Jazyková politika</vt:lpstr>
      <vt:lpstr>Regulace jazyka</vt:lpstr>
      <vt:lpstr>ČISTOTA JAZYKA</vt:lpstr>
      <vt:lpstr>ČISTOTA JAZYKA</vt:lpstr>
      <vt:lpstr>Literatura</vt:lpstr>
      <vt:lpstr>Domácí úkol – k prostudování z https://www.czechency.org/slovnik</vt:lpstr>
      <vt:lpstr>Domácí úkol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2019-10-01T07:49:18Z</dcterms:created>
  <dcterms:modified xsi:type="dcterms:W3CDTF">2022-09-23T07:33:28Z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