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70" r:id="rId8"/>
    <p:sldId id="271" r:id="rId9"/>
    <p:sldId id="272" r:id="rId10"/>
    <p:sldId id="273" r:id="rId11"/>
    <p:sldId id="274" r:id="rId12"/>
    <p:sldId id="276" r:id="rId13"/>
    <p:sldId id="290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5" r:id="rId27"/>
    <p:sldId id="304" r:id="rId28"/>
    <p:sldId id="302" r:id="rId29"/>
    <p:sldId id="306" r:id="rId30"/>
    <p:sldId id="305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7" r:id="rId39"/>
    <p:sldId id="26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.naver.com/linedict/dict.html" TargetMode="External"/><Relationship Id="rId2" Type="http://schemas.openxmlformats.org/officeDocument/2006/relationships/hyperlink" Target="https://www.mdbg.net/chinese/dictionary?page=worddict&amp;wdrst=0&amp;wdqb=%E5%BF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keorder.info/" TargetMode="External"/><Relationship Id="rId5" Type="http://schemas.openxmlformats.org/officeDocument/2006/relationships/hyperlink" Target="https://www.yellowbridge.com/chinese/charsearch.php" TargetMode="External"/><Relationship Id="rId4" Type="http://schemas.openxmlformats.org/officeDocument/2006/relationships/hyperlink" Target="https://www.zdic.net/hans/&#24537;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keorder.info/mandarin.php?q=%E6%88%91" TargetMode="External"/><Relationship Id="rId3" Type="http://schemas.openxmlformats.org/officeDocument/2006/relationships/hyperlink" Target="http://www.strokeorder.info/mandarin.php?q=%E5%A5%BD" TargetMode="External"/><Relationship Id="rId7" Type="http://schemas.openxmlformats.org/officeDocument/2006/relationships/hyperlink" Target="http://www.strokeorder.info/mandarin.php?q=%E5%A7%93" TargetMode="External"/><Relationship Id="rId2" Type="http://schemas.openxmlformats.org/officeDocument/2006/relationships/hyperlink" Target="http://www.strokeorder.info/mandarin.php?q=%E4%BD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keorder.info/mandarin.php?q=%E8%B4%B5" TargetMode="External"/><Relationship Id="rId5" Type="http://schemas.openxmlformats.org/officeDocument/2006/relationships/hyperlink" Target="http://www.strokeorder.info/mandarin.php?q=%E9%97%AE" TargetMode="External"/><Relationship Id="rId4" Type="http://schemas.openxmlformats.org/officeDocument/2006/relationships/hyperlink" Target="http://www.strokeorder.info/mandarin.php?q=%E8%AF%B7" TargetMode="External"/><Relationship Id="rId9" Type="http://schemas.openxmlformats.org/officeDocument/2006/relationships/hyperlink" Target="http://www.strokeorder.info/mandarin.php?q=%E5%91%A2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keorder.info/mandarin.php?q=%E5%85%88" TargetMode="External"/><Relationship Id="rId3" Type="http://schemas.openxmlformats.org/officeDocument/2006/relationships/hyperlink" Target="http://www.strokeorder.info/mandarin.php?q=%E5%8F%AB" TargetMode="External"/><Relationship Id="rId7" Type="http://schemas.openxmlformats.org/officeDocument/2006/relationships/hyperlink" Target="http://www.strokeorder.info/mandarin.php?q=%E5%AD%97" TargetMode="External"/><Relationship Id="rId2" Type="http://schemas.openxmlformats.org/officeDocument/2006/relationships/hyperlink" Target="http://www.strokeorder.info/mandarin.php?q=%E5%A7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keorder.info/mandarin.php?q=%E5%90%8D" TargetMode="External"/><Relationship Id="rId5" Type="http://schemas.openxmlformats.org/officeDocument/2006/relationships/hyperlink" Target="http://www.strokeorder.info/mandarin.php?q=%E4%B9%88" TargetMode="External"/><Relationship Id="rId4" Type="http://schemas.openxmlformats.org/officeDocument/2006/relationships/hyperlink" Target="http://www.strokeorder.info/mandarin.php?q=%E4%BB%80" TargetMode="External"/><Relationship Id="rId9" Type="http://schemas.openxmlformats.org/officeDocument/2006/relationships/hyperlink" Target="http://www.strokeorder.info/mandarin.php?q=%E7%94%9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order.info/mandarin.php?q=%E5%8F%8B" TargetMode="External"/><Relationship Id="rId2" Type="http://schemas.openxmlformats.org/officeDocument/2006/relationships/hyperlink" Target="http://www.strokeorder.info/mandarin.php?q=%E6%9D%8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okeorder.info/mandarin.php?q=%E6%9C%8B" TargetMode="External"/><Relationship Id="rId4" Type="http://schemas.openxmlformats.org/officeDocument/2006/relationships/hyperlink" Target="http://www.strokeorder.info/mandarin.php?q=%E7%8E%8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keorder.info/mandarin.php?q=%E4%B9%9F" TargetMode="External"/><Relationship Id="rId3" Type="http://schemas.openxmlformats.org/officeDocument/2006/relationships/hyperlink" Target="http://www.strokeorder.info/mandarin.php?q=%E8%80%81" TargetMode="External"/><Relationship Id="rId7" Type="http://schemas.openxmlformats.org/officeDocument/2006/relationships/hyperlink" Target="http://www.strokeorder.info/mandarin.php?q=%E5%AD%A6" TargetMode="External"/><Relationship Id="rId2" Type="http://schemas.openxmlformats.org/officeDocument/2006/relationships/hyperlink" Target="http://www.strokeorder.info/mandarin.php?q=%E6%98%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keorder.info/mandarin.php?q=%E4%B8%8D" TargetMode="External"/><Relationship Id="rId5" Type="http://schemas.openxmlformats.org/officeDocument/2006/relationships/hyperlink" Target="http://www.strokeorder.info/mandarin.php?q=%E5%90%97" TargetMode="External"/><Relationship Id="rId4" Type="http://schemas.openxmlformats.org/officeDocument/2006/relationships/hyperlink" Target="http://www.strokeorder.info/mandarin.php?q=%E5%B8%88" TargetMode="External"/><Relationship Id="rId9" Type="http://schemas.openxmlformats.org/officeDocument/2006/relationships/hyperlink" Target="http://www.strokeorder.info/mandarin.php?q=%E4%BA%BA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keorder.info/mandarin.php?q=%E7%BA%A6" TargetMode="External"/><Relationship Id="rId3" Type="http://schemas.openxmlformats.org/officeDocument/2006/relationships/hyperlink" Target="http://www.strokeorder.info/mandarin.php?q=%E5%9B%BD" TargetMode="External"/><Relationship Id="rId7" Type="http://schemas.openxmlformats.org/officeDocument/2006/relationships/hyperlink" Target="http://www.strokeorder.info/mandarin.php?q=%E7%BA%BD" TargetMode="External"/><Relationship Id="rId2" Type="http://schemas.openxmlformats.org/officeDocument/2006/relationships/hyperlink" Target="http://www.strokeorder.info/mandarin.php?q=%E4%B8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keorder.info/mandarin.php?q=%E7%BE%8E" TargetMode="External"/><Relationship Id="rId5" Type="http://schemas.openxmlformats.org/officeDocument/2006/relationships/hyperlink" Target="http://www.strokeorder.info/mandarin.php?q=%E4%BA%AC" TargetMode="External"/><Relationship Id="rId4" Type="http://schemas.openxmlformats.org/officeDocument/2006/relationships/hyperlink" Target="http://www.strokeorder.info/mandarin.php?q=%E5%8C%97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Čínske písmo KSCA002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Mgr. Terézia </a:t>
            </a:r>
            <a:r>
              <a:rPr lang="sk-SK" dirty="0" err="1"/>
              <a:t>Hegerová</a:t>
            </a:r>
            <a:r>
              <a:rPr lang="sk-SK" dirty="0"/>
              <a:t>, M.A.; konzultačné hodiny </a:t>
            </a:r>
            <a:r>
              <a:rPr lang="sk-SK" dirty="0" err="1"/>
              <a:t>ut</a:t>
            </a:r>
            <a:r>
              <a:rPr lang="sk-SK" dirty="0"/>
              <a:t> 12:00-13:00 (po dohode emailom)</a:t>
            </a:r>
          </a:p>
          <a:p>
            <a:r>
              <a:rPr lang="sk-SK" dirty="0"/>
              <a:t>415623@mail.muni.cz </a:t>
            </a:r>
          </a:p>
          <a:p>
            <a:r>
              <a:rPr lang="sk-SK" dirty="0"/>
              <a:t>Št </a:t>
            </a:r>
            <a:r>
              <a:rPr lang="en-US" dirty="0"/>
              <a:t>8</a:t>
            </a:r>
            <a:r>
              <a:rPr lang="sk-SK" dirty="0"/>
              <a:t>:00-9:40, </a:t>
            </a:r>
            <a:r>
              <a:rPr lang="en-US" dirty="0"/>
              <a:t>B2.23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11" y="163529"/>
            <a:ext cx="3697020" cy="36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1371-EB77-4152-810F-254F6B77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Klasifikácia ťahov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2AD4-2066-46A2-8B53-FDBC2CE3B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k-SK" sz="1800" i="1" dirty="0"/>
              <a:t>héng </a:t>
            </a:r>
            <a:r>
              <a:rPr lang="zh-CN" altLang="en-US" sz="1800" dirty="0"/>
              <a:t>横</a:t>
            </a:r>
            <a:r>
              <a:rPr lang="sk-SK" altLang="zh-CN" sz="1800" dirty="0"/>
              <a:t> </a:t>
            </a:r>
            <a:r>
              <a:rPr lang="sk-SK" sz="1800" b="1" dirty="0"/>
              <a:t>vodorovný</a:t>
            </a:r>
            <a:r>
              <a:rPr lang="sk-SK" sz="1800" dirty="0"/>
              <a:t> (horizontálne z ľava do prava)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sk-SK" sz="1800" i="1" dirty="0"/>
              <a:t>shù</a:t>
            </a:r>
            <a:r>
              <a:rPr lang="sk-SK" sz="1800" dirty="0"/>
              <a:t> </a:t>
            </a:r>
            <a:r>
              <a:rPr lang="zh-CN" altLang="en-US" sz="1800" dirty="0"/>
              <a:t>竪</a:t>
            </a:r>
            <a:r>
              <a:rPr lang="sk-SK" altLang="zh-CN" sz="1800" dirty="0"/>
              <a:t> </a:t>
            </a:r>
            <a:r>
              <a:rPr lang="sk-SK" altLang="zh-CN" sz="1800" b="1" dirty="0"/>
              <a:t>zvislý</a:t>
            </a:r>
            <a:r>
              <a:rPr lang="sk-SK" altLang="zh-CN" sz="1800" dirty="0"/>
              <a:t> (vertikálne zhora nadol)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sk-SK" sz="1800" i="1" dirty="0" err="1"/>
              <a:t>piě</a:t>
            </a:r>
            <a:r>
              <a:rPr lang="sk-SK" sz="1800" dirty="0"/>
              <a:t> </a:t>
            </a:r>
            <a:r>
              <a:rPr lang="zh-CN" altLang="en-US" sz="1800" dirty="0"/>
              <a:t>撇</a:t>
            </a:r>
            <a:r>
              <a:rPr lang="sk-SK" altLang="zh-CN" sz="1800" dirty="0"/>
              <a:t> </a:t>
            </a:r>
            <a:r>
              <a:rPr lang="sk-SK" altLang="zh-CN" sz="1800" b="1" dirty="0"/>
              <a:t>ľavý</a:t>
            </a:r>
            <a:r>
              <a:rPr lang="sk-SK" altLang="zh-CN" sz="1800" dirty="0"/>
              <a:t> (šikmo </a:t>
            </a:r>
            <a:r>
              <a:rPr lang="sk-SK" altLang="zh-CN" sz="1800" dirty="0" err="1"/>
              <a:t>zprava</a:t>
            </a:r>
            <a:r>
              <a:rPr lang="sk-SK" altLang="zh-CN" sz="1800" dirty="0"/>
              <a:t> zhora doľava dole)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sk-SK" sz="1800" i="1" dirty="0"/>
              <a:t>nà</a:t>
            </a:r>
            <a:r>
              <a:rPr lang="sk-SK" altLang="zh-CN" sz="1800" dirty="0"/>
              <a:t> </a:t>
            </a:r>
            <a:r>
              <a:rPr lang="zh-CN" altLang="en-US" sz="1800" dirty="0"/>
              <a:t>捺</a:t>
            </a:r>
            <a:r>
              <a:rPr lang="sk-SK" altLang="zh-CN" sz="1800" dirty="0"/>
              <a:t> </a:t>
            </a:r>
            <a:r>
              <a:rPr lang="sk-SK" altLang="zh-CN" sz="1800" b="1" dirty="0"/>
              <a:t>pravý</a:t>
            </a:r>
            <a:r>
              <a:rPr lang="sk-SK" altLang="zh-CN" sz="1800" dirty="0"/>
              <a:t> (šikmo zľava zhora doprava dole)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sk-SK" sz="1800" i="1" dirty="0"/>
              <a:t>diǎn</a:t>
            </a:r>
            <a:r>
              <a:rPr lang="sk-SK" sz="1800" dirty="0"/>
              <a:t> </a:t>
            </a:r>
            <a:r>
              <a:rPr lang="zh-CN" altLang="en-US" sz="1800" dirty="0"/>
              <a:t>點</a:t>
            </a:r>
            <a:r>
              <a:rPr lang="sk-SK" altLang="zh-CN" sz="1800" dirty="0"/>
              <a:t> </a:t>
            </a:r>
            <a:r>
              <a:rPr lang="sk-SK" altLang="zh-CN" sz="1800" b="1" dirty="0"/>
              <a:t>bodový </a:t>
            </a:r>
            <a:r>
              <a:rPr lang="sk-SK" altLang="zh-CN" sz="1800" dirty="0"/>
              <a:t>(smeruje nadol zľava doprava)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sk-SK" sz="1800" i="1" dirty="0"/>
              <a:t>tí</a:t>
            </a:r>
            <a:r>
              <a:rPr lang="sk-SK" altLang="zh-CN" sz="1800" dirty="0"/>
              <a:t> </a:t>
            </a:r>
            <a:r>
              <a:rPr lang="zh-CN" altLang="en-US" sz="1800" dirty="0"/>
              <a:t>提</a:t>
            </a:r>
            <a:r>
              <a:rPr lang="sk-SK" altLang="zh-CN" sz="1800" dirty="0"/>
              <a:t> </a:t>
            </a:r>
            <a:r>
              <a:rPr lang="sk-SK" altLang="zh-CN" sz="1800" b="1" dirty="0"/>
              <a:t>vzostupný</a:t>
            </a:r>
            <a:r>
              <a:rPr lang="sk-SK" altLang="zh-CN" sz="1800" dirty="0"/>
              <a:t> (stúpavý zľava doprava)</a:t>
            </a:r>
          </a:p>
          <a:p>
            <a:pPr>
              <a:buNone/>
            </a:pPr>
            <a:endParaRPr lang="sk-SK" altLang="zh-CN" sz="1800" dirty="0"/>
          </a:p>
          <a:p>
            <a:pPr>
              <a:buFont typeface="+mj-lt"/>
              <a:buAutoNum type="arabicPeriod"/>
            </a:pPr>
            <a:r>
              <a:rPr lang="sk-SK" sz="1800" dirty="0"/>
              <a:t>(</a:t>
            </a:r>
            <a:r>
              <a:rPr lang="sk-SK" sz="1800" i="1" dirty="0"/>
              <a:t>gōu</a:t>
            </a:r>
            <a:r>
              <a:rPr lang="sk-SK" sz="1800" dirty="0"/>
              <a:t> </a:t>
            </a:r>
            <a:r>
              <a:rPr lang="zh-CN" altLang="en-US" sz="1800" dirty="0"/>
              <a:t>鈎</a:t>
            </a:r>
            <a:r>
              <a:rPr lang="sk-SK" altLang="zh-CN" sz="1800" dirty="0"/>
              <a:t> </a:t>
            </a:r>
            <a:r>
              <a:rPr lang="sk-SK" altLang="zh-CN" sz="1800" b="1" dirty="0"/>
              <a:t>zvislý s hákom</a:t>
            </a:r>
            <a:r>
              <a:rPr lang="sk-SK" altLang="zh-CN" sz="1800" dirty="0"/>
              <a:t>)</a:t>
            </a:r>
          </a:p>
          <a:p>
            <a:pPr>
              <a:buFont typeface="+mj-lt"/>
              <a:buAutoNum type="arabicPeriod"/>
            </a:pPr>
            <a:r>
              <a:rPr lang="sk-SK" altLang="zh-CN" dirty="0" err="1"/>
              <a:t>wan</a:t>
            </a:r>
            <a:r>
              <a:rPr lang="sk-SK" altLang="zh-CN" dirty="0"/>
              <a:t> </a:t>
            </a:r>
            <a:r>
              <a:rPr lang="zh-CN" altLang="en-US" dirty="0"/>
              <a:t>弯</a:t>
            </a:r>
            <a:r>
              <a:rPr lang="sk-SK" altLang="zh-CN" dirty="0"/>
              <a:t> </a:t>
            </a:r>
            <a:r>
              <a:rPr lang="sk-SK" altLang="zh-CN" b="1" dirty="0"/>
              <a:t>zahýbajúci sa</a:t>
            </a:r>
            <a:endParaRPr lang="sk-SK" altLang="zh-CN" sz="1800" b="1" dirty="0"/>
          </a:p>
          <a:p>
            <a:pPr>
              <a:buFont typeface="+mj-lt"/>
              <a:buAutoNum type="arabicPeriod"/>
            </a:pPr>
            <a:endParaRPr lang="sk-SK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ok 3" descr="242014829_927306344523236_5153948620132323025_n.jpg"/>
          <p:cNvPicPr>
            <a:picLocks noChangeAspect="1"/>
          </p:cNvPicPr>
          <p:nvPr/>
        </p:nvPicPr>
        <p:blipFill>
          <a:blip r:embed="rId2"/>
          <a:srcRect t="33714" b="26476"/>
          <a:stretch>
            <a:fillRect/>
          </a:stretch>
        </p:blipFill>
        <p:spPr>
          <a:xfrm>
            <a:off x="8403046" y="2821578"/>
            <a:ext cx="3432629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B049-1331-4E13-9B7E-D7D23029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647" y="683623"/>
            <a:ext cx="8915400" cy="3777622"/>
          </a:xfrm>
        </p:spPr>
        <p:txBody>
          <a:bodyPr/>
          <a:lstStyle/>
          <a:p>
            <a:r>
              <a:rPr lang="sk-SK" dirty="0"/>
              <a:t>jednotlivé ťahy môžu mať rôzne varianty a modifikácie písania, ktoré sú niekedy označované ako samostatné kategórie (začínajú rovnako, ale pokračujú iným spôsobom, napr. zalomenia, ohnutie, háčik, zošikmenie, kombinácie ťahov, atď.)</a:t>
            </a:r>
          </a:p>
          <a:p>
            <a:r>
              <a:rPr lang="sk-SK" dirty="0"/>
              <a:t>modifikácie jednotlivých ťahov</a:t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>
            <a:extLst>
              <a:ext uri="{FF2B5EF4-FFF2-40B4-BE49-F238E27FC236}">
                <a16:creationId xmlns:a16="http://schemas.microsoft.com/office/drawing/2014/main" id="{BA558823-1EEF-43F7-A4FF-C8E19397B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72" y="2407920"/>
            <a:ext cx="338468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BB3D-FFFF-49F0-B3FF-97EE1F34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ťahov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A4F1-83BF-4F96-A92D-1242BA74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hľadanie v slovníku  (stráca na aktuálnosti), pomenovanie detí v Číne </a:t>
            </a:r>
            <a:r>
              <a:rPr lang="sk-SK" sz="2000" dirty="0">
                <a:sym typeface="Wingdings" pitchFamily="2" charset="2"/>
              </a:rPr>
              <a:t></a:t>
            </a:r>
          </a:p>
          <a:p>
            <a:r>
              <a:rPr lang="sk-SK" sz="2000" dirty="0">
                <a:sym typeface="Wingdings" pitchFamily="2" charset="2"/>
              </a:rPr>
              <a:t>znak môže byť tvorený minimálne 1 a maximálne 64 ťahmi</a:t>
            </a:r>
          </a:p>
          <a:p>
            <a:r>
              <a:rPr lang="sk-SK" sz="2000" dirty="0">
                <a:sym typeface="Wingdings" pitchFamily="2" charset="2"/>
              </a:rPr>
              <a:t>zvyčajne znak obsahuje 8-12 ťahov</a:t>
            </a:r>
            <a:endParaRPr lang="sk-SK" sz="2000" dirty="0"/>
          </a:p>
          <a:p>
            <a:r>
              <a:rPr lang="sk-SK" dirty="0"/>
              <a:t>na to, aby sme vedeli určiť počet ťahov musíme poznať jednotlivé druhy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3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A64FC7E-90F0-4C70-8BA7-81E08E68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339" y="539932"/>
            <a:ext cx="8915400" cy="37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biang</a:t>
            </a:r>
            <a:r>
              <a:rPr lang="cs-CZ" dirty="0"/>
              <a:t> (58) 					                       </a:t>
            </a:r>
            <a:r>
              <a:rPr lang="cs-CZ" dirty="0" err="1"/>
              <a:t>zhe</a:t>
            </a:r>
            <a:r>
              <a:rPr lang="cs-CZ" dirty="0"/>
              <a:t> (64)</a:t>
            </a:r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1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4D0491E1-B884-44AD-9050-C232B602ACE9}"/>
              </a:ext>
            </a:extLst>
          </p:cNvPr>
          <p:cNvPicPr/>
          <p:nvPr/>
        </p:nvPicPr>
        <p:blipFill rotWithShape="1">
          <a:blip r:embed="rId2"/>
          <a:srcRect l="34392" t="49696" r="55522" b="33248"/>
          <a:stretch/>
        </p:blipFill>
        <p:spPr bwMode="auto">
          <a:xfrm>
            <a:off x="1542184" y="1338319"/>
            <a:ext cx="4854262" cy="4413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FADF1854-7D3F-4FCF-9332-8B0A31A3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9" t="42345" r="74042" b="40601"/>
          <a:stretch>
            <a:fillRect/>
          </a:stretch>
        </p:blipFill>
        <p:spPr bwMode="auto">
          <a:xfrm>
            <a:off x="6789784" y="1338318"/>
            <a:ext cx="4468968" cy="43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7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7D7-4A99-4C6B-9CC9-EA8AA590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Poradie ťahov  </a:t>
            </a:r>
            <a:r>
              <a:rPr lang="sk-SK" i="1" dirty="0"/>
              <a:t>bǐshùn</a:t>
            </a:r>
            <a:r>
              <a:rPr lang="sk-SK" dirty="0"/>
              <a:t> </a:t>
            </a:r>
            <a:r>
              <a:rPr lang="zh-CN" altLang="en-US" dirty="0"/>
              <a:t>笔顺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6A641-6401-4E5C-A7E4-B6798E2C6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ťahy sa zapisujú v ustálenom poradí </a:t>
            </a:r>
          </a:p>
          <a:p>
            <a:r>
              <a:rPr lang="sk-SK" dirty="0"/>
              <a:t>tradícia, plynulosť písania, nadväzovanie znakov (lepšia čitateľnosť a správnejšie konštruovanie znakov), zvýšenie rýchlosti , automatizácia písania, zabránenie opomenutiu nejakej malej ale dôležitej časti znaku</a:t>
            </a:r>
          </a:p>
          <a:p>
            <a:r>
              <a:rPr lang="sk-SK" dirty="0"/>
              <a:t>ustálené a v súčasnosti normované (1997 Norma poradia ťahov u bežne používaných znakov súčasnej čínštiny) </a:t>
            </a:r>
          </a:p>
          <a:p>
            <a:r>
              <a:rPr lang="sk-SK" dirty="0"/>
              <a:t>na jeden znak môžeme použiť viac pravidiel, pre zložitosť kombinácie nevieme, ktoré pravidlá uplatniť </a:t>
            </a:r>
          </a:p>
          <a:p>
            <a:r>
              <a:rPr lang="sk-SK" dirty="0"/>
              <a:t>niekedy nevyhnutné a najjednoduchšie naučiť sa naspamäť ustálený spôsob písania znakov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0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F847-4512-475D-98F4-A1C04DB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1. </a:t>
            </a:r>
            <a:r>
              <a:rPr lang="sk-SK" dirty="0"/>
              <a:t>píše sa zhora nadol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2714-7AD3-4B06-A146-1E61CD11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572" y="2303418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8000" dirty="0"/>
              <a:t>三</a:t>
            </a:r>
            <a:endParaRPr lang="sk-SK" altLang="zh-CN" sz="8000" dirty="0"/>
          </a:p>
          <a:p>
            <a:pPr marL="0" indent="0" algn="ctr">
              <a:buNone/>
            </a:pPr>
            <a:r>
              <a:rPr lang="sk-SK" sz="1800" dirty="0"/>
              <a:t>sān</a:t>
            </a:r>
          </a:p>
          <a:p>
            <a:pPr marL="0" indent="0" algn="ctr">
              <a:buNone/>
            </a:pPr>
            <a:r>
              <a:rPr lang="sk-SK" sz="1800" dirty="0"/>
              <a:t>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8792-434B-4F68-9E80-37010FB8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2. </a:t>
            </a:r>
            <a:r>
              <a:rPr lang="sk-SK" dirty="0"/>
              <a:t>píše sa zľava doprava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196B-2BA6-4902-9B8F-99FD5BDF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698" y="240792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川 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dirty="0"/>
              <a:t>chuān</a:t>
            </a:r>
          </a:p>
          <a:p>
            <a:pPr marL="0" indent="0" algn="ctr">
              <a:buNone/>
            </a:pPr>
            <a:r>
              <a:rPr lang="sk-SK" sz="1800" dirty="0"/>
              <a:t>(súčasť iných znakov)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7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DD2C-6091-4578-8B18-363F0FEE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</a:rPr>
              <a:t>3. </a:t>
            </a:r>
            <a:r>
              <a:rPr lang="sk-SK" dirty="0"/>
              <a:t>ak sa kríži ťah zvislý kolmo s vodorovným, píše sa najskôr vodorovný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66BF-1206-44C3-B566-EF10C6EF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435" y="285205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sk-SK" sz="6600" dirty="0"/>
              <a:t>土</a:t>
            </a:r>
          </a:p>
          <a:p>
            <a:pPr marL="0" indent="0" algn="ctr">
              <a:buNone/>
            </a:pPr>
            <a:r>
              <a:rPr lang="sk-SK" sz="1800" dirty="0"/>
              <a:t>tǔ</a:t>
            </a:r>
          </a:p>
          <a:p>
            <a:pPr marL="0" indent="0" algn="ctr">
              <a:buNone/>
            </a:pPr>
            <a:r>
              <a:rPr lang="sk-SK" sz="1800" dirty="0"/>
              <a:t>zem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3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2E6B-8371-4F9F-BD35-0DB70CCC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4. </a:t>
            </a:r>
            <a:r>
              <a:rPr lang="sk-SK" dirty="0"/>
              <a:t>ak sa kríži ľavý ťah s pravým ťahom, píše sa najskôr ľavý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231F-0D23-4521-A3F9-35BE8BF7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321" y="268224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000" dirty="0"/>
              <a:t>人</a:t>
            </a:r>
            <a:endParaRPr lang="sk-SK" altLang="zh-CN" sz="6000" dirty="0"/>
          </a:p>
          <a:p>
            <a:pPr marL="0" indent="0" algn="ctr">
              <a:buNone/>
            </a:pPr>
            <a:r>
              <a:rPr lang="zh-CN" altLang="en-US" sz="6000" dirty="0"/>
              <a:t> </a:t>
            </a:r>
            <a:r>
              <a:rPr lang="sk-SK" sz="1800" dirty="0"/>
              <a:t>rén</a:t>
            </a:r>
          </a:p>
          <a:p>
            <a:pPr marL="0" indent="0" algn="ctr">
              <a:buNone/>
            </a:pPr>
            <a:r>
              <a:rPr lang="sk-SK" sz="1800" dirty="0"/>
              <a:t>človek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FCE8-8D5E-46E1-A99A-72D0A649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5. </a:t>
            </a:r>
            <a:r>
              <a:rPr lang="sk-SK" dirty="0"/>
              <a:t>najskôr sa píše vonok, potom vnútro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E1DB-C2C6-4854-8BA8-341A02E21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276061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问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 wèn</a:t>
            </a:r>
          </a:p>
          <a:p>
            <a:pPr marL="0" indent="0" algn="ctr">
              <a:buNone/>
            </a:pPr>
            <a:r>
              <a:rPr lang="sk-SK" sz="1800" dirty="0"/>
              <a:t>pýtať 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1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kurze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14 týždňov výuky (15.9.202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- 15.12.202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), 17.11. voľno 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2 kredity  </a:t>
            </a:r>
          </a:p>
          <a:p>
            <a:pPr marL="0" indent="0">
              <a:buNone/>
            </a:pPr>
            <a:r>
              <a:rPr lang="sk-SK" u="sng" dirty="0">
                <a:latin typeface="Calibri" panose="020F0502020204030204" pitchFamily="34" charset="0"/>
                <a:cs typeface="Calibri" panose="020F0502020204030204" pitchFamily="34" charset="0"/>
              </a:rPr>
              <a:t>Výukové metódy: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prednáška o teórií týkajúcej sa čínskeho písma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domáce úlohy – prepisy znakov (nasledovanie učebnice Integrated Chinese Level 1 Part 1), určovanie radikálov, zaraďovanie znakov do skupín, domáca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četba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povinná literatúra: Zádrapa a Pejčochová,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Čínské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písmo (ďalej označované ako učebnica 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)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 úspešnému absolvovaniu kurzu je potrebné:</a:t>
            </a:r>
            <a:endParaRPr lang="sk-SK" u="sng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odovzdať všetky domáce úlohy, načas (neodovzdaná úloha, úloha odovzdaná po deadline alebo „odfláknutá“ úloha = neospravedlnená absencia)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maximálne 2 neospravedlnené absencie</a:t>
            </a:r>
            <a:endParaRPr lang="sk-SK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záverečný test (minimum 70 %) (prvé dve časti učebnice- teoretické otázky z prednášok + praktické zvládnutie písania čínskych znakov)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311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88D4-8AA9-4E7A-86A0-44B4500D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</a:rPr>
              <a:t>6. </a:t>
            </a:r>
            <a:r>
              <a:rPr lang="sk-SK" dirty="0"/>
              <a:t>u znakov s ohradou  sa najprv napíšu tri strany ohrady , potom vnútro a až na konci uzavretie (spodok)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2AEE-D876-4F7C-8585-6899E9E1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246" y="2656114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国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guó</a:t>
            </a:r>
          </a:p>
          <a:p>
            <a:pPr marL="0" indent="0" algn="ctr">
              <a:buNone/>
            </a:pPr>
            <a:r>
              <a:rPr lang="sk-SK" sz="1800" dirty="0"/>
              <a:t>štát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9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C1A6-EBC9-4E54-9155-1BDE2211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7. </a:t>
            </a:r>
            <a:r>
              <a:rPr lang="sk-SK" dirty="0"/>
              <a:t>u súmerných znakov sa píše najskôr stred, potom strany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7625-3FD3-4B0B-BBE7-50B0988C2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875" y="257773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水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shuǐ</a:t>
            </a:r>
          </a:p>
          <a:p>
            <a:pPr marL="0" indent="0" algn="ctr">
              <a:buNone/>
            </a:pPr>
            <a:r>
              <a:rPr lang="sk-SK" sz="1800" dirty="0"/>
              <a:t>voda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A91D-CAFF-4A25-A2E4-EADE3B99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8. </a:t>
            </a:r>
            <a:r>
              <a:rPr lang="sk-SK" dirty="0"/>
              <a:t>bodový ťah vpravo hore sa spravidla píše nakoniec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FC23-03AE-4351-88C3-0891D098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818" y="2708366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犬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quǎn</a:t>
            </a:r>
          </a:p>
          <a:p>
            <a:pPr marL="0" indent="0" algn="ctr">
              <a:buNone/>
            </a:pPr>
            <a:r>
              <a:rPr lang="sk-SK" sz="1800" dirty="0"/>
              <a:t>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1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3627-6ABD-4732-BC78-46825582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9. </a:t>
            </a:r>
            <a:r>
              <a:rPr lang="sk-SK" dirty="0"/>
              <a:t>radikály </a:t>
            </a:r>
            <a:r>
              <a:rPr lang="sk-SK" sz="3600" dirty="0"/>
              <a:t>辶 </a:t>
            </a:r>
            <a:r>
              <a:rPr lang="sk-SK" dirty="0"/>
              <a:t>a   </a:t>
            </a:r>
            <a:r>
              <a:rPr lang="sk-SK" sz="3600" dirty="0"/>
              <a:t>廴</a:t>
            </a:r>
            <a:r>
              <a:rPr lang="sk-SK" dirty="0"/>
              <a:t> sa píšu nakoniec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85C0-C263-4408-9B9C-93F690CB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38" y="222504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/>
              <a:t>适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shì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2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122E-41AB-40A7-A9EB-31CF2CFF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10. </a:t>
            </a:r>
            <a:r>
              <a:rPr lang="sk-SK" dirty="0"/>
              <a:t>u  </a:t>
            </a:r>
            <a:r>
              <a:rPr lang="sk-SK" sz="3600" dirty="0" err="1"/>
              <a:t>阝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sz="3600" dirty="0"/>
              <a:t>卩</a:t>
            </a:r>
            <a:r>
              <a:rPr lang="sk-SK" dirty="0"/>
              <a:t> sa najprv píše horný ťah napravo, až potom zvislý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23AF-2DEA-4E56-A1D0-B5B2BF74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698" y="2185851"/>
            <a:ext cx="8915400" cy="3777622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r>
              <a:rPr lang="zh-CN" altLang="en-US" sz="6600" dirty="0"/>
              <a:t>都</a:t>
            </a:r>
            <a:endParaRPr lang="sk-SK" altLang="zh-CN" sz="6600" dirty="0"/>
          </a:p>
          <a:p>
            <a:pPr marL="0" indent="0" algn="ctr">
              <a:buNone/>
            </a:pPr>
            <a:r>
              <a:rPr lang="sk-SK" sz="1800" i="1" dirty="0"/>
              <a:t>dōu</a:t>
            </a:r>
          </a:p>
          <a:p>
            <a:pPr marL="0" indent="0" algn="ctr">
              <a:buNone/>
            </a:pPr>
            <a:r>
              <a:rPr lang="sk-SK" sz="1800" i="1" dirty="0"/>
              <a:t>všetko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3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57A5-ED8C-4DFE-A33A-12BE0489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FC41-A2F4-4316-BCC3-F5378C6E1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znaky </a:t>
            </a:r>
            <a:r>
              <a:rPr lang="cs-CZ" dirty="0" err="1"/>
              <a:t>najčastejšie</a:t>
            </a:r>
            <a:r>
              <a:rPr lang="cs-CZ" dirty="0"/>
              <a:t> </a:t>
            </a:r>
            <a:r>
              <a:rPr lang="cs-CZ" dirty="0" err="1"/>
              <a:t>tvorené</a:t>
            </a:r>
            <a:r>
              <a:rPr lang="cs-CZ" dirty="0"/>
              <a:t> 2, 3 </a:t>
            </a:r>
            <a:r>
              <a:rPr lang="cs-CZ" dirty="0" err="1"/>
              <a:t>alebo</a:t>
            </a:r>
            <a:r>
              <a:rPr lang="cs-CZ" dirty="0"/>
              <a:t> len 1 </a:t>
            </a:r>
            <a:r>
              <a:rPr lang="cs-CZ" dirty="0" err="1"/>
              <a:t>prvkom</a:t>
            </a:r>
            <a:r>
              <a:rPr lang="cs-CZ" dirty="0"/>
              <a:t> (prvok teda </a:t>
            </a:r>
            <a:r>
              <a:rPr lang="cs-CZ" dirty="0" err="1"/>
              <a:t>môže</a:t>
            </a:r>
            <a:r>
              <a:rPr lang="cs-CZ" dirty="0"/>
              <a:t> byť aj samostatný znak, ale </a:t>
            </a:r>
            <a:r>
              <a:rPr lang="cs-CZ" dirty="0" err="1"/>
              <a:t>väčšinou</a:t>
            </a:r>
            <a:r>
              <a:rPr lang="cs-CZ" dirty="0"/>
              <a:t> je len </a:t>
            </a:r>
            <a:r>
              <a:rPr lang="cs-CZ" dirty="0" err="1"/>
              <a:t>súčasťou</a:t>
            </a:r>
            <a:r>
              <a:rPr lang="cs-CZ" dirty="0"/>
              <a:t> znaku)</a:t>
            </a:r>
          </a:p>
          <a:p>
            <a:pPr lvl="0"/>
            <a:endParaRPr lang="cs-CZ" dirty="0"/>
          </a:p>
          <a:p>
            <a:pPr lvl="0"/>
            <a:r>
              <a:rPr lang="cs-CZ" dirty="0" err="1"/>
              <a:t>príklad</a:t>
            </a:r>
            <a:r>
              <a:rPr lang="cs-CZ" dirty="0"/>
              <a:t> </a:t>
            </a:r>
            <a:r>
              <a:rPr lang="cs-CZ" dirty="0" err="1"/>
              <a:t>znakov</a:t>
            </a:r>
            <a:r>
              <a:rPr lang="cs-CZ" dirty="0"/>
              <a:t> </a:t>
            </a:r>
            <a:r>
              <a:rPr lang="cs-CZ" dirty="0" err="1"/>
              <a:t>tvorených</a:t>
            </a:r>
            <a:r>
              <a:rPr lang="cs-CZ" dirty="0"/>
              <a:t> 1 </a:t>
            </a:r>
            <a:r>
              <a:rPr lang="cs-CZ" dirty="0" err="1"/>
              <a:t>prvkom</a:t>
            </a:r>
            <a:r>
              <a:rPr lang="cs-CZ" dirty="0"/>
              <a:t> (znaky základné) :</a:t>
            </a:r>
          </a:p>
          <a:p>
            <a:pPr marL="0" lvl="0" indent="0">
              <a:buNone/>
            </a:pPr>
            <a:r>
              <a:rPr lang="zh-CN" altLang="en-US" dirty="0"/>
              <a:t>人， 女， 山， 心， 水， 火， 肉， 衣</a:t>
            </a:r>
            <a:endParaRPr lang="cs-CZ" altLang="zh-CN" dirty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znaky </a:t>
            </a:r>
            <a:r>
              <a:rPr lang="cs-CZ" dirty="0" err="1"/>
              <a:t>tvorené</a:t>
            </a:r>
            <a:r>
              <a:rPr lang="cs-CZ" dirty="0"/>
              <a:t> </a:t>
            </a:r>
            <a:r>
              <a:rPr lang="cs-CZ" dirty="0" err="1"/>
              <a:t>viacerými</a:t>
            </a:r>
            <a:r>
              <a:rPr lang="cs-CZ" dirty="0"/>
              <a:t> </a:t>
            </a:r>
            <a:r>
              <a:rPr lang="cs-CZ" dirty="0" err="1"/>
              <a:t>prvkami</a:t>
            </a:r>
            <a:r>
              <a:rPr lang="cs-CZ" dirty="0"/>
              <a:t> (znaky </a:t>
            </a:r>
            <a:r>
              <a:rPr lang="cs-CZ" dirty="0" err="1"/>
              <a:t>odvodené</a:t>
            </a:r>
            <a:r>
              <a:rPr lang="cs-CZ" dirty="0"/>
              <a:t>) :</a:t>
            </a:r>
          </a:p>
          <a:p>
            <a:pPr marL="0" lvl="0" indent="0">
              <a:buNone/>
            </a:pPr>
            <a:r>
              <a:rPr lang="zh-CN" altLang="en-US" dirty="0"/>
              <a:t>课， 你， 是， 还， 那， 些， 她， 很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1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EA5F-394C-4041-A43E-4AEBE4A0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Základná </a:t>
            </a:r>
            <a:r>
              <a:rPr lang="cs-CZ" dirty="0" err="1"/>
              <a:t>štruktúra</a:t>
            </a:r>
            <a:r>
              <a:rPr lang="cs-CZ" dirty="0"/>
              <a:t> znaku,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týka</a:t>
            </a:r>
            <a:r>
              <a:rPr lang="cs-CZ" dirty="0"/>
              <a:t> </a:t>
            </a:r>
            <a:r>
              <a:rPr lang="cs-CZ" dirty="0" err="1"/>
              <a:t>usporiadania</a:t>
            </a:r>
            <a:r>
              <a:rPr lang="cs-CZ" dirty="0"/>
              <a:t> </a:t>
            </a:r>
            <a:r>
              <a:rPr lang="cs-CZ" dirty="0" err="1"/>
              <a:t>prvkov</a:t>
            </a:r>
            <a:r>
              <a:rPr lang="cs-CZ" dirty="0"/>
              <a:t> v znaku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08C8-EE91-4C2C-9154-E3206C27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vertikálna</a:t>
            </a:r>
          </a:p>
          <a:p>
            <a:pPr marL="0" indent="0">
              <a:buNone/>
            </a:pPr>
            <a:r>
              <a:rPr lang="zh-CN" altLang="en-US" dirty="0"/>
              <a:t>你， 她， 很， 纸， 做， 谢</a:t>
            </a:r>
            <a:endParaRPr lang="cs-CZ" altLang="zh-CN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horizontálna</a:t>
            </a:r>
          </a:p>
          <a:p>
            <a:pPr marL="0" indent="0">
              <a:buNone/>
            </a:pPr>
            <a:r>
              <a:rPr lang="zh-CN" altLang="en-US" dirty="0"/>
              <a:t>还， 星， 些， 香， 答， 等</a:t>
            </a:r>
            <a:endParaRPr lang="cs-CZ" altLang="zh-CN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 err="1"/>
              <a:t>centrálna</a:t>
            </a:r>
            <a:endParaRPr lang="cs-CZ" dirty="0"/>
          </a:p>
          <a:p>
            <a:pPr marL="0" indent="0">
              <a:buNone/>
            </a:pPr>
            <a:r>
              <a:rPr lang="zh-CN" altLang="en-US" dirty="0"/>
              <a:t>同， 内， 闻， 国， 回， 园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354" y="650236"/>
            <a:ext cx="8911687" cy="1280890"/>
          </a:xfrm>
        </p:spPr>
        <p:txBody>
          <a:bodyPr/>
          <a:lstStyle/>
          <a:p>
            <a:r>
              <a:rPr lang="sk-SK" dirty="0"/>
              <a:t>Základné inštrukcie pre písanie znakov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poradie</a:t>
            </a:r>
            <a:r>
              <a:rPr lang="cs-CZ" dirty="0"/>
              <a:t> </a:t>
            </a:r>
            <a:r>
              <a:rPr lang="cs-CZ" dirty="0" err="1"/>
              <a:t>ťahov</a:t>
            </a:r>
            <a:r>
              <a:rPr lang="cs-CZ" dirty="0"/>
              <a:t> je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písanú</a:t>
            </a:r>
            <a:r>
              <a:rPr lang="cs-CZ" dirty="0"/>
              <a:t> rukou </a:t>
            </a:r>
            <a:r>
              <a:rPr lang="cs-CZ" dirty="0" err="1"/>
              <a:t>kľúčové</a:t>
            </a:r>
            <a:r>
              <a:rPr lang="cs-CZ" dirty="0"/>
              <a:t>, znaky </a:t>
            </a:r>
            <a:r>
              <a:rPr lang="cs-CZ" dirty="0" err="1"/>
              <a:t>sa</a:t>
            </a:r>
            <a:r>
              <a:rPr lang="cs-CZ" dirty="0"/>
              <a:t> „</a:t>
            </a:r>
            <a:r>
              <a:rPr lang="cs-CZ" dirty="0" err="1"/>
              <a:t>nemaľujú</a:t>
            </a:r>
            <a:r>
              <a:rPr lang="cs-CZ" dirty="0"/>
              <a:t>“,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správny</a:t>
            </a:r>
            <a:r>
              <a:rPr lang="cs-CZ" dirty="0"/>
              <a:t> tvar vzniká </a:t>
            </a:r>
            <a:r>
              <a:rPr lang="cs-CZ" dirty="0" err="1"/>
              <a:t>práve</a:t>
            </a:r>
            <a:r>
              <a:rPr lang="cs-CZ" dirty="0"/>
              <a:t> </a:t>
            </a:r>
            <a:r>
              <a:rPr lang="cs-CZ" dirty="0" err="1"/>
              <a:t>dodržaním</a:t>
            </a:r>
            <a:r>
              <a:rPr lang="cs-CZ" dirty="0"/>
              <a:t> </a:t>
            </a:r>
            <a:r>
              <a:rPr lang="cs-CZ" dirty="0" err="1"/>
              <a:t>poradia</a:t>
            </a:r>
            <a:r>
              <a:rPr lang="cs-CZ" dirty="0"/>
              <a:t> </a:t>
            </a:r>
            <a:r>
              <a:rPr lang="cs-CZ" dirty="0" err="1"/>
              <a:t>ťahov</a:t>
            </a:r>
            <a:endParaRPr lang="cs-CZ" dirty="0"/>
          </a:p>
          <a:p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rýchlom</a:t>
            </a:r>
            <a:r>
              <a:rPr lang="cs-CZ" dirty="0"/>
              <a:t> </a:t>
            </a:r>
            <a:r>
              <a:rPr lang="cs-CZ" dirty="0" err="1"/>
              <a:t>písaní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niektoré</a:t>
            </a:r>
            <a:r>
              <a:rPr lang="cs-CZ" dirty="0"/>
              <a:t> detaily </a:t>
            </a:r>
            <a:r>
              <a:rPr lang="cs-CZ" dirty="0" err="1"/>
              <a:t>stierajú</a:t>
            </a:r>
            <a:r>
              <a:rPr lang="cs-CZ" dirty="0"/>
              <a:t> a </a:t>
            </a:r>
            <a:r>
              <a:rPr lang="cs-CZ" dirty="0" err="1"/>
              <a:t>zrozumiteľnosť</a:t>
            </a:r>
            <a:r>
              <a:rPr lang="cs-CZ" dirty="0"/>
              <a:t> </a:t>
            </a:r>
            <a:r>
              <a:rPr lang="cs-CZ" dirty="0" err="1"/>
              <a:t>zapísaného</a:t>
            </a:r>
            <a:r>
              <a:rPr lang="cs-CZ" dirty="0"/>
              <a:t> znaku je uchovaná </a:t>
            </a:r>
            <a:r>
              <a:rPr lang="cs-CZ" dirty="0" err="1"/>
              <a:t>práve</a:t>
            </a:r>
            <a:r>
              <a:rPr lang="cs-CZ" dirty="0"/>
              <a:t> </a:t>
            </a:r>
            <a:r>
              <a:rPr lang="cs-CZ" dirty="0" err="1"/>
              <a:t>dodržaním</a:t>
            </a:r>
            <a:r>
              <a:rPr lang="cs-CZ" dirty="0"/>
              <a:t> </a:t>
            </a:r>
            <a:r>
              <a:rPr lang="cs-CZ" dirty="0" err="1"/>
              <a:t>poradia</a:t>
            </a:r>
            <a:r>
              <a:rPr lang="cs-CZ" dirty="0"/>
              <a:t> </a:t>
            </a:r>
            <a:r>
              <a:rPr lang="cs-CZ" dirty="0" err="1"/>
              <a:t>ťahov</a:t>
            </a:r>
            <a:r>
              <a:rPr lang="cs-CZ" dirty="0"/>
              <a:t> při </a:t>
            </a:r>
            <a:r>
              <a:rPr lang="cs-CZ" dirty="0" err="1"/>
              <a:t>písaní</a:t>
            </a:r>
            <a:endParaRPr lang="cs-CZ" dirty="0"/>
          </a:p>
          <a:p>
            <a:r>
              <a:rPr lang="cs-CZ" dirty="0" err="1"/>
              <a:t>všetky</a:t>
            </a:r>
            <a:r>
              <a:rPr lang="cs-CZ" dirty="0"/>
              <a:t> znaky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vpisujú</a:t>
            </a:r>
            <a:r>
              <a:rPr lang="cs-CZ" dirty="0"/>
              <a:t> </a:t>
            </a:r>
            <a:r>
              <a:rPr lang="cs-CZ" dirty="0" err="1"/>
              <a:t>rovnomerne</a:t>
            </a:r>
            <a:r>
              <a:rPr lang="cs-CZ" dirty="0"/>
              <a:t> do </a:t>
            </a:r>
            <a:r>
              <a:rPr lang="cs-CZ" dirty="0" err="1"/>
              <a:t>štvorca</a:t>
            </a:r>
            <a:endParaRPr lang="cs-CZ" dirty="0"/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5800-6D32-4E55-80F1-6F1E6E96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Akým chybám sa vyvarovať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C579-6B82-42E6-8337-9A829841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ťahy </a:t>
            </a:r>
            <a:r>
              <a:rPr lang="sk-SK" dirty="0" err="1"/>
              <a:t>naviac</a:t>
            </a:r>
            <a:endParaRPr lang="sk-SK" dirty="0"/>
          </a:p>
          <a:p>
            <a:r>
              <a:rPr lang="sk-SK" dirty="0"/>
              <a:t>nesprávne umiestnenie bodového ťahu</a:t>
            </a:r>
          </a:p>
          <a:p>
            <a:r>
              <a:rPr lang="sk-SK" dirty="0"/>
              <a:t>nesprávna výška jednotlivých ťahov</a:t>
            </a:r>
          </a:p>
          <a:p>
            <a:r>
              <a:rPr lang="sk-SK" dirty="0"/>
              <a:t>nesprávna šírka jednotlivých častí  znakov</a:t>
            </a:r>
          </a:p>
          <a:p>
            <a:r>
              <a:rPr lang="sk-SK" dirty="0"/>
              <a:t>chýbajúce ťahy</a:t>
            </a:r>
          </a:p>
          <a:p>
            <a:r>
              <a:rPr lang="sk-SK" dirty="0"/>
              <a:t>otvorenie tam, kde by nemalo byť žiadne</a:t>
            </a:r>
          </a:p>
        </p:txBody>
      </p:sp>
    </p:spTree>
    <p:extLst>
      <p:ext uri="{BB962C8B-B14F-4D97-AF65-F5344CB8AC3E}">
        <p14:creationId xmlns:p14="http://schemas.microsoft.com/office/powerpoint/2010/main" val="213572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241822950_815730315789058_71178868364600410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4" y="2717074"/>
            <a:ext cx="1824197" cy="3644538"/>
          </a:xfrm>
          <a:prstGeom prst="rect">
            <a:avLst/>
          </a:prstGeom>
        </p:spPr>
      </p:pic>
      <p:pic>
        <p:nvPicPr>
          <p:cNvPr id="11" name="Obrázok 10" descr="241845052_583702089642315_885265467075169948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13" y="182879"/>
            <a:ext cx="1634585" cy="3265714"/>
          </a:xfrm>
          <a:prstGeom prst="rect">
            <a:avLst/>
          </a:prstGeom>
        </p:spPr>
      </p:pic>
      <p:pic>
        <p:nvPicPr>
          <p:cNvPr id="12" name="Obrázok 11" descr="241878662_649409622626944_867679493923976529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233" y="2832333"/>
            <a:ext cx="1655355" cy="3307210"/>
          </a:xfrm>
          <a:prstGeom prst="rect">
            <a:avLst/>
          </a:prstGeom>
        </p:spPr>
      </p:pic>
      <p:pic>
        <p:nvPicPr>
          <p:cNvPr id="13" name="Obrázok 12" descr="241965888_382092073293610_266843300673526257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279" y="0"/>
            <a:ext cx="1791505" cy="3579223"/>
          </a:xfrm>
          <a:prstGeom prst="rect">
            <a:avLst/>
          </a:prstGeom>
        </p:spPr>
      </p:pic>
      <p:pic>
        <p:nvPicPr>
          <p:cNvPr id="14" name="Obrázok 13" descr="242046329_1041618819925613_667245732854485957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332" y="2819659"/>
            <a:ext cx="1838234" cy="3672581"/>
          </a:xfrm>
          <a:prstGeom prst="rect">
            <a:avLst/>
          </a:prstGeom>
        </p:spPr>
      </p:pic>
      <p:pic>
        <p:nvPicPr>
          <p:cNvPr id="15" name="Obrázok 14" descr="242065812_2715514768752928_3080546362317346517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069" y="78292"/>
            <a:ext cx="2047240" cy="4090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 kurzu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teoretické znalosti o čínskom písme, základná terminológia, typológia, historický vývoj písma, ako sa vyhľadáva  v čínskom slovníku, aplikácie užitočné pre štúdium čínštiny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zápis znakov (poradie ťahov, smer ťahov) + </a:t>
            </a:r>
            <a:r>
              <a:rPr lang="sk-SK" dirty="0" err="1"/>
              <a:t>pinyin</a:t>
            </a:r>
            <a:r>
              <a:rPr lang="sk-SK" dirty="0"/>
              <a:t> (tón)+ preklad  (10 lekcií)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60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 myslieť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typ ťahu idem napísať</a:t>
            </a:r>
          </a:p>
          <a:p>
            <a:r>
              <a:rPr lang="sk-SK" dirty="0"/>
              <a:t>vo vzťahu k ostatným ťahom a komponentom v znaku:</a:t>
            </a:r>
          </a:p>
          <a:p>
            <a:pPr>
              <a:buNone/>
            </a:pPr>
            <a:r>
              <a:rPr lang="sk-SK" dirty="0"/>
              <a:t>Kde ťah začína</a:t>
            </a:r>
          </a:p>
          <a:p>
            <a:pPr>
              <a:buNone/>
            </a:pPr>
            <a:r>
              <a:rPr lang="sk-SK" dirty="0"/>
              <a:t>Cez čo prechádza</a:t>
            </a:r>
          </a:p>
          <a:p>
            <a:pPr>
              <a:buNone/>
            </a:pPr>
            <a:r>
              <a:rPr lang="sk-SK" dirty="0"/>
              <a:t>Kde končí</a:t>
            </a:r>
          </a:p>
          <a:p>
            <a:pPr>
              <a:buNone/>
            </a:pPr>
            <a:r>
              <a:rPr lang="sk-SK" dirty="0"/>
              <a:t>Kam ho v grafickom poli umiestniť</a:t>
            </a:r>
          </a:p>
          <a:p>
            <a:pPr>
              <a:buNone/>
            </a:pPr>
            <a:r>
              <a:rPr lang="sk-SK" dirty="0"/>
              <a:t>Na čo </a:t>
            </a:r>
            <a:r>
              <a:rPr lang="sk-SK" dirty="0" err="1"/>
              <a:t>naväzuje</a:t>
            </a:r>
            <a:endParaRPr lang="sk-SK" dirty="0"/>
          </a:p>
          <a:p>
            <a:pPr>
              <a:buNone/>
            </a:pPr>
            <a:r>
              <a:rPr lang="sk-SK" dirty="0"/>
              <a:t>Čoho sa dotýka/nedotýka</a:t>
            </a:r>
          </a:p>
          <a:p>
            <a:pPr>
              <a:buFont typeface="Wingdings" pitchFamily="2" charset="2"/>
              <a:buChar char="Ø"/>
            </a:pPr>
            <a:r>
              <a:rPr lang="sk-SK" dirty="0"/>
              <a:t>V akom poradí sa píše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F5A1-C5DB-47B8-9CCB-B30315FF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Mobilné aplikácie a platformy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3CF4-90AE-4F65-A2A3-6F97570AB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Pleco</a:t>
            </a:r>
            <a:endParaRPr lang="sk-SK" dirty="0"/>
          </a:p>
          <a:p>
            <a:pPr>
              <a:buNone/>
            </a:pPr>
            <a:r>
              <a:rPr lang="sk-SK" sz="1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Online</a:t>
            </a:r>
            <a:r>
              <a:rPr lang="sk-SK" sz="1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slovníky</a:t>
            </a:r>
          </a:p>
          <a:p>
            <a:r>
              <a:rPr lang="cs-CZ" sz="1800" b="1" dirty="0">
                <a:hlinkClick r:id="rId2"/>
              </a:rPr>
              <a:t>Mdbg.net</a:t>
            </a:r>
            <a:endParaRPr lang="cs-CZ" sz="1800" b="1" dirty="0"/>
          </a:p>
          <a:p>
            <a:r>
              <a:rPr lang="cs-CZ" sz="1800" b="1" dirty="0">
                <a:hlinkClick r:id="rId3"/>
              </a:rPr>
              <a:t>Line dictionary</a:t>
            </a:r>
            <a:endParaRPr lang="cs-CZ" sz="1800" b="1" dirty="0"/>
          </a:p>
          <a:p>
            <a:r>
              <a:rPr lang="cs-CZ" sz="1800" b="1" dirty="0">
                <a:hlinkClick r:id="rId4"/>
              </a:rPr>
              <a:t>Zdic.net</a:t>
            </a:r>
            <a:endParaRPr lang="cs-CZ" sz="1800" b="1" dirty="0"/>
          </a:p>
          <a:p>
            <a:r>
              <a:rPr lang="cs-CZ" sz="1800" b="1" dirty="0" err="1">
                <a:hlinkClick r:id="rId5"/>
              </a:rPr>
              <a:t>Yellowbridge</a:t>
            </a:r>
            <a:endParaRPr lang="cs-CZ" sz="1800" b="1" dirty="0"/>
          </a:p>
          <a:p>
            <a:r>
              <a:rPr lang="cs-CZ" b="1" dirty="0" err="1">
                <a:hlinkClick r:id="rId6"/>
              </a:rPr>
              <a:t>Strokeorder.info</a:t>
            </a:r>
            <a:endParaRPr lang="cs-CZ" b="1" dirty="0"/>
          </a:p>
          <a:p>
            <a:r>
              <a:rPr lang="cs-CZ" dirty="0" err="1"/>
              <a:t>Trainchinese.com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9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B539-C3E7-41C1-B534-CD19D6F0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Znaky 1. lekcia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CE9C-682E-452C-9B0F-36A8850A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你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3"/>
              </a:rPr>
              <a:t>好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4"/>
              </a:rPr>
              <a:t>请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5"/>
              </a:rPr>
              <a:t>问</a:t>
            </a:r>
            <a:r>
              <a:rPr lang="en-US" altLang="zh-CN" dirty="0"/>
              <a:t>	 </a:t>
            </a:r>
            <a:endParaRPr lang="sk-SK" altLang="zh-CN" dirty="0"/>
          </a:p>
          <a:p>
            <a:r>
              <a:rPr lang="zh-CN" altLang="en-US" dirty="0">
                <a:hlinkClick r:id="rId6"/>
              </a:rPr>
              <a:t>贵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7"/>
              </a:rPr>
              <a:t>姓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8"/>
              </a:rPr>
              <a:t>我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9"/>
              </a:rPr>
              <a:t>呢</a:t>
            </a:r>
            <a:r>
              <a:rPr lang="sk-SK" altLang="zh-CN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16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B38C8-582C-4A6B-A78E-F3038998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姐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3"/>
              </a:rPr>
              <a:t>叫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4"/>
              </a:rPr>
              <a:t>什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5"/>
              </a:rPr>
              <a:t>么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6"/>
              </a:rPr>
              <a:t>名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7"/>
              </a:rPr>
              <a:t>字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8"/>
              </a:rPr>
              <a:t>先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9"/>
              </a:rPr>
              <a:t>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4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7F28-7575-40A0-B951-FFC34E59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李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3"/>
              </a:rPr>
              <a:t>友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4"/>
              </a:rPr>
              <a:t>王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5"/>
              </a:rPr>
              <a:t>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70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E632-9238-454A-832C-7EFFF91D1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是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3"/>
              </a:rPr>
              <a:t>老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4"/>
              </a:rPr>
              <a:t>师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5"/>
              </a:rPr>
              <a:t>吗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6"/>
              </a:rPr>
              <a:t>不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7"/>
              </a:rPr>
              <a:t>学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8"/>
              </a:rPr>
              <a:t>也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9"/>
              </a:rPr>
              <a:t>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3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1463-EAE4-4B22-8FC0-5D11EAB5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中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3"/>
              </a:rPr>
              <a:t>国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4"/>
              </a:rPr>
              <a:t>北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5"/>
              </a:rPr>
              <a:t>京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6"/>
              </a:rPr>
              <a:t>美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7"/>
              </a:rPr>
              <a:t>纽 </a:t>
            </a:r>
            <a:r>
              <a:rPr lang="en-US" altLang="zh-CN" dirty="0"/>
              <a:t>	</a:t>
            </a:r>
            <a:endParaRPr lang="sk-SK" altLang="zh-CN" dirty="0"/>
          </a:p>
          <a:p>
            <a:r>
              <a:rPr lang="zh-CN" altLang="en-US" dirty="0">
                <a:hlinkClick r:id="rId8"/>
              </a:rPr>
              <a:t>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88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Domáca úloha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75704" y="2381794"/>
            <a:ext cx="8915400" cy="3777622"/>
          </a:xfrm>
        </p:spPr>
        <p:txBody>
          <a:bodyPr/>
          <a:lstStyle/>
          <a:p>
            <a:r>
              <a:rPr lang="sk-SK" dirty="0"/>
              <a:t>Znaky 1. lekcia IC L1 P1, odovzdať do 20.9. 18:00 (centrála Čínskych štúdií, stolík </a:t>
            </a:r>
            <a:r>
              <a:rPr lang="sk-SK" dirty="0">
                <a:sym typeface="Wingdings" pitchFamily="2" charset="2"/>
              </a:rPr>
              <a:t>)</a:t>
            </a:r>
          </a:p>
          <a:p>
            <a:r>
              <a:rPr lang="sk-SK" dirty="0">
                <a:sym typeface="Wingdings" pitchFamily="2" charset="2"/>
              </a:rPr>
              <a:t>Prečítať si </a:t>
            </a:r>
            <a:r>
              <a:rPr lang="sk-SK" dirty="0" err="1">
                <a:sym typeface="Wingdings" pitchFamily="2" charset="2"/>
              </a:rPr>
              <a:t>Zádrapa</a:t>
            </a:r>
            <a:r>
              <a:rPr lang="sk-SK" dirty="0">
                <a:sym typeface="Wingdings" pitchFamily="2" charset="2"/>
              </a:rPr>
              <a:t>, </a:t>
            </a:r>
            <a:r>
              <a:rPr lang="sk-SK" dirty="0" err="1">
                <a:sym typeface="Wingdings" pitchFamily="2" charset="2"/>
              </a:rPr>
              <a:t>Pejčochová</a:t>
            </a:r>
            <a:r>
              <a:rPr lang="sk-SK" dirty="0">
                <a:sym typeface="Wingdings" pitchFamily="2" charset="2"/>
              </a:rPr>
              <a:t> : Jak </a:t>
            </a:r>
            <a:r>
              <a:rPr lang="sk-SK" dirty="0" err="1">
                <a:sym typeface="Wingdings" pitchFamily="2" charset="2"/>
              </a:rPr>
              <a:t>napsat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čínský</a:t>
            </a:r>
            <a:r>
              <a:rPr lang="sk-SK" dirty="0">
                <a:sym typeface="Wingdings" pitchFamily="2" charset="2"/>
              </a:rPr>
              <a:t> znak (65-74)</a:t>
            </a:r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 with medium confidence">
            <a:extLst>
              <a:ext uri="{FF2B5EF4-FFF2-40B4-BE49-F238E27FC236}">
                <a16:creationId xmlns:a16="http://schemas.microsoft.com/office/drawing/2014/main" id="{5AF78CE7-461C-4E32-B6CC-537ED302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04" y="328101"/>
            <a:ext cx="4651346" cy="620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4657D82A-5465-458E-B395-7DB46C74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28101"/>
            <a:ext cx="4651347" cy="6201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812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1859" y="2622243"/>
            <a:ext cx="8911687" cy="1280890"/>
          </a:xfrm>
        </p:spPr>
        <p:txBody>
          <a:bodyPr/>
          <a:lstStyle/>
          <a:p>
            <a:pPr algn="ctr"/>
            <a:r>
              <a:rPr lang="sk-SK" dirty="0"/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21372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Povinná a doporučená literatúra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61" y="1497567"/>
            <a:ext cx="3546884" cy="52602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11" y="1501451"/>
            <a:ext cx="3425372" cy="52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Všeobecný úvod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644713"/>
            <a:ext cx="8915400" cy="3777622"/>
          </a:xfrm>
        </p:spPr>
        <p:txBody>
          <a:bodyPr/>
          <a:lstStyle/>
          <a:p>
            <a:r>
              <a:rPr lang="sk-SK" dirty="0"/>
              <a:t>čínske písmo je písomnou sústavou, ktorá sa vyvinula za účelom zápisu jazyka, ktorým sa hovorilo v okolí Žltej rieky približne v 2. tisícročí </a:t>
            </a:r>
            <a:r>
              <a:rPr lang="sk-SK" dirty="0" err="1"/>
              <a:t>pr</a:t>
            </a:r>
            <a:r>
              <a:rPr lang="sk-SK" dirty="0"/>
              <a:t>. Kr.</a:t>
            </a:r>
          </a:p>
          <a:p>
            <a:r>
              <a:rPr lang="sk-SK" dirty="0"/>
              <a:t>najstaršie doklady používania čínskeho písma okolo roku 1200 </a:t>
            </a:r>
            <a:r>
              <a:rPr lang="sk-SK" dirty="0" err="1"/>
              <a:t>pr</a:t>
            </a:r>
            <a:r>
              <a:rPr lang="sk-SK" dirty="0"/>
              <a:t>. Kr. 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/>
              <a:t>jiǎgǔwén</a:t>
            </a:r>
            <a:r>
              <a:rPr lang="sk-SK" dirty="0"/>
              <a:t> </a:t>
            </a:r>
            <a:r>
              <a:rPr lang="zh-CN" altLang="en-US" dirty="0"/>
              <a:t>甲骨文</a:t>
            </a:r>
            <a:r>
              <a:rPr lang="sk-SK" altLang="zh-CN" dirty="0"/>
              <a:t> (veštebné nápisy na pancieroch a kostiach) </a:t>
            </a:r>
          </a:p>
          <a:p>
            <a:r>
              <a:rPr lang="sk-SK" dirty="0"/>
              <a:t>čínština NIE JE najstarším písmom, drží však prvenstvo v najdlhšej neprerušenej tradícií používania písma</a:t>
            </a:r>
          </a:p>
          <a:p>
            <a:pPr marL="0" indent="0">
              <a:buNone/>
            </a:pPr>
            <a:endParaRPr lang="sk-SK" altLang="zh-CN" dirty="0"/>
          </a:p>
          <a:p>
            <a:pPr marL="0" indent="0">
              <a:buNone/>
            </a:pPr>
            <a:endParaRPr lang="sk-SK" altLang="zh-CN" dirty="0"/>
          </a:p>
          <a:p>
            <a:endParaRPr lang="sk-SK" dirty="0"/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DA9A1064-92D6-4421-A4BB-8ABF7352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55" y="3947886"/>
            <a:ext cx="1747371" cy="2690867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C97E40C2-7DB7-4FDD-97A9-BCDD62473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52" y="3895784"/>
            <a:ext cx="1747371" cy="26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Čínske písmo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593894"/>
            <a:ext cx="8915400" cy="3777622"/>
          </a:xfrm>
        </p:spPr>
        <p:txBody>
          <a:bodyPr/>
          <a:lstStyle/>
          <a:p>
            <a:r>
              <a:rPr lang="sk-SK" dirty="0"/>
              <a:t>2 štandardné sady čínskeho písma</a:t>
            </a:r>
          </a:p>
          <a:p>
            <a:pPr marL="0" indent="0">
              <a:buNone/>
            </a:pPr>
            <a:r>
              <a:rPr lang="sk-SK" dirty="0"/>
              <a:t>1) </a:t>
            </a:r>
            <a:r>
              <a:rPr lang="sk-SK" dirty="0" err="1">
                <a:solidFill>
                  <a:schemeClr val="accent2"/>
                </a:solidFill>
              </a:rPr>
              <a:t>Jiǎntǐzì</a:t>
            </a:r>
            <a:r>
              <a:rPr lang="sk-SK" dirty="0"/>
              <a:t>  </a:t>
            </a:r>
            <a:r>
              <a:rPr lang="zh-CN" altLang="en-US" dirty="0">
                <a:solidFill>
                  <a:schemeClr val="accent2"/>
                </a:solidFill>
              </a:rPr>
              <a:t>简体字</a:t>
            </a:r>
            <a:r>
              <a:rPr lang="sk-SK" altLang="zh-CN" dirty="0">
                <a:solidFill>
                  <a:schemeClr val="accent2"/>
                </a:solidFill>
              </a:rPr>
              <a:t> tzv zjednodušené znaky</a:t>
            </a:r>
            <a:r>
              <a:rPr lang="sk-SK" altLang="zh-CN" dirty="0">
                <a:solidFill>
                  <a:schemeClr val="accent5"/>
                </a:solidFill>
              </a:rPr>
              <a:t>    </a:t>
            </a:r>
            <a:r>
              <a:rPr lang="sk-SK" altLang="zh-CN" dirty="0"/>
              <a:t>(ČLR, Singapur)(sú výsledkom reforiem z 50tych rokov 20.storočia)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2) </a:t>
            </a:r>
            <a:r>
              <a:rPr lang="sk-SK" dirty="0" err="1">
                <a:solidFill>
                  <a:schemeClr val="accent5"/>
                </a:solidFill>
              </a:rPr>
              <a:t>Fántǐzì</a:t>
            </a:r>
            <a:r>
              <a:rPr lang="sk-SK" dirty="0"/>
              <a:t>  </a:t>
            </a:r>
            <a:r>
              <a:rPr lang="zh-CN" altLang="en-US" dirty="0">
                <a:solidFill>
                  <a:schemeClr val="accent2"/>
                </a:solidFill>
              </a:rPr>
              <a:t>繁体字</a:t>
            </a:r>
            <a:r>
              <a:rPr lang="sk-SK" altLang="zh-CN" dirty="0">
                <a:solidFill>
                  <a:schemeClr val="accent2"/>
                </a:solidFill>
              </a:rPr>
              <a:t> tzv tradičné znaky</a:t>
            </a:r>
            <a:r>
              <a:rPr lang="sk-SK" altLang="zh-CN" dirty="0">
                <a:solidFill>
                  <a:schemeClr val="accent5"/>
                </a:solidFill>
              </a:rPr>
              <a:t>    </a:t>
            </a:r>
            <a:r>
              <a:rPr lang="sk-SK" altLang="zh-CN" dirty="0"/>
              <a:t>(Taiwan, Hongkong, Makao) </a:t>
            </a:r>
          </a:p>
          <a:p>
            <a:pPr marL="0" indent="0">
              <a:buNone/>
            </a:pPr>
            <a:r>
              <a:rPr lang="sk-SK" altLang="zh-CN" dirty="0"/>
              <a:t>- rozdiel: menší počet ťahov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20" y="3702589"/>
            <a:ext cx="4711700" cy="31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7225-278F-420B-A9AA-CD0AA4EB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 čoho sa skladá čínsky znak a ako ho zapísať?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1BA7-256C-4F9A-B3FA-459801DA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čínština </a:t>
            </a:r>
            <a:r>
              <a:rPr lang="cs-CZ" dirty="0" err="1"/>
              <a:t>sa</a:t>
            </a:r>
            <a:r>
              <a:rPr lang="cs-CZ" dirty="0"/>
              <a:t> zapisuje </a:t>
            </a:r>
            <a:r>
              <a:rPr lang="cs-CZ" dirty="0" err="1"/>
              <a:t>znakmi</a:t>
            </a:r>
            <a:r>
              <a:rPr lang="cs-CZ" dirty="0"/>
              <a:t> (</a:t>
            </a:r>
            <a:r>
              <a:rPr lang="zh-CN" altLang="en-US" dirty="0"/>
              <a:t>汉字</a:t>
            </a:r>
            <a:r>
              <a:rPr lang="sk-SK" altLang="zh-CN" dirty="0"/>
              <a:t>), </a:t>
            </a:r>
            <a:r>
              <a:rPr lang="sk-SK" altLang="zh-CN" dirty="0" err="1"/>
              <a:t>znak=základný</a:t>
            </a:r>
            <a:r>
              <a:rPr lang="sk-SK" altLang="zh-CN" dirty="0"/>
              <a:t> nositeľ  lexikálneho alebo gramatického významu a zachycuje taktiež výslovnosť (tú však neodráža priamo)</a:t>
            </a:r>
          </a:p>
          <a:p>
            <a:r>
              <a:rPr lang="sk-SK" dirty="0"/>
              <a:t>znaky sú jednotiaci prvok medzi rozličnými časťami ČLR</a:t>
            </a:r>
            <a:endParaRPr lang="cs-CZ" dirty="0"/>
          </a:p>
          <a:p>
            <a:r>
              <a:rPr lang="cs-CZ" dirty="0"/>
              <a:t>základná jednotka znaku=</a:t>
            </a:r>
            <a:r>
              <a:rPr lang="cs-CZ" dirty="0" err="1"/>
              <a:t>ťah</a:t>
            </a:r>
            <a:r>
              <a:rPr lang="cs-CZ" dirty="0"/>
              <a:t> </a:t>
            </a:r>
            <a:r>
              <a:rPr lang="zh-CN" altLang="en-US" dirty="0"/>
              <a:t>笔画</a:t>
            </a:r>
            <a:endParaRPr lang="cs-CZ" dirty="0"/>
          </a:p>
          <a:p>
            <a:pPr lvl="0"/>
            <a:r>
              <a:rPr lang="cs-CZ" dirty="0" err="1"/>
              <a:t>ťahy</a:t>
            </a:r>
            <a:r>
              <a:rPr lang="cs-CZ" dirty="0"/>
              <a:t> sa ďalej spájajú do </a:t>
            </a:r>
            <a:r>
              <a:rPr lang="cs-CZ" dirty="0" err="1"/>
              <a:t>prvkov</a:t>
            </a:r>
            <a:r>
              <a:rPr lang="cs-CZ" dirty="0"/>
              <a:t> </a:t>
            </a:r>
            <a:r>
              <a:rPr lang="zh-CN" altLang="en-US" dirty="0"/>
              <a:t>部件</a:t>
            </a:r>
            <a:r>
              <a:rPr lang="cs-CZ" dirty="0"/>
              <a:t>, ktoré sa následne spájajú do </a:t>
            </a:r>
            <a:r>
              <a:rPr lang="cs-CZ" dirty="0" err="1"/>
              <a:t>znakov</a:t>
            </a:r>
            <a:endParaRPr lang="cs-CZ" dirty="0"/>
          </a:p>
          <a:p>
            <a:r>
              <a:rPr lang="cs-CZ" dirty="0"/>
              <a:t>95 % </a:t>
            </a:r>
            <a:r>
              <a:rPr lang="cs-CZ" dirty="0" err="1"/>
              <a:t>znakov</a:t>
            </a:r>
            <a:r>
              <a:rPr lang="cs-CZ" dirty="0"/>
              <a:t> má </a:t>
            </a:r>
            <a:r>
              <a:rPr lang="cs-CZ" dirty="0" err="1"/>
              <a:t>určitú</a:t>
            </a:r>
            <a:r>
              <a:rPr lang="cs-CZ" dirty="0"/>
              <a:t> </a:t>
            </a:r>
            <a:r>
              <a:rPr lang="cs-CZ" dirty="0" err="1"/>
              <a:t>vnútornú</a:t>
            </a:r>
            <a:r>
              <a:rPr lang="cs-CZ" dirty="0"/>
              <a:t> </a:t>
            </a:r>
            <a:r>
              <a:rPr lang="cs-CZ" dirty="0" err="1"/>
              <a:t>štruktúru</a:t>
            </a:r>
            <a:endParaRPr lang="cs-CZ" dirty="0"/>
          </a:p>
          <a:p>
            <a:r>
              <a:rPr lang="cs-CZ" dirty="0"/>
              <a:t>stavebných </a:t>
            </a:r>
            <a:r>
              <a:rPr lang="cs-CZ" dirty="0" err="1"/>
              <a:t>prvkov</a:t>
            </a:r>
            <a:r>
              <a:rPr lang="cs-CZ" dirty="0"/>
              <a:t>  </a:t>
            </a:r>
            <a:r>
              <a:rPr lang="cs-CZ" dirty="0" err="1"/>
              <a:t>znakov</a:t>
            </a:r>
            <a:r>
              <a:rPr lang="cs-CZ" dirty="0"/>
              <a:t>  je zhruba 500</a:t>
            </a:r>
          </a:p>
          <a:p>
            <a:r>
              <a:rPr lang="sk-SK" b="1" dirty="0"/>
              <a:t>znaky vpisujeme do tzv. grafického pola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97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BCA4-747D-4537-B5B0-4924538A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Grafické pole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07F0-900D-49BC-8B24-E537CE58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39687"/>
            <a:ext cx="8915400" cy="50942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k-SK" b="1" dirty="0"/>
          </a:p>
          <a:p>
            <a:pPr lvl="0"/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slovami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nerobia</a:t>
            </a:r>
            <a:r>
              <a:rPr lang="cs-CZ" dirty="0"/>
              <a:t> </a:t>
            </a:r>
            <a:r>
              <a:rPr lang="cs-CZ" dirty="0" err="1"/>
              <a:t>medzery</a:t>
            </a:r>
            <a:endParaRPr lang="cs-CZ" dirty="0"/>
          </a:p>
          <a:p>
            <a:pPr lvl="0"/>
            <a:r>
              <a:rPr lang="cs-CZ" dirty="0"/>
              <a:t>znaky píšeme do </a:t>
            </a:r>
            <a:r>
              <a:rPr lang="cs-CZ" dirty="0" err="1"/>
              <a:t>štvorcového</a:t>
            </a:r>
            <a:r>
              <a:rPr lang="cs-CZ" dirty="0"/>
              <a:t> grafického </a:t>
            </a:r>
            <a:r>
              <a:rPr lang="cs-CZ" dirty="0" err="1"/>
              <a:t>pola</a:t>
            </a:r>
            <a:r>
              <a:rPr lang="cs-CZ" dirty="0"/>
              <a:t> (</a:t>
            </a:r>
            <a:r>
              <a:rPr lang="cs-CZ" dirty="0" err="1"/>
              <a:t>reálneho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pomyselného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do grafického </a:t>
            </a:r>
            <a:r>
              <a:rPr lang="cs-CZ" dirty="0" err="1"/>
              <a:t>pola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musí znak </a:t>
            </a:r>
            <a:r>
              <a:rPr lang="cs-CZ" dirty="0" err="1"/>
              <a:t>vojsť</a:t>
            </a:r>
            <a:r>
              <a:rPr lang="cs-CZ" dirty="0"/>
              <a:t> bez </a:t>
            </a:r>
            <a:r>
              <a:rPr lang="cs-CZ" dirty="0" err="1"/>
              <a:t>ohľadu</a:t>
            </a:r>
            <a:r>
              <a:rPr lang="cs-CZ" dirty="0"/>
              <a:t> na to či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skladá</a:t>
            </a:r>
            <a:r>
              <a:rPr lang="cs-CZ" dirty="0"/>
              <a:t> z </a:t>
            </a:r>
            <a:r>
              <a:rPr lang="cs-CZ" dirty="0" err="1"/>
              <a:t>jedného</a:t>
            </a:r>
            <a:r>
              <a:rPr lang="cs-CZ" dirty="0"/>
              <a:t> </a:t>
            </a:r>
            <a:r>
              <a:rPr lang="cs-CZ" dirty="0" err="1"/>
              <a:t>ťahu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z 30 </a:t>
            </a:r>
            <a:r>
              <a:rPr lang="cs-CZ" dirty="0" err="1"/>
              <a:t>ťahov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interpunkcia</a:t>
            </a:r>
            <a:r>
              <a:rPr lang="cs-CZ" dirty="0"/>
              <a:t> má svoje </a:t>
            </a:r>
            <a:r>
              <a:rPr lang="cs-CZ" dirty="0" err="1"/>
              <a:t>vlastné</a:t>
            </a:r>
            <a:r>
              <a:rPr lang="cs-CZ" dirty="0"/>
              <a:t> grafické pole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znak ideálne nezapĺňa celé pole (je potrebné nechať vždy malú cestičku zo všetkých strán)-zachovajú sa tým prirodzené medzery a znaky nezačnú splývať</a:t>
            </a:r>
          </a:p>
          <a:p>
            <a:r>
              <a:rPr lang="sk-SK" dirty="0"/>
              <a:t>jednotlivé prvky znaku musia držať pohromade (inak by to viedlo k chaotickému zápisu) </a:t>
            </a:r>
          </a:p>
          <a:p>
            <a:r>
              <a:rPr lang="sk-SK" dirty="0"/>
              <a:t>čínske znaky píšeme kolmo, nenakláňame ich</a:t>
            </a:r>
          </a:p>
          <a:p>
            <a:r>
              <a:rPr lang="sk-SK" dirty="0"/>
              <a:t>tlačená podoba jazyka je „ideálnou predstavou“</a:t>
            </a:r>
          </a:p>
          <a:p>
            <a:r>
              <a:rPr lang="sk-SK" dirty="0"/>
              <a:t>v ručne písanom texte: </a:t>
            </a:r>
          </a:p>
          <a:p>
            <a:pPr>
              <a:buFont typeface="+mj-lt"/>
              <a:buAutoNum type="arabicPeriod"/>
            </a:pPr>
            <a:r>
              <a:rPr lang="sk-SK" dirty="0"/>
              <a:t>je tendencia viesť vodorovné ťahy stúpavo</a:t>
            </a:r>
          </a:p>
          <a:p>
            <a:pPr>
              <a:buFont typeface="+mj-lt"/>
              <a:buAutoNum type="arabicPeriod"/>
            </a:pPr>
            <a:r>
              <a:rPr lang="sk-SK" dirty="0"/>
              <a:t>tvary sú zaoblenejšie </a:t>
            </a:r>
          </a:p>
          <a:p>
            <a:pPr>
              <a:buFont typeface="+mj-lt"/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tvary sú zámerne nepravouhlé </a:t>
            </a:r>
          </a:p>
          <a:p>
            <a:pPr>
              <a:buFont typeface="+mj-lt"/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na styku dvoch ťahov môžu byť konce nedotiahnuté!!! (prekríženie ťahov je skoro vždy dôležité a mení povahu spojenia/štruktúry znaku)</a:t>
            </a:r>
          </a:p>
          <a:p>
            <a:pPr>
              <a:buFont typeface="+mj-lt"/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potrebné zachovávať orientáciu znaku (vertikálna, horizontálna...) a súmernosť znaku v znakovom poli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2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7AE3-6C45-4366-9ECC-C6CF0B46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Ťah a druhy ťahov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B664-2951-44D2-969E-8FCBFDA6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Ť</a:t>
            </a:r>
            <a:r>
              <a:rPr lang="sk-SK" sz="1800" b="1" dirty="0"/>
              <a:t>ah: </a:t>
            </a:r>
          </a:p>
          <a:p>
            <a:r>
              <a:rPr lang="pl-PL" sz="1800" dirty="0"/>
              <a:t>najmenšia jednotka z ktorej sa skladá znak </a:t>
            </a:r>
          </a:p>
          <a:p>
            <a:r>
              <a:rPr lang="sk-SK" sz="1800" dirty="0"/>
              <a:t>písaný naraz (spomaliť, skoro zastaviť)  </a:t>
            </a:r>
          </a:p>
          <a:p>
            <a:r>
              <a:rPr lang="sk-SK" sz="1800" dirty="0"/>
              <a:t>nedá sa nadstavovať (ani keď urobíme chybu)</a:t>
            </a:r>
          </a:p>
          <a:p>
            <a:pPr marL="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944691129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785</TotalTime>
  <Words>1401</Words>
  <Application>Microsoft Office PowerPoint</Application>
  <PresentationFormat>Widescreen</PresentationFormat>
  <Paragraphs>221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Baskerville Old Face</vt:lpstr>
      <vt:lpstr>Calibri</vt:lpstr>
      <vt:lpstr>Century Gothic</vt:lpstr>
      <vt:lpstr>Wingdings</vt:lpstr>
      <vt:lpstr>Wingdings 3</vt:lpstr>
      <vt:lpstr>Dym</vt:lpstr>
      <vt:lpstr>Čínske písmo KSCA002</vt:lpstr>
      <vt:lpstr>O kurze </vt:lpstr>
      <vt:lpstr>Obsah kurzu</vt:lpstr>
      <vt:lpstr>Povinná a doporučená literatúra</vt:lpstr>
      <vt:lpstr>Všeobecný úvod</vt:lpstr>
      <vt:lpstr>Čínske písmo</vt:lpstr>
      <vt:lpstr>Z čoho sa skladá čínsky znak a ako ho zapísať?</vt:lpstr>
      <vt:lpstr>Grafické pole </vt:lpstr>
      <vt:lpstr>Ťah a druhy ťahov</vt:lpstr>
      <vt:lpstr>Klasifikácia ťahov</vt:lpstr>
      <vt:lpstr>PowerPoint Presentation</vt:lpstr>
      <vt:lpstr>Počet ťahov </vt:lpstr>
      <vt:lpstr>PowerPoint Presentation</vt:lpstr>
      <vt:lpstr>Poradie ťahov  bǐshùn 笔顺</vt:lpstr>
      <vt:lpstr>1. píše sa zhora nadol</vt:lpstr>
      <vt:lpstr>2. píše sa zľava doprava</vt:lpstr>
      <vt:lpstr>3. ak sa kríži ťah zvislý kolmo s vodorovným, píše sa najskôr vodorovný</vt:lpstr>
      <vt:lpstr>4. ak sa kríži ľavý ťah s pravým ťahom, píše sa najskôr ľavý </vt:lpstr>
      <vt:lpstr>5. najskôr sa píše vonok, potom vnútro </vt:lpstr>
      <vt:lpstr>6. u znakov s ohradou  sa najprv napíšu tri strany ohrady , potom vnútro a až na konci uzavretie (spodok)</vt:lpstr>
      <vt:lpstr>7. u súmerných znakov sa píše najskôr stred, potom strany </vt:lpstr>
      <vt:lpstr>8. bodový ťah vpravo hore sa spravidla píše nakoniec </vt:lpstr>
      <vt:lpstr>9. radikály 辶 a   廴 sa píšu nakoniec </vt:lpstr>
      <vt:lpstr>10. u  阝a 卩 sa najprv píše horný ťah napravo, až potom zvislý </vt:lpstr>
      <vt:lpstr>Prvky</vt:lpstr>
      <vt:lpstr>Základná štruktúra znaku, čo sa týka usporiadania prvkov v znaku</vt:lpstr>
      <vt:lpstr>Základné inštrukcie pre písanie znakov</vt:lpstr>
      <vt:lpstr>Akým chybám sa vyvarovať</vt:lpstr>
      <vt:lpstr>PowerPoint Presentation</vt:lpstr>
      <vt:lpstr>Na čo myslieť</vt:lpstr>
      <vt:lpstr>Mobilné aplikácie a platformy</vt:lpstr>
      <vt:lpstr>Znaky 1. lekcia</vt:lpstr>
      <vt:lpstr>PowerPoint Presentation</vt:lpstr>
      <vt:lpstr>PowerPoint Presentation</vt:lpstr>
      <vt:lpstr>PowerPoint Presentation</vt:lpstr>
      <vt:lpstr>PowerPoint Presentation</vt:lpstr>
      <vt:lpstr>Domáca úloha</vt:lpstr>
      <vt:lpstr>PowerPoint Presentation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Čínske písmo KSCA002</dc:title>
  <dc:creator>Chanta</dc:creator>
  <cp:lastModifiedBy>Terezia Hegerova</cp:lastModifiedBy>
  <cp:revision>48</cp:revision>
  <dcterms:created xsi:type="dcterms:W3CDTF">2019-09-18T13:44:24Z</dcterms:created>
  <dcterms:modified xsi:type="dcterms:W3CDTF">2022-09-14T19:57:29Z</dcterms:modified>
</cp:coreProperties>
</file>