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5" r:id="rId3"/>
    <p:sldId id="260" r:id="rId4"/>
    <p:sldId id="264" r:id="rId5"/>
    <p:sldId id="270" r:id="rId6"/>
    <p:sldId id="271" r:id="rId7"/>
    <p:sldId id="272" r:id="rId8"/>
    <p:sldId id="273" r:id="rId9"/>
    <p:sldId id="274" r:id="rId10"/>
    <p:sldId id="307" r:id="rId11"/>
    <p:sldId id="308" r:id="rId12"/>
    <p:sldId id="309" r:id="rId13"/>
    <p:sldId id="310" r:id="rId14"/>
    <p:sldId id="311" r:id="rId15"/>
    <p:sldId id="313" r:id="rId16"/>
    <p:sldId id="316" r:id="rId17"/>
    <p:sldId id="276" r:id="rId18"/>
    <p:sldId id="321" r:id="rId19"/>
    <p:sldId id="322" r:id="rId20"/>
    <p:sldId id="326" r:id="rId21"/>
    <p:sldId id="296" r:id="rId22"/>
    <p:sldId id="297" r:id="rId23"/>
    <p:sldId id="303" r:id="rId24"/>
    <p:sldId id="26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13" autoAdjust="0"/>
    <p:restoredTop sz="94660"/>
  </p:normalViewPr>
  <p:slideViewPr>
    <p:cSldViewPr snapToGrid="0">
      <p:cViewPr>
        <p:scale>
          <a:sx n="80" d="100"/>
          <a:sy n="80" d="100"/>
        </p:scale>
        <p:origin x="-240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rokeorder.info/mandarin.php?q=%E5%85%AB" TargetMode="External"/><Relationship Id="rId3" Type="http://schemas.openxmlformats.org/officeDocument/2006/relationships/hyperlink" Target="http://www.strokeorder.info/mandarin.php?q=%E4%B8%89" TargetMode="External"/><Relationship Id="rId7" Type="http://schemas.openxmlformats.org/officeDocument/2006/relationships/hyperlink" Target="http://www.strokeorder.info/mandarin.php?q=%E4%B8%83" TargetMode="External"/><Relationship Id="rId2" Type="http://schemas.openxmlformats.org/officeDocument/2006/relationships/hyperlink" Target="http://www.strokeorder.info/mandarin.php?q=%E4%BA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rokeorder.info/mandarin.php?q=%E5%85%AD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www.strokeorder.info/mandarin.php?q=%E4%BA%94" TargetMode="External"/><Relationship Id="rId10" Type="http://schemas.openxmlformats.org/officeDocument/2006/relationships/hyperlink" Target="http://www.strokeorder.info/mandarin.php?q=%E5%8D%81" TargetMode="External"/><Relationship Id="rId4" Type="http://schemas.openxmlformats.org/officeDocument/2006/relationships/hyperlink" Target="http://www.strokeorder.info/mandarin.php?q=%E5%9B%9B" TargetMode="External"/><Relationship Id="rId9" Type="http://schemas.openxmlformats.org/officeDocument/2006/relationships/hyperlink" Target="http://www.strokeorder.info/mandarin.php?q=%E4%B9%9D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6253" y="960121"/>
            <a:ext cx="8915399" cy="2262781"/>
          </a:xfrm>
        </p:spPr>
        <p:txBody>
          <a:bodyPr/>
          <a:lstStyle/>
          <a:p>
            <a:pPr algn="ctr"/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27956" y="5156202"/>
            <a:ext cx="8915399" cy="1126283"/>
          </a:xfrm>
        </p:spPr>
        <p:txBody>
          <a:bodyPr>
            <a:normAutofit fontScale="85000" lnSpcReduction="10000"/>
          </a:bodyPr>
          <a:lstStyle/>
          <a:p>
            <a:r>
              <a:rPr lang="sk-SK" dirty="0"/>
              <a:t>Mgr. Terézia </a:t>
            </a:r>
            <a:r>
              <a:rPr lang="sk-SK" dirty="0" err="1"/>
              <a:t>Hegerová</a:t>
            </a:r>
            <a:r>
              <a:rPr lang="sk-SK" dirty="0"/>
              <a:t>, M.A.; konzultačné hodiny </a:t>
            </a:r>
            <a:r>
              <a:rPr lang="sk-SK" dirty="0" err="1"/>
              <a:t>ut</a:t>
            </a:r>
            <a:r>
              <a:rPr lang="sk-SK" dirty="0"/>
              <a:t> 12:00-13:00 (po dohode emailom)</a:t>
            </a:r>
          </a:p>
          <a:p>
            <a:r>
              <a:rPr lang="sk-SK" dirty="0"/>
              <a:t>415623@mail.muni.cz </a:t>
            </a:r>
          </a:p>
          <a:p>
            <a:r>
              <a:rPr lang="sk-SK" dirty="0" err="1"/>
              <a:t>Št</a:t>
            </a:r>
            <a:r>
              <a:rPr lang="sk-SK" dirty="0"/>
              <a:t> 8:00-9:40, B2.23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5281619" y="3433995"/>
            <a:ext cx="2412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Všeobecný úvod</a:t>
            </a:r>
          </a:p>
        </p:txBody>
      </p:sp>
    </p:spTree>
    <p:extLst>
      <p:ext uri="{BB962C8B-B14F-4D97-AF65-F5344CB8AC3E}">
        <p14:creationId xmlns:p14="http://schemas.microsoft.com/office/powerpoint/2010/main" val="94429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Dnes verzus vtedy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err="1"/>
              <a:t>veľa</a:t>
            </a:r>
            <a:r>
              <a:rPr lang="cs-CZ" dirty="0"/>
              <a:t> slov </a:t>
            </a:r>
            <a:r>
              <a:rPr lang="cs-CZ" dirty="0" err="1"/>
              <a:t>stratilo</a:t>
            </a:r>
            <a:r>
              <a:rPr lang="cs-CZ" dirty="0"/>
              <a:t> </a:t>
            </a:r>
            <a:r>
              <a:rPr lang="cs-CZ" dirty="0" err="1"/>
              <a:t>svoju</a:t>
            </a:r>
            <a:r>
              <a:rPr lang="cs-CZ" dirty="0"/>
              <a:t> </a:t>
            </a:r>
            <a:r>
              <a:rPr lang="cs-CZ" dirty="0" err="1"/>
              <a:t>pôvodnú</a:t>
            </a:r>
            <a:r>
              <a:rPr lang="cs-CZ" dirty="0"/>
              <a:t> </a:t>
            </a:r>
            <a:r>
              <a:rPr lang="cs-CZ" dirty="0" err="1"/>
              <a:t>samostatnosť</a:t>
            </a:r>
            <a:r>
              <a:rPr lang="cs-CZ" dirty="0"/>
              <a:t>, a vznikli tzv. </a:t>
            </a:r>
            <a:r>
              <a:rPr lang="cs-CZ" dirty="0" err="1"/>
              <a:t>viazané</a:t>
            </a:r>
            <a:r>
              <a:rPr lang="cs-CZ" dirty="0"/>
              <a:t> morfémy – </a:t>
            </a:r>
            <a:r>
              <a:rPr lang="cs-CZ" dirty="0" err="1"/>
              <a:t>môžu</a:t>
            </a:r>
            <a:r>
              <a:rPr lang="cs-CZ" dirty="0"/>
              <a:t> </a:t>
            </a:r>
            <a:r>
              <a:rPr lang="cs-CZ" dirty="0" err="1"/>
              <a:t>vystupovať</a:t>
            </a:r>
            <a:r>
              <a:rPr lang="cs-CZ" dirty="0"/>
              <a:t> len v spojení s </a:t>
            </a:r>
            <a:r>
              <a:rPr lang="cs-CZ" dirty="0" err="1"/>
              <a:t>inými</a:t>
            </a:r>
            <a:r>
              <a:rPr lang="cs-CZ" dirty="0"/>
              <a:t> morfémami a </a:t>
            </a:r>
            <a:r>
              <a:rPr lang="cs-CZ" dirty="0" err="1"/>
              <a:t>tvoria</a:t>
            </a:r>
            <a:r>
              <a:rPr lang="cs-CZ" dirty="0"/>
              <a:t> </a:t>
            </a:r>
            <a:r>
              <a:rPr lang="cs-CZ" dirty="0" err="1"/>
              <a:t>zložené</a:t>
            </a:r>
            <a:r>
              <a:rPr lang="cs-CZ" dirty="0"/>
              <a:t> </a:t>
            </a:r>
            <a:r>
              <a:rPr lang="cs-CZ" dirty="0" err="1"/>
              <a:t>slová</a:t>
            </a:r>
            <a:endParaRPr lang="cs-CZ" dirty="0"/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 err="1"/>
              <a:t>príklad</a:t>
            </a:r>
            <a:r>
              <a:rPr lang="cs-CZ" dirty="0"/>
              <a:t>: slovo </a:t>
            </a:r>
            <a:r>
              <a:rPr lang="cs-CZ" dirty="0" err="1"/>
              <a:t>vedieť</a:t>
            </a:r>
            <a:endParaRPr lang="cs-CZ" dirty="0"/>
          </a:p>
          <a:p>
            <a:pPr marL="0" lvl="0" indent="0">
              <a:buNone/>
            </a:pPr>
            <a:r>
              <a:rPr lang="cs-CZ" dirty="0">
                <a:solidFill>
                  <a:srgbClr val="00B050"/>
                </a:solidFill>
              </a:rPr>
              <a:t>	stará čínština: </a:t>
            </a:r>
            <a:r>
              <a:rPr lang="cs-CZ" dirty="0"/>
              <a:t>samostatné slovo </a:t>
            </a:r>
            <a:r>
              <a:rPr lang="cs-CZ" dirty="0" err="1"/>
              <a:t>zhī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知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dnes:</a:t>
            </a:r>
            <a:r>
              <a:rPr lang="cs-CZ" dirty="0"/>
              <a:t> dvojslabičné (=</a:t>
            </a:r>
            <a:r>
              <a:rPr lang="cs-CZ" dirty="0" err="1"/>
              <a:t>dvojmorfémové</a:t>
            </a:r>
            <a:r>
              <a:rPr lang="cs-CZ" dirty="0"/>
              <a:t>) slovo </a:t>
            </a:r>
            <a:r>
              <a:rPr lang="cs-CZ" dirty="0" err="1"/>
              <a:t>zhīdao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知道</a:t>
            </a:r>
            <a:endParaRPr lang="cs-CZ" altLang="zh-CN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cs-CZ" dirty="0"/>
              <a:t>	          (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知</a:t>
            </a:r>
            <a:r>
              <a:rPr lang="cs-CZ" altLang="zh-CN" dirty="0"/>
              <a:t> </a:t>
            </a:r>
            <a:r>
              <a:rPr lang="cs-CZ" dirty="0"/>
              <a:t>ztratilo </a:t>
            </a:r>
            <a:r>
              <a:rPr lang="cs-CZ" dirty="0" err="1"/>
              <a:t>nezávislosť</a:t>
            </a:r>
            <a:r>
              <a:rPr lang="cs-CZ" dirty="0"/>
              <a:t>, </a:t>
            </a:r>
            <a:r>
              <a:rPr lang="cs-CZ" dirty="0" err="1"/>
              <a:t>samostatne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už </a:t>
            </a:r>
            <a:r>
              <a:rPr lang="cs-CZ" dirty="0" err="1"/>
              <a:t>použiť</a:t>
            </a:r>
            <a:r>
              <a:rPr lang="cs-CZ" dirty="0"/>
              <a:t> nedá)</a:t>
            </a:r>
          </a:p>
          <a:p>
            <a:pPr marL="0" lv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Menej</a:t>
            </a:r>
            <a:r>
              <a:rPr lang="cs-CZ" dirty="0"/>
              <a:t> </a:t>
            </a:r>
            <a:r>
              <a:rPr lang="cs-CZ" dirty="0" err="1"/>
              <a:t>bežné</a:t>
            </a:r>
            <a:r>
              <a:rPr lang="cs-CZ" dirty="0"/>
              <a:t> </a:t>
            </a:r>
            <a:r>
              <a:rPr lang="cs-CZ" dirty="0" err="1"/>
              <a:t>vzťahy</a:t>
            </a:r>
            <a:r>
              <a:rPr lang="cs-CZ" dirty="0"/>
              <a:t> mezi rovinami písma a jazyka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36960" y="2434046"/>
            <a:ext cx="8915400" cy="377762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cs-CZ" dirty="0"/>
              <a:t>1 znak = 1 slabika (</a:t>
            </a:r>
            <a:r>
              <a:rPr lang="cs-CZ" dirty="0" err="1"/>
              <a:t>najbežnejšie</a:t>
            </a:r>
            <a:r>
              <a:rPr lang="cs-CZ" dirty="0"/>
              <a:t>)</a:t>
            </a:r>
          </a:p>
          <a:p>
            <a:pPr marL="514350" indent="-514350">
              <a:buAutoNum type="arabicParenR"/>
            </a:pPr>
            <a:r>
              <a:rPr lang="cs-CZ" dirty="0"/>
              <a:t>1 znak = 1 slabika = 2 morfémy</a:t>
            </a:r>
          </a:p>
          <a:p>
            <a:pPr marL="514350" lvl="0" indent="-514350">
              <a:buFont typeface="Arial" panose="020B0604020202020204" pitchFamily="34" charset="0"/>
              <a:buAutoNum type="arabicParenR"/>
            </a:pPr>
            <a:r>
              <a:rPr lang="cs-CZ" dirty="0"/>
              <a:t>1 znak = 1 slabika = 0 </a:t>
            </a:r>
            <a:r>
              <a:rPr lang="cs-CZ" dirty="0" err="1"/>
              <a:t>morfémov</a:t>
            </a:r>
            <a:endParaRPr lang="cs-CZ" dirty="0"/>
          </a:p>
          <a:p>
            <a:pPr marL="514350" lvl="0" indent="-514350">
              <a:buFont typeface="Arial" panose="020B0604020202020204" pitchFamily="34" charset="0"/>
              <a:buAutoNum type="arabicParenR"/>
            </a:pPr>
            <a:r>
              <a:rPr lang="cs-CZ" dirty="0"/>
              <a:t>1 znak = 2 slabiky = 2 morfémy</a:t>
            </a:r>
          </a:p>
          <a:p>
            <a:pPr marL="514350" lvl="0" indent="-514350">
              <a:buFont typeface="Arial" panose="020B0604020202020204" pitchFamily="34" charset="0"/>
              <a:buAutoNum type="arabicParenR"/>
            </a:pPr>
            <a:r>
              <a:rPr lang="cs-CZ" dirty="0"/>
              <a:t>1 znak = </a:t>
            </a:r>
            <a:r>
              <a:rPr lang="cs-CZ" dirty="0" err="1"/>
              <a:t>žiadna</a:t>
            </a:r>
            <a:r>
              <a:rPr lang="cs-CZ" dirty="0"/>
              <a:t> slabika = 1 morfém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dirty="0" err="1"/>
              <a:t>1</a:t>
            </a:r>
            <a:r>
              <a:rPr lang="cs-CZ" dirty="0"/>
              <a:t> znak = 1 slabika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drvivá</a:t>
            </a:r>
            <a:r>
              <a:rPr lang="cs-CZ" dirty="0"/>
              <a:t> </a:t>
            </a:r>
            <a:r>
              <a:rPr lang="cs-CZ" dirty="0" err="1"/>
              <a:t>väčšina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</a:t>
            </a:r>
            <a:r>
              <a:rPr lang="zh-CN" altLang="en-US" dirty="0"/>
              <a:t>  </a:t>
            </a:r>
            <a:r>
              <a:rPr lang="en-US" altLang="zh-CN" dirty="0" err="1">
                <a:solidFill>
                  <a:srgbClr val="00B050"/>
                </a:solidFill>
              </a:rPr>
              <a:t>wǒ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中</a:t>
            </a:r>
            <a:r>
              <a:rPr lang="zh-CN" altLang="en-US" dirty="0">
                <a:solidFill>
                  <a:srgbClr val="0070C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文</a:t>
            </a:r>
            <a:r>
              <a:rPr lang="zh-CN" altLang="en-US" dirty="0"/>
              <a:t>  </a:t>
            </a:r>
            <a:r>
              <a:rPr lang="en-US" altLang="zh-CN" dirty="0" err="1">
                <a:solidFill>
                  <a:srgbClr val="00B050"/>
                </a:solidFill>
              </a:rPr>
              <a:t>zhōng</a:t>
            </a:r>
            <a:r>
              <a:rPr lang="en-US" altLang="zh-CN" dirty="0" err="1">
                <a:solidFill>
                  <a:srgbClr val="0070C0"/>
                </a:solidFill>
              </a:rPr>
              <a:t>wén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老</a:t>
            </a:r>
            <a:r>
              <a:rPr lang="zh-CN" altLang="en-US" dirty="0">
                <a:solidFill>
                  <a:srgbClr val="0070C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师</a:t>
            </a:r>
            <a:r>
              <a:rPr lang="zh-CN" altLang="en-US" dirty="0"/>
              <a:t>  </a:t>
            </a:r>
            <a:r>
              <a:rPr lang="en-US" altLang="zh-CN" dirty="0" err="1">
                <a:solidFill>
                  <a:srgbClr val="00B050"/>
                </a:solidFill>
              </a:rPr>
              <a:t>lǎo</a:t>
            </a:r>
            <a:r>
              <a:rPr lang="en-US" altLang="zh-CN" dirty="0" err="1">
                <a:solidFill>
                  <a:srgbClr val="0070C0"/>
                </a:solidFill>
              </a:rPr>
              <a:t>shī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学</a:t>
            </a:r>
            <a:r>
              <a:rPr lang="zh-CN" altLang="en-US" dirty="0">
                <a:solidFill>
                  <a:srgbClr val="0070C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生</a:t>
            </a:r>
            <a:r>
              <a:rPr lang="zh-CN" altLang="en-US" dirty="0"/>
              <a:t>  </a:t>
            </a:r>
            <a:r>
              <a:rPr lang="en-US" altLang="zh-CN" dirty="0" err="1">
                <a:solidFill>
                  <a:srgbClr val="00B050"/>
                </a:solidFill>
              </a:rPr>
              <a:t>xué</a:t>
            </a:r>
            <a:r>
              <a:rPr lang="en-US" altLang="zh-CN" dirty="0" err="1">
                <a:solidFill>
                  <a:srgbClr val="0070C0"/>
                </a:solidFill>
              </a:rPr>
              <a:t>sheng</a:t>
            </a:r>
            <a:endParaRPr lang="cs-CZ" dirty="0">
              <a:solidFill>
                <a:srgbClr val="0070C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2 ) 1 znak = 1 slabika = 2 morfémy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</a:t>
            </a:r>
            <a:r>
              <a:rPr lang="cs-CZ" dirty="0" err="1"/>
              <a:t>pôvodne</a:t>
            </a:r>
            <a:r>
              <a:rPr lang="cs-CZ" dirty="0"/>
              <a:t> samostatné slabiky splynuli do jednej slabiky</a:t>
            </a:r>
          </a:p>
          <a:p>
            <a:endParaRPr lang="cs-CZ" dirty="0"/>
          </a:p>
          <a:p>
            <a:pPr marL="0" indent="0">
              <a:buNone/>
            </a:pP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不</a:t>
            </a:r>
            <a:r>
              <a:rPr lang="cs-CZ" altLang="zh-CN" dirty="0"/>
              <a:t> </a:t>
            </a:r>
            <a:r>
              <a:rPr lang="en-US" altLang="zh-CN" dirty="0" err="1"/>
              <a:t>bú</a:t>
            </a:r>
            <a:r>
              <a:rPr lang="en-US" altLang="zh-CN" dirty="0"/>
              <a:t> </a:t>
            </a:r>
            <a:r>
              <a:rPr lang="cs-CZ" dirty="0"/>
              <a:t> +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用</a:t>
            </a:r>
            <a:r>
              <a:rPr lang="cs-CZ" dirty="0"/>
              <a:t> </a:t>
            </a:r>
            <a:r>
              <a:rPr lang="cs-CZ" altLang="zh-CN" dirty="0"/>
              <a:t>y</a:t>
            </a:r>
            <a:r>
              <a:rPr lang="en-US" altLang="zh-CN" dirty="0" err="1"/>
              <a:t>òng</a:t>
            </a:r>
            <a:r>
              <a:rPr lang="en-US" altLang="zh-CN" dirty="0"/>
              <a:t> </a:t>
            </a:r>
            <a:r>
              <a:rPr lang="cs-CZ" dirty="0"/>
              <a:t> 	→	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甭</a:t>
            </a:r>
            <a:r>
              <a:rPr lang="zh-CN" altLang="en-US" dirty="0"/>
              <a:t> </a:t>
            </a:r>
            <a:r>
              <a:rPr lang="cs-CZ" dirty="0" err="1"/>
              <a:t>béng</a:t>
            </a:r>
            <a:r>
              <a:rPr lang="cs-CZ" dirty="0"/>
              <a:t>  	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treba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不</a:t>
            </a:r>
            <a:r>
              <a:rPr lang="cs-CZ" altLang="zh-CN" dirty="0"/>
              <a:t> </a:t>
            </a:r>
            <a:r>
              <a:rPr lang="en-US" altLang="zh-CN" dirty="0" err="1"/>
              <a:t>bú</a:t>
            </a:r>
            <a:r>
              <a:rPr lang="cs-CZ" dirty="0"/>
              <a:t> +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要</a:t>
            </a:r>
            <a:r>
              <a:rPr lang="cs-CZ" dirty="0"/>
              <a:t> </a:t>
            </a:r>
            <a:r>
              <a:rPr lang="en-US" altLang="zh-CN" dirty="0" err="1"/>
              <a:t>yào</a:t>
            </a:r>
            <a:r>
              <a:rPr lang="en-US" altLang="zh-CN" dirty="0"/>
              <a:t> </a:t>
            </a:r>
            <a:r>
              <a:rPr lang="cs-CZ" dirty="0"/>
              <a:t> 	→ 	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别</a:t>
            </a:r>
            <a:r>
              <a:rPr lang="zh-CN" altLang="en-US" dirty="0"/>
              <a:t> </a:t>
            </a:r>
            <a:r>
              <a:rPr lang="cs-CZ" dirty="0" err="1"/>
              <a:t>bié</a:t>
            </a:r>
            <a:r>
              <a:rPr lang="cs-CZ" dirty="0"/>
              <a:t> 	ne- (zákaz)</a:t>
            </a:r>
            <a:endParaRPr lang="en-US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3) 1 znak = 1 slabika = 0 </a:t>
            </a:r>
            <a:r>
              <a:rPr lang="cs-CZ" dirty="0" err="1"/>
              <a:t>morfémov</a:t>
            </a:r>
            <a:r>
              <a:rPr lang="cs-CZ" dirty="0"/>
              <a:t> (morfém je </a:t>
            </a:r>
            <a:r>
              <a:rPr lang="cs-CZ" dirty="0" err="1"/>
              <a:t>viacslabičný</a:t>
            </a:r>
            <a:r>
              <a:rPr lang="cs-CZ" dirty="0"/>
              <a:t>)</a:t>
            </a:r>
            <a:br>
              <a:rPr lang="cs-CZ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znaky </a:t>
            </a:r>
            <a:r>
              <a:rPr lang="cs-CZ" dirty="0" err="1"/>
              <a:t>nestačia</a:t>
            </a:r>
            <a:r>
              <a:rPr lang="cs-CZ" dirty="0"/>
              <a:t> k </a:t>
            </a:r>
            <a:r>
              <a:rPr lang="cs-CZ" dirty="0" err="1"/>
              <a:t>zachyteniu</a:t>
            </a:r>
            <a:r>
              <a:rPr lang="cs-CZ" dirty="0"/>
              <a:t> významu, ale </a:t>
            </a:r>
            <a:r>
              <a:rPr lang="cs-CZ" dirty="0" err="1"/>
              <a:t>musia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spojiť</a:t>
            </a:r>
            <a:r>
              <a:rPr lang="cs-CZ" dirty="0"/>
              <a:t> s </a:t>
            </a:r>
            <a:r>
              <a:rPr lang="cs-CZ" dirty="0" err="1"/>
              <a:t>ďaľším</a:t>
            </a:r>
            <a:r>
              <a:rPr lang="cs-CZ" dirty="0"/>
              <a:t> </a:t>
            </a:r>
            <a:r>
              <a:rPr lang="cs-CZ" dirty="0" err="1"/>
              <a:t>znakom</a:t>
            </a:r>
            <a:r>
              <a:rPr lang="cs-CZ" dirty="0"/>
              <a:t>, aby dávali </a:t>
            </a:r>
            <a:r>
              <a:rPr lang="cs-CZ" dirty="0" err="1"/>
              <a:t>zmysel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bōli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玻璃</a:t>
            </a:r>
            <a:r>
              <a:rPr lang="cs-CZ" dirty="0"/>
              <a:t> sklo		← </a:t>
            </a:r>
            <a:r>
              <a:rPr lang="cs-CZ" dirty="0" err="1"/>
              <a:t>bō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玻</a:t>
            </a:r>
            <a:r>
              <a:rPr lang="cs-CZ" altLang="zh-CN" dirty="0"/>
              <a:t> ani </a:t>
            </a:r>
            <a:r>
              <a:rPr lang="cs-CZ" dirty="0"/>
              <a:t>li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璃</a:t>
            </a:r>
            <a:r>
              <a:rPr lang="cs-CZ" altLang="zh-CN" dirty="0"/>
              <a:t> </a:t>
            </a:r>
            <a:r>
              <a:rPr lang="cs-CZ" altLang="zh-CN" dirty="0" err="1"/>
              <a:t>samostatne</a:t>
            </a:r>
            <a:r>
              <a:rPr lang="cs-CZ" altLang="zh-CN" dirty="0"/>
              <a:t> nič </a:t>
            </a:r>
            <a:r>
              <a:rPr lang="cs-CZ" altLang="zh-CN" dirty="0" err="1"/>
              <a:t>neznamenajú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húdié</a:t>
            </a:r>
            <a:r>
              <a:rPr lang="cs-CZ" dirty="0"/>
              <a:t>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蝴蝶</a:t>
            </a:r>
            <a:r>
              <a:rPr lang="cs-CZ" altLang="zh-CN" dirty="0"/>
              <a:t> </a:t>
            </a:r>
            <a:r>
              <a:rPr lang="cs-CZ" dirty="0" err="1"/>
              <a:t>motýľ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Bùlāgé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布拉格</a:t>
            </a:r>
            <a:r>
              <a:rPr lang="cs-CZ" dirty="0"/>
              <a:t> Praha (</a:t>
            </a:r>
            <a:r>
              <a:rPr lang="cs-CZ" dirty="0" err="1"/>
              <a:t>výpôžičky</a:t>
            </a:r>
            <a:r>
              <a:rPr lang="cs-CZ" dirty="0"/>
              <a:t>, hra </a:t>
            </a:r>
            <a:r>
              <a:rPr lang="cs-CZ" dirty="0" err="1"/>
              <a:t>so</a:t>
            </a:r>
            <a:r>
              <a:rPr lang="cs-CZ" dirty="0"/>
              <a:t> </a:t>
            </a:r>
            <a:r>
              <a:rPr lang="cs-CZ" dirty="0" err="1"/>
              <a:t>slovami</a:t>
            </a:r>
            <a:r>
              <a:rPr lang="cs-CZ" dirty="0"/>
              <a:t>, slovo se foneticky </a:t>
            </a:r>
            <a:r>
              <a:rPr lang="cs-CZ" dirty="0" err="1"/>
              <a:t>prepíše</a:t>
            </a:r>
            <a:r>
              <a:rPr lang="cs-CZ" dirty="0"/>
              <a:t> + </a:t>
            </a:r>
            <a:r>
              <a:rPr lang="cs-CZ" dirty="0" err="1"/>
              <a:t>vyberú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k tomu znaky s kladnými </a:t>
            </a:r>
            <a:r>
              <a:rPr lang="cs-CZ" dirty="0" err="1"/>
              <a:t>konotáciami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err="1"/>
              <a:t>Kěkǒukělè</a:t>
            </a:r>
            <a:r>
              <a:rPr lang="cs-CZ" dirty="0"/>
              <a:t>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可口可乐</a:t>
            </a:r>
            <a:endParaRPr lang="cs-CZ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可口</a:t>
            </a:r>
            <a:r>
              <a:rPr lang="cs-CZ" altLang="zh-CN" dirty="0"/>
              <a:t> </a:t>
            </a:r>
            <a:r>
              <a:rPr lang="cs-CZ" dirty="0" err="1"/>
              <a:t>kěkǒu</a:t>
            </a:r>
            <a:r>
              <a:rPr lang="cs-CZ" dirty="0"/>
              <a:t> = „lahodný“;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可乐</a:t>
            </a:r>
            <a:r>
              <a:rPr lang="cs-CZ" altLang="zh-CN" dirty="0"/>
              <a:t> </a:t>
            </a:r>
            <a:r>
              <a:rPr lang="cs-CZ" dirty="0" err="1"/>
              <a:t>kělè</a:t>
            </a:r>
            <a:r>
              <a:rPr lang="cs-CZ" dirty="0"/>
              <a:t> = „radostný“</a:t>
            </a:r>
          </a:p>
          <a:p>
            <a:pPr marL="0" indent="0">
              <a:buNone/>
            </a:pPr>
            <a:endParaRPr lang="cs-CZ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4) 1 znak = 2 slabiky = 2 morfémy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 </a:t>
            </a:r>
            <a:r>
              <a:rPr lang="cs-CZ" dirty="0" err="1"/>
              <a:t>sa</a:t>
            </a:r>
            <a:r>
              <a:rPr lang="cs-CZ" dirty="0"/>
              <a:t> už </a:t>
            </a:r>
            <a:r>
              <a:rPr lang="cs-CZ" dirty="0" err="1"/>
              <a:t>nepoužívajú</a:t>
            </a:r>
            <a:r>
              <a:rPr lang="cs-CZ" dirty="0"/>
              <a:t>, </a:t>
            </a:r>
            <a:r>
              <a:rPr lang="cs-CZ" dirty="0" err="1"/>
              <a:t>fyzikálne</a:t>
            </a:r>
            <a:r>
              <a:rPr lang="cs-CZ" dirty="0"/>
              <a:t> jednotky</a:t>
            </a:r>
          </a:p>
          <a:p>
            <a:endParaRPr lang="cs-CZ" dirty="0"/>
          </a:p>
          <a:p>
            <a:pPr marL="0" indent="0">
              <a:buNone/>
            </a:pP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千瓦 </a:t>
            </a:r>
            <a:r>
              <a:rPr lang="cs-CZ" dirty="0" err="1"/>
              <a:t>qiānwǎ</a:t>
            </a:r>
            <a:r>
              <a:rPr lang="cs-CZ" dirty="0"/>
              <a:t>  kilowatt</a:t>
            </a:r>
          </a:p>
          <a:p>
            <a:pPr marL="0" indent="0">
              <a:buNone/>
            </a:pPr>
            <a:r>
              <a:rPr lang="zh-CN" altLang="en-US" dirty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海里</a:t>
            </a:r>
            <a:r>
              <a:rPr lang="sk-SK" altLang="zh-CN" dirty="0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 morská </a:t>
            </a:r>
            <a:r>
              <a:rPr lang="sk-SK" altLang="zh-CN" dirty="0" err="1">
                <a:solidFill>
                  <a:schemeClr val="tx1"/>
                </a:solidFill>
                <a:latin typeface="SimSun" pitchFamily="2" charset="-122"/>
                <a:ea typeface="SimSun" pitchFamily="2" charset="-122"/>
              </a:rPr>
              <a:t>míla</a:t>
            </a:r>
            <a:endParaRPr lang="cs-CZ" dirty="0">
              <a:solidFill>
                <a:schemeClr val="tx1"/>
              </a:solidFill>
              <a:latin typeface="SimSun" pitchFamily="2" charset="-122"/>
              <a:ea typeface="SimSun" pitchFamily="2" charset="-122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5) 1 znak = </a:t>
            </a:r>
            <a:r>
              <a:rPr lang="cs-CZ" dirty="0" err="1"/>
              <a:t>žiadna</a:t>
            </a:r>
            <a:r>
              <a:rPr lang="cs-CZ" dirty="0"/>
              <a:t> slabika = 1 morfém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len jeden znak: 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儿</a:t>
            </a:r>
            <a:r>
              <a:rPr lang="zh-CN" altLang="en-US" dirty="0"/>
              <a:t>　</a:t>
            </a:r>
            <a:r>
              <a:rPr lang="sk-SK" altLang="zh-CN" dirty="0"/>
              <a:t>výslovnosť -r</a:t>
            </a:r>
            <a:endParaRPr lang="cs-CZ" altLang="zh-CN" dirty="0"/>
          </a:p>
          <a:p>
            <a:pPr marL="0" indent="0">
              <a:buNone/>
            </a:pPr>
            <a:r>
              <a:rPr lang="cs-CZ" dirty="0"/>
              <a:t>Znak sice zastupuje 1 morfém, no na úrovni výslovnosti </a:t>
            </a:r>
            <a:r>
              <a:rPr lang="cs-CZ" dirty="0" err="1"/>
              <a:t>netvorí</a:t>
            </a:r>
            <a:r>
              <a:rPr lang="cs-CZ" dirty="0"/>
              <a:t> </a:t>
            </a:r>
            <a:r>
              <a:rPr lang="cs-CZ" dirty="0" err="1"/>
              <a:t>samostatnú</a:t>
            </a:r>
            <a:r>
              <a:rPr lang="cs-CZ" dirty="0"/>
              <a:t> slabiku</a:t>
            </a:r>
          </a:p>
          <a:p>
            <a:r>
              <a:rPr lang="cs-CZ" dirty="0" err="1"/>
              <a:t>prípona</a:t>
            </a:r>
            <a:r>
              <a:rPr lang="cs-CZ" dirty="0"/>
              <a:t> s </a:t>
            </a:r>
            <a:r>
              <a:rPr lang="cs-CZ" dirty="0" err="1"/>
              <a:t>niekoľkými</a:t>
            </a:r>
            <a:r>
              <a:rPr lang="cs-CZ" dirty="0"/>
              <a:t> </a:t>
            </a:r>
            <a:r>
              <a:rPr lang="cs-CZ" dirty="0" err="1"/>
              <a:t>funkciami</a:t>
            </a:r>
            <a:r>
              <a:rPr lang="cs-CZ" dirty="0"/>
              <a:t> – </a:t>
            </a:r>
            <a:r>
              <a:rPr lang="cs-CZ" dirty="0" err="1"/>
              <a:t>zdrobňujúca</a:t>
            </a:r>
            <a:r>
              <a:rPr lang="cs-CZ" dirty="0"/>
              <a:t>, </a:t>
            </a:r>
            <a:r>
              <a:rPr lang="cs-CZ" dirty="0" err="1"/>
              <a:t>substantivizačná</a:t>
            </a:r>
            <a:r>
              <a:rPr lang="cs-CZ" dirty="0"/>
              <a:t> (</a:t>
            </a:r>
            <a:r>
              <a:rPr lang="cs-CZ" dirty="0" err="1"/>
              <a:t>vytvára</a:t>
            </a:r>
            <a:r>
              <a:rPr lang="cs-CZ" dirty="0"/>
              <a:t> pod.</a:t>
            </a:r>
            <a:r>
              <a:rPr lang="cs-CZ" dirty="0" err="1"/>
              <a:t>mená</a:t>
            </a:r>
            <a:r>
              <a:rPr lang="cs-CZ" dirty="0"/>
              <a:t>)</a:t>
            </a:r>
          </a:p>
          <a:p>
            <a:r>
              <a:rPr lang="cs-CZ" dirty="0"/>
              <a:t>slabika, za </a:t>
            </a:r>
            <a:r>
              <a:rPr lang="cs-CZ" dirty="0" err="1"/>
              <a:t>kterú</a:t>
            </a:r>
            <a:r>
              <a:rPr lang="cs-CZ" dirty="0"/>
              <a:t> je </a:t>
            </a:r>
            <a:r>
              <a:rPr lang="cs-CZ" dirty="0" err="1"/>
              <a:t>pripojený</a:t>
            </a:r>
            <a:r>
              <a:rPr lang="cs-CZ" dirty="0"/>
              <a:t> je </a:t>
            </a:r>
            <a:r>
              <a:rPr lang="cs-CZ" b="1" dirty="0" err="1"/>
              <a:t>erizovaná</a:t>
            </a:r>
            <a:r>
              <a:rPr lang="cs-CZ" dirty="0"/>
              <a:t> </a:t>
            </a:r>
            <a:r>
              <a:rPr lang="sk-SK" dirty="0"/>
              <a:t>(vyslovuje sa inak)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BB3D-FFFF-49F0-B3FF-97EE1F34F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290" y="235131"/>
            <a:ext cx="8911687" cy="1280890"/>
          </a:xfrm>
        </p:spPr>
        <p:txBody>
          <a:bodyPr/>
          <a:lstStyle/>
          <a:p>
            <a:pPr algn="ctr"/>
            <a:r>
              <a:rPr lang="sk-SK" dirty="0"/>
              <a:t>Vzťah znakov a čínskeho jazyka</a:t>
            </a:r>
            <a:br>
              <a:rPr lang="sk-SK" dirty="0"/>
            </a:br>
            <a:r>
              <a:rPr lang="sk-SK" dirty="0" err="1"/>
              <a:t>Homonýmia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6A4F1-83BF-4F96-A92D-1242BA74C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6961" y="1463040"/>
            <a:ext cx="8915400" cy="459187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altLang="zh-CN" sz="2000" dirty="0"/>
              <a:t>Komplikácie: čínske písmo vykazuje určitú mieru </a:t>
            </a:r>
            <a:r>
              <a:rPr lang="sk-SK" altLang="zh-CN" sz="2000" dirty="0" err="1"/>
              <a:t>homonýmie</a:t>
            </a:r>
            <a:r>
              <a:rPr lang="sk-SK" altLang="zh-CN" sz="2000" dirty="0"/>
              <a:t>, </a:t>
            </a:r>
            <a:r>
              <a:rPr lang="sk-SK" altLang="zh-CN" sz="2000" dirty="0" err="1"/>
              <a:t>homografie</a:t>
            </a:r>
            <a:r>
              <a:rPr lang="sk-SK" altLang="zh-CN" sz="2000" dirty="0"/>
              <a:t> a homofónie</a:t>
            </a:r>
          </a:p>
          <a:p>
            <a:pPr lvl="0"/>
            <a:r>
              <a:rPr lang="cs-CZ" sz="2000" dirty="0" err="1"/>
              <a:t>homonýmia</a:t>
            </a:r>
            <a:r>
              <a:rPr lang="cs-CZ" sz="2000" dirty="0"/>
              <a:t>=jeden znak má </a:t>
            </a:r>
            <a:r>
              <a:rPr lang="cs-CZ" sz="2000" dirty="0" err="1"/>
              <a:t>viac</a:t>
            </a:r>
            <a:r>
              <a:rPr lang="cs-CZ" sz="2000" dirty="0"/>
              <a:t> </a:t>
            </a:r>
            <a:r>
              <a:rPr lang="cs-CZ" sz="2000" dirty="0" err="1"/>
              <a:t>významov</a:t>
            </a:r>
            <a:r>
              <a:rPr lang="cs-CZ" sz="2000" dirty="0"/>
              <a:t>, </a:t>
            </a:r>
            <a:r>
              <a:rPr lang="cs-CZ" sz="2000" dirty="0" err="1"/>
              <a:t>výslovnosť</a:t>
            </a:r>
            <a:r>
              <a:rPr lang="cs-CZ" sz="2000" dirty="0"/>
              <a:t> je </a:t>
            </a:r>
            <a:r>
              <a:rPr lang="cs-CZ" sz="2000" dirty="0" err="1"/>
              <a:t>zhodná</a:t>
            </a:r>
            <a:r>
              <a:rPr lang="cs-CZ" sz="2000" dirty="0"/>
              <a:t> (</a:t>
            </a:r>
            <a:r>
              <a:rPr lang="cs-CZ" sz="2000" dirty="0" err="1"/>
              <a:t>zhoduje</a:t>
            </a:r>
            <a:r>
              <a:rPr lang="cs-CZ" sz="2000" dirty="0"/>
              <a:t> </a:t>
            </a:r>
            <a:r>
              <a:rPr lang="cs-CZ" sz="2000" dirty="0" err="1"/>
              <a:t>sa</a:t>
            </a:r>
            <a:r>
              <a:rPr lang="cs-CZ" sz="2000" dirty="0"/>
              <a:t> teda znak aj </a:t>
            </a:r>
            <a:r>
              <a:rPr lang="cs-CZ" sz="2000" dirty="0" err="1"/>
              <a:t>výslovnosť</a:t>
            </a:r>
            <a:r>
              <a:rPr lang="cs-CZ" sz="2000" dirty="0"/>
              <a:t>)</a:t>
            </a:r>
          </a:p>
          <a:p>
            <a:pPr lvl="0"/>
            <a:endParaRPr lang="cs-CZ" sz="2000" dirty="0"/>
          </a:p>
          <a:p>
            <a:pPr marL="0" lvl="0" indent="0">
              <a:buNone/>
            </a:pPr>
            <a:r>
              <a:rPr lang="cs-CZ" sz="2000" dirty="0" err="1"/>
              <a:t>mǐ</a:t>
            </a:r>
            <a:r>
              <a:rPr lang="cs-CZ" sz="2000" dirty="0"/>
              <a:t>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米</a:t>
            </a:r>
            <a:endParaRPr lang="cs-CZ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514350" lvl="0" indent="-514350">
              <a:buAutoNum type="arabicParenR"/>
            </a:pPr>
            <a:r>
              <a:rPr lang="cs-CZ" sz="2000" dirty="0" err="1"/>
              <a:t>ryža</a:t>
            </a:r>
            <a:endParaRPr lang="cs-CZ" sz="2000" dirty="0"/>
          </a:p>
          <a:p>
            <a:pPr marL="514350" lvl="0" indent="-514350">
              <a:buAutoNum type="arabicParenR"/>
            </a:pPr>
            <a:r>
              <a:rPr lang="cs-CZ" sz="2000" dirty="0"/>
              <a:t>meter</a:t>
            </a:r>
          </a:p>
          <a:p>
            <a:pPr marL="0" lvl="0" indent="0">
              <a:buNone/>
            </a:pPr>
            <a:endParaRPr lang="cs-CZ" sz="2000" dirty="0"/>
          </a:p>
          <a:p>
            <a:pPr marL="0" lvl="0" indent="0">
              <a:buNone/>
            </a:pPr>
            <a:r>
              <a:rPr lang="cs-CZ" sz="2000" dirty="0" err="1"/>
              <a:t>huì</a:t>
            </a:r>
            <a:r>
              <a:rPr lang="cs-CZ" sz="2000" dirty="0"/>
              <a:t>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会</a:t>
            </a:r>
            <a:r>
              <a:rPr lang="cs-CZ" sz="2000" dirty="0"/>
              <a:t> </a:t>
            </a:r>
          </a:p>
          <a:p>
            <a:pPr marL="514350" lvl="0" indent="-514350">
              <a:buAutoNum type="arabicParenR"/>
            </a:pPr>
            <a:r>
              <a:rPr lang="cs-CZ" sz="2000" dirty="0" err="1"/>
              <a:t>vedieť</a:t>
            </a:r>
            <a:endParaRPr lang="cs-CZ" sz="2000" dirty="0"/>
          </a:p>
          <a:p>
            <a:pPr marL="514350" lvl="0" indent="-514350">
              <a:buAutoNum type="arabicParenR"/>
            </a:pPr>
            <a:r>
              <a:rPr lang="cs-CZ" sz="2000" dirty="0" err="1"/>
              <a:t>schôdzka</a:t>
            </a:r>
            <a:endParaRPr lang="cs-CZ" sz="2000" dirty="0"/>
          </a:p>
          <a:p>
            <a:pPr marL="514350" lvl="0" indent="-514350">
              <a:buAutoNum type="arabicParenR"/>
            </a:pPr>
            <a:r>
              <a:rPr lang="cs-CZ" sz="2000" dirty="0" err="1"/>
              <a:t>príležitosť</a:t>
            </a:r>
            <a:endParaRPr lang="cs-CZ" sz="2000" dirty="0"/>
          </a:p>
          <a:p>
            <a:pPr>
              <a:buNone/>
            </a:pPr>
            <a:r>
              <a:rPr lang="sk-SK" altLang="zh-CN" sz="2000" dirty="0"/>
              <a:t>...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endParaRPr lang="sk-SK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036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Homografia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1 znak má </a:t>
            </a:r>
            <a:r>
              <a:rPr lang="cs-CZ" dirty="0" err="1"/>
              <a:t>viac</a:t>
            </a:r>
            <a:r>
              <a:rPr lang="cs-CZ" dirty="0"/>
              <a:t> </a:t>
            </a:r>
            <a:r>
              <a:rPr lang="cs-CZ" dirty="0" err="1"/>
              <a:t>významov</a:t>
            </a:r>
            <a:r>
              <a:rPr lang="cs-CZ" dirty="0"/>
              <a:t>,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výslovnosť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líši</a:t>
            </a:r>
            <a:r>
              <a:rPr lang="cs-CZ" dirty="0"/>
              <a:t> (</a:t>
            </a:r>
            <a:r>
              <a:rPr lang="cs-CZ" dirty="0" err="1"/>
              <a:t>treba</a:t>
            </a:r>
            <a:r>
              <a:rPr lang="cs-CZ" dirty="0"/>
              <a:t> vždy určit </a:t>
            </a:r>
            <a:r>
              <a:rPr lang="cs-CZ" dirty="0" err="1"/>
              <a:t>podľa</a:t>
            </a:r>
            <a:r>
              <a:rPr lang="cs-CZ" dirty="0"/>
              <a:t> kontextu</a:t>
            </a:r>
            <a:r>
              <a:rPr lang="sk-SK" dirty="0"/>
              <a:t>, len asi 10-20 znakov) (zhoduje sa teda len písomná podoba)</a:t>
            </a:r>
            <a:endParaRPr lang="cs-CZ" dirty="0"/>
          </a:p>
          <a:p>
            <a:pPr lvl="0">
              <a:buNone/>
            </a:pPr>
            <a:endParaRPr lang="cs-CZ" dirty="0"/>
          </a:p>
          <a:p>
            <a:pPr marL="0" lvl="0" indent="0">
              <a:buNone/>
            </a:pP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和</a:t>
            </a:r>
            <a:r>
              <a:rPr lang="cs-CZ" dirty="0"/>
              <a:t> </a:t>
            </a:r>
          </a:p>
          <a:p>
            <a:pPr lvl="0">
              <a:buAutoNum type="arabicParenR"/>
            </a:pPr>
            <a:r>
              <a:rPr lang="cs-CZ" dirty="0" err="1"/>
              <a:t>hé</a:t>
            </a:r>
            <a:r>
              <a:rPr lang="cs-CZ" dirty="0"/>
              <a:t> = </a:t>
            </a:r>
            <a:r>
              <a:rPr lang="cs-CZ" dirty="0" err="1"/>
              <a:t>súlad</a:t>
            </a:r>
            <a:endParaRPr lang="cs-CZ" dirty="0"/>
          </a:p>
          <a:p>
            <a:pPr lvl="0">
              <a:buAutoNum type="arabicParenR"/>
            </a:pPr>
            <a:r>
              <a:rPr lang="cs-CZ" dirty="0" err="1"/>
              <a:t>huó</a:t>
            </a:r>
            <a:r>
              <a:rPr lang="cs-CZ" dirty="0"/>
              <a:t> = zarobit cesto </a:t>
            </a:r>
          </a:p>
          <a:p>
            <a:pPr lvl="0">
              <a:buAutoNum type="arabicParenR"/>
            </a:pPr>
            <a:r>
              <a:rPr lang="cs-CZ" dirty="0" err="1"/>
              <a:t>huò</a:t>
            </a:r>
            <a:r>
              <a:rPr lang="cs-CZ" dirty="0"/>
              <a:t> = </a:t>
            </a:r>
            <a:r>
              <a:rPr lang="cs-CZ" dirty="0" err="1"/>
              <a:t>miešat</a:t>
            </a:r>
            <a:endParaRPr lang="cs-CZ" altLang="zh-CN" dirty="0"/>
          </a:p>
          <a:p>
            <a:pPr marL="0" lvl="0" indent="0">
              <a:buNone/>
            </a:pP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长</a:t>
            </a:r>
            <a:r>
              <a:rPr lang="cs-CZ" altLang="zh-CN" dirty="0"/>
              <a:t> </a:t>
            </a:r>
          </a:p>
          <a:p>
            <a:pPr lvl="0">
              <a:buAutoNum type="arabicParenR"/>
            </a:pPr>
            <a:r>
              <a:rPr lang="cs-CZ" dirty="0" err="1"/>
              <a:t>cháng</a:t>
            </a:r>
            <a:r>
              <a:rPr lang="cs-CZ" dirty="0"/>
              <a:t> = </a:t>
            </a:r>
            <a:r>
              <a:rPr lang="cs-CZ" dirty="0" err="1"/>
              <a:t>dlhý</a:t>
            </a:r>
            <a:endParaRPr lang="cs-CZ" dirty="0"/>
          </a:p>
          <a:p>
            <a:pPr lvl="0">
              <a:buAutoNum type="arabicParenR"/>
            </a:pPr>
            <a:r>
              <a:rPr lang="cs-CZ" dirty="0" err="1"/>
              <a:t>zhǎng</a:t>
            </a:r>
            <a:r>
              <a:rPr lang="cs-CZ" dirty="0"/>
              <a:t> = </a:t>
            </a:r>
            <a:r>
              <a:rPr lang="cs-CZ" dirty="0" err="1"/>
              <a:t>vyrást</a:t>
            </a:r>
            <a:r>
              <a:rPr lang="cs-CZ" dirty="0"/>
              <a:t>, </a:t>
            </a:r>
            <a:r>
              <a:rPr lang="cs-CZ" dirty="0" err="1"/>
              <a:t>vyrastat</a:t>
            </a:r>
            <a:endParaRPr lang="cs-CZ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Homofónia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znaky, ktoré sa čítajú rovnako, veľmi bežné (slabík je len okolo 1200, znakov oveľa viac) (zhodná výslovnosť, odlišný znak)</a:t>
            </a:r>
          </a:p>
          <a:p>
            <a:pPr>
              <a:buNone/>
            </a:pPr>
            <a:r>
              <a:rPr lang="sk-SK" dirty="0" err="1"/>
              <a:t>gōng</a:t>
            </a:r>
            <a:r>
              <a:rPr lang="sk-SK" dirty="0"/>
              <a:t>:  </a:t>
            </a:r>
            <a:r>
              <a:rPr lang="zh-CN" altLang="en-US" dirty="0"/>
              <a:t>工 </a:t>
            </a:r>
            <a:r>
              <a:rPr lang="en-US" altLang="zh-CN" dirty="0"/>
              <a:t>(</a:t>
            </a:r>
            <a:r>
              <a:rPr lang="sk-SK" dirty="0"/>
              <a:t>práca)，</a:t>
            </a:r>
            <a:r>
              <a:rPr lang="zh-CN" altLang="en-US" dirty="0"/>
              <a:t>公 </a:t>
            </a:r>
            <a:r>
              <a:rPr lang="en-US" altLang="zh-CN" dirty="0"/>
              <a:t>(</a:t>
            </a:r>
            <a:r>
              <a:rPr lang="sk-SK" dirty="0"/>
              <a:t>verejný)，</a:t>
            </a:r>
            <a:r>
              <a:rPr lang="zh-CN" altLang="en-US" dirty="0"/>
              <a:t>共 </a:t>
            </a:r>
            <a:r>
              <a:rPr lang="en-US" altLang="zh-CN" dirty="0"/>
              <a:t>(</a:t>
            </a:r>
            <a:r>
              <a:rPr lang="sk-SK" altLang="zh-CN" dirty="0"/>
              <a:t>spolu, dokopy</a:t>
            </a:r>
            <a:r>
              <a:rPr lang="sk-SK" dirty="0"/>
              <a:t>),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宫</a:t>
            </a:r>
            <a:r>
              <a:rPr lang="sk-SK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 (palác)</a:t>
            </a:r>
          </a:p>
          <a:p>
            <a:pPr>
              <a:buNone/>
            </a:pPr>
            <a:r>
              <a:rPr lang="cs-CZ" dirty="0"/>
              <a:t>nán: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男</a:t>
            </a:r>
            <a:r>
              <a:rPr lang="sk-SK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 (muž),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南</a:t>
            </a:r>
            <a:r>
              <a:rPr lang="sk-SK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 (juh), 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难 </a:t>
            </a:r>
            <a:r>
              <a:rPr lang="sk-SK" altLang="zh-CN" dirty="0">
                <a:latin typeface="SimSun" panose="02010600030101010101" pitchFamily="2" charset="-122"/>
                <a:ea typeface="SimSun" panose="02010600030101010101" pitchFamily="2" charset="-122"/>
              </a:rPr>
              <a:t>(ťažký), </a:t>
            </a:r>
            <a:endParaRPr lang="sk-SK" dirty="0"/>
          </a:p>
          <a:p>
            <a:pPr marL="0" lv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Aktivita: opakovanie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016896" y="2002971"/>
            <a:ext cx="8915400" cy="3777622"/>
          </a:xfrm>
        </p:spPr>
        <p:txBody>
          <a:bodyPr>
            <a:normAutofit/>
          </a:bodyPr>
          <a:lstStyle/>
          <a:p>
            <a:r>
              <a:rPr lang="sk-SK" dirty="0"/>
              <a:t>Vysvetlite poradie ťahov pri nasledujúcich znakoch: </a:t>
            </a:r>
          </a:p>
          <a:p>
            <a:pPr>
              <a:buNone/>
            </a:pPr>
            <a:r>
              <a:rPr lang="zh-CN" altLang="en-US" dirty="0"/>
              <a:t>这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那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什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水</a:t>
            </a:r>
            <a:endParaRPr lang="sk-SK" altLang="zh-CN" dirty="0"/>
          </a:p>
          <a:p>
            <a:pPr>
              <a:buNone/>
            </a:pPr>
            <a:endParaRPr lang="en-US" dirty="0"/>
          </a:p>
          <a:p>
            <a:r>
              <a:rPr lang="sk-SK" dirty="0"/>
              <a:t>Ku každému druhu ťahu si vyberte jeden znak z 1. lekcie, ktorý tento ťah obsahuje, a ťah v ňom zvýraznite</a:t>
            </a:r>
            <a:endParaRPr lang="en-US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sa čínske znaky učia deti v Číne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 základných školách, deti používajú špeciálne cvičebnice (</a:t>
            </a:r>
            <a:r>
              <a:rPr lang="zh-CN" altLang="en-US" dirty="0"/>
              <a:t>田字格</a:t>
            </a:r>
            <a:r>
              <a:rPr lang="sk-SK" altLang="zh-CN" dirty="0"/>
              <a:t>)(to isté čo používate vy </a:t>
            </a:r>
            <a:r>
              <a:rPr lang="sk-SK" altLang="zh-CN" dirty="0">
                <a:sym typeface="Wingdings" pitchFamily="2" charset="2"/>
              </a:rPr>
              <a:t>)</a:t>
            </a:r>
          </a:p>
          <a:p>
            <a:r>
              <a:rPr lang="sk-SK" dirty="0">
                <a:sym typeface="Wingdings" pitchFamily="2" charset="2"/>
              </a:rPr>
              <a:t>7 znakov každý deň, 3krát napísať každý</a:t>
            </a:r>
          </a:p>
          <a:p>
            <a:r>
              <a:rPr lang="sk-SK" dirty="0">
                <a:sym typeface="Wingdings" pitchFamily="2" charset="2"/>
              </a:rPr>
              <a:t>Rozoznať znaky na základe asociácie – rozoznať približný význam slova na základe ich jednotlivých komponentov</a:t>
            </a:r>
          </a:p>
          <a:p>
            <a:pPr>
              <a:buNone/>
            </a:pPr>
            <a:r>
              <a:rPr lang="zh-CN" altLang="en-US" dirty="0">
                <a:sym typeface="Wingdings" pitchFamily="2" charset="2"/>
              </a:rPr>
              <a:t>火 </a:t>
            </a:r>
            <a:r>
              <a:rPr lang="sk-SK" altLang="zh-CN" dirty="0">
                <a:sym typeface="Wingdings" pitchFamily="2" charset="2"/>
              </a:rPr>
              <a:t>– oheň; znaky obsahujúce túto zložku vo väčšine prípadov majú čo do činenia s ohňom, horúcimi/teplými vecami, horením...</a:t>
            </a:r>
            <a:r>
              <a:rPr lang="zh-CN" altLang="en-US" dirty="0">
                <a:sym typeface="Wingdings" pitchFamily="2" charset="2"/>
              </a:rPr>
              <a:t>烧</a:t>
            </a:r>
            <a:r>
              <a:rPr lang="sk-SK" altLang="zh-CN" dirty="0">
                <a:sym typeface="Wingdings" pitchFamily="2" charset="2"/>
              </a:rPr>
              <a:t> horieť, variť, opekať...</a:t>
            </a:r>
          </a:p>
          <a:p>
            <a:pPr>
              <a:buNone/>
            </a:pPr>
            <a:r>
              <a:rPr lang="sk-SK" dirty="0">
                <a:sym typeface="Wingdings" pitchFamily="2" charset="2"/>
              </a:rPr>
              <a:t>Podobný systém použitý pri výslovnosti – podľa výslovnosti komponentu odvodzovanie </a:t>
            </a:r>
            <a:endParaRPr lang="sk-SK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FF5A1-C5DB-47B8-9CCB-B30315FF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Ako</a:t>
            </a:r>
            <a:r>
              <a:rPr lang="en-US" altLang="zh-CN" dirty="0"/>
              <a:t> </a:t>
            </a:r>
            <a:r>
              <a:rPr lang="sk-SK" altLang="zh-CN" dirty="0"/>
              <a:t>písať znaky na počítači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D3CF4-90AE-4F65-A2A3-6F97570AB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altLang="zh-CN" dirty="0"/>
          </a:p>
          <a:p>
            <a:r>
              <a:rPr lang="cs-CZ" dirty="0"/>
              <a:t>nutná </a:t>
            </a:r>
            <a:r>
              <a:rPr lang="cs-CZ" dirty="0" err="1"/>
              <a:t>inštalácia</a:t>
            </a:r>
            <a:r>
              <a:rPr lang="cs-CZ" dirty="0"/>
              <a:t> </a:t>
            </a:r>
            <a:r>
              <a:rPr lang="cs-CZ" dirty="0" err="1"/>
              <a:t>jazykovej</a:t>
            </a:r>
            <a:r>
              <a:rPr lang="cs-CZ" dirty="0"/>
              <a:t> sady, potom znaky píšeme v </a:t>
            </a:r>
            <a:r>
              <a:rPr lang="cs-CZ" dirty="0" err="1"/>
              <a:t>pinyine</a:t>
            </a:r>
            <a:r>
              <a:rPr lang="cs-CZ" dirty="0"/>
              <a:t> a </a:t>
            </a:r>
            <a:r>
              <a:rPr lang="cs-CZ" dirty="0" err="1"/>
              <a:t>vyberáme</a:t>
            </a:r>
            <a:r>
              <a:rPr lang="cs-CZ" dirty="0"/>
              <a:t> vhodné znaky z ponuky jazykové sady </a:t>
            </a:r>
          </a:p>
          <a:p>
            <a:r>
              <a:rPr lang="cs-CZ" dirty="0" err="1"/>
              <a:t>písanie</a:t>
            </a:r>
            <a:r>
              <a:rPr lang="cs-CZ" dirty="0"/>
              <a:t> v </a:t>
            </a:r>
            <a:r>
              <a:rPr lang="cs-CZ" dirty="0" err="1"/>
              <a:t>pinyine</a:t>
            </a:r>
            <a:r>
              <a:rPr lang="cs-CZ" dirty="0"/>
              <a:t> aj s tónovými značkami (</a:t>
            </a:r>
            <a:r>
              <a:rPr lang="cs-CZ" dirty="0" err="1"/>
              <a:t>Pinyinput</a:t>
            </a:r>
            <a:r>
              <a:rPr lang="cs-CZ" dirty="0"/>
              <a:t>)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 err="1"/>
              <a:t>Wenlin</a:t>
            </a:r>
            <a:r>
              <a:rPr lang="zh-CN" altLang="en-US" dirty="0">
                <a:latin typeface="SimSun" panose="02010600030101010101" pitchFamily="2" charset="-122"/>
                <a:ea typeface="SimSun" panose="02010600030101010101" pitchFamily="2" charset="-122"/>
              </a:rPr>
              <a:t>文林</a:t>
            </a:r>
            <a:r>
              <a:rPr lang="cs-CZ" altLang="zh-CN" dirty="0"/>
              <a:t> </a:t>
            </a:r>
            <a:r>
              <a:rPr lang="cs-CZ" dirty="0"/>
              <a:t>elektronický slovník – </a:t>
            </a:r>
            <a:r>
              <a:rPr lang="cs-CZ" dirty="0" err="1"/>
              <a:t>etymológia</a:t>
            </a:r>
            <a:r>
              <a:rPr lang="cs-CZ" dirty="0"/>
              <a:t>, </a:t>
            </a:r>
            <a:r>
              <a:rPr lang="cs-CZ" dirty="0" err="1"/>
              <a:t>poradie</a:t>
            </a:r>
            <a:r>
              <a:rPr lang="cs-CZ" dirty="0"/>
              <a:t> </a:t>
            </a:r>
            <a:r>
              <a:rPr lang="cs-CZ" dirty="0" err="1"/>
              <a:t>ťahov</a:t>
            </a:r>
            <a:r>
              <a:rPr lang="cs-CZ" dirty="0"/>
              <a:t>, </a:t>
            </a:r>
            <a:r>
              <a:rPr lang="cs-CZ" dirty="0" err="1"/>
              <a:t>výslovnosť</a:t>
            </a:r>
            <a:r>
              <a:rPr lang="cs-CZ" dirty="0"/>
              <a:t>, zjednodušená/tradičná podoba)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97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3B539-C3E7-41C1-B534-CD19D6F0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Číslovky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3CE9C-682E-452C-9B0F-36A8850AC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0789"/>
            <a:ext cx="8915400" cy="5264331"/>
          </a:xfrm>
        </p:spPr>
        <p:txBody>
          <a:bodyPr>
            <a:normAutofit fontScale="62500" lnSpcReduction="20000"/>
          </a:bodyPr>
          <a:lstStyle/>
          <a:p>
            <a:r>
              <a:rPr lang="zh-CN" altLang="en-US" dirty="0"/>
              <a:t>一</a:t>
            </a:r>
            <a:r>
              <a:rPr lang="en-US" altLang="zh-CN" dirty="0"/>
              <a:t>	</a:t>
            </a:r>
            <a:endParaRPr lang="sk-SK" altLang="zh-CN" dirty="0"/>
          </a:p>
          <a:p>
            <a:pPr>
              <a:buNone/>
            </a:pPr>
            <a:endParaRPr lang="sk-SK" altLang="zh-CN" dirty="0"/>
          </a:p>
          <a:p>
            <a:r>
              <a:rPr lang="zh-CN" altLang="en-US" dirty="0">
                <a:hlinkClick r:id="rId2"/>
              </a:rPr>
              <a:t>二</a:t>
            </a:r>
            <a:endParaRPr lang="sk-SK" altLang="zh-CN" dirty="0"/>
          </a:p>
          <a:p>
            <a:pPr>
              <a:buNone/>
            </a:pPr>
            <a:endParaRPr lang="sk-SK" altLang="zh-CN" dirty="0"/>
          </a:p>
          <a:p>
            <a:r>
              <a:rPr lang="zh-CN" altLang="en-US" dirty="0">
                <a:hlinkClick r:id="rId3"/>
              </a:rPr>
              <a:t>三</a:t>
            </a:r>
            <a:r>
              <a:rPr lang="en-US" altLang="zh-CN" dirty="0"/>
              <a:t>	</a:t>
            </a:r>
            <a:endParaRPr lang="sk-SK" altLang="zh-CN" dirty="0"/>
          </a:p>
          <a:p>
            <a:pPr>
              <a:buNone/>
            </a:pPr>
            <a:endParaRPr lang="sk-SK" altLang="zh-CN" dirty="0"/>
          </a:p>
          <a:p>
            <a:r>
              <a:rPr lang="zh-CN" altLang="en-US" dirty="0">
                <a:hlinkClick r:id="rId4"/>
              </a:rPr>
              <a:t>四</a:t>
            </a:r>
            <a:endParaRPr lang="sk-SK" altLang="zh-CN" dirty="0"/>
          </a:p>
          <a:p>
            <a:pPr>
              <a:buNone/>
            </a:pPr>
            <a:r>
              <a:rPr lang="en-US" altLang="zh-CN" dirty="0"/>
              <a:t>	 </a:t>
            </a:r>
            <a:endParaRPr lang="sk-SK" altLang="zh-CN" dirty="0"/>
          </a:p>
          <a:p>
            <a:r>
              <a:rPr lang="zh-CN" altLang="en-US" dirty="0">
                <a:hlinkClick r:id="rId5"/>
              </a:rPr>
              <a:t>五</a:t>
            </a:r>
            <a:endParaRPr lang="sk-SK" altLang="zh-CN" dirty="0"/>
          </a:p>
          <a:p>
            <a:pPr>
              <a:buNone/>
            </a:pPr>
            <a:endParaRPr lang="sk-SK" altLang="zh-CN" dirty="0"/>
          </a:p>
          <a:p>
            <a:r>
              <a:rPr lang="zh-CN" altLang="en-US" dirty="0">
                <a:hlinkClick r:id="rId6"/>
              </a:rPr>
              <a:t>六</a:t>
            </a:r>
            <a:endParaRPr lang="sk-SK" altLang="zh-CN" dirty="0"/>
          </a:p>
          <a:p>
            <a:pPr>
              <a:buNone/>
            </a:pPr>
            <a:endParaRPr lang="sk-SK" altLang="zh-CN" dirty="0"/>
          </a:p>
          <a:p>
            <a:r>
              <a:rPr lang="zh-CN" altLang="en-US" dirty="0">
                <a:hlinkClick r:id="rId7"/>
              </a:rPr>
              <a:t>七</a:t>
            </a:r>
            <a:endParaRPr lang="sk-SK" altLang="zh-CN" dirty="0"/>
          </a:p>
          <a:p>
            <a:pPr>
              <a:buNone/>
            </a:pPr>
            <a:endParaRPr lang="sk-SK" altLang="zh-CN" dirty="0"/>
          </a:p>
          <a:p>
            <a:r>
              <a:rPr lang="zh-CN" altLang="en-US" dirty="0">
                <a:hlinkClick r:id="rId8"/>
              </a:rPr>
              <a:t>八</a:t>
            </a:r>
            <a:endParaRPr lang="sk-SK" altLang="zh-CN" dirty="0"/>
          </a:p>
          <a:p>
            <a:pPr>
              <a:buNone/>
            </a:pPr>
            <a:endParaRPr lang="en-US" altLang="zh-CN" dirty="0"/>
          </a:p>
          <a:p>
            <a:r>
              <a:rPr lang="zh-CN" altLang="en-US" dirty="0">
                <a:hlinkClick r:id="rId9"/>
              </a:rPr>
              <a:t>九</a:t>
            </a:r>
            <a:endParaRPr lang="sk-SK" altLang="zh-CN" dirty="0"/>
          </a:p>
          <a:p>
            <a:pPr>
              <a:buNone/>
            </a:pPr>
            <a:endParaRPr lang="en-US" altLang="zh-CN" dirty="0"/>
          </a:p>
          <a:p>
            <a:r>
              <a:rPr lang="zh-CN" altLang="en-US" dirty="0">
                <a:hlinkClick r:id="rId10"/>
              </a:rPr>
              <a:t>十</a:t>
            </a:r>
            <a:endParaRPr lang="en-US" dirty="0"/>
          </a:p>
        </p:txBody>
      </p:sp>
      <p:pic>
        <p:nvPicPr>
          <p:cNvPr id="4" name="Obrázok 3" descr="242441539_4509450992409692_8562259350392572270_n.jpg"/>
          <p:cNvPicPr>
            <a:picLocks noChangeAspect="1"/>
          </p:cNvPicPr>
          <p:nvPr/>
        </p:nvPicPr>
        <p:blipFill>
          <a:blip r:embed="rId11"/>
          <a:srcRect t="40488" b="18824"/>
          <a:stretch>
            <a:fillRect/>
          </a:stretch>
        </p:blipFill>
        <p:spPr>
          <a:xfrm>
            <a:off x="5406051" y="1435566"/>
            <a:ext cx="5449182" cy="442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916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66799" y="885367"/>
            <a:ext cx="8911687" cy="1280890"/>
          </a:xfrm>
        </p:spPr>
        <p:txBody>
          <a:bodyPr/>
          <a:lstStyle/>
          <a:p>
            <a:r>
              <a:rPr lang="sk-SK" dirty="0"/>
              <a:t>Domáca úloha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97327" y="2852057"/>
            <a:ext cx="8915400" cy="3777622"/>
          </a:xfrm>
        </p:spPr>
        <p:txBody>
          <a:bodyPr/>
          <a:lstStyle/>
          <a:p>
            <a:r>
              <a:rPr lang="sk-SK" dirty="0"/>
              <a:t>Znaky 2. lekcia IC L1 P1, odovzdať do 27.9. 18:00 (centrála Čínskych štúdií, stolík </a:t>
            </a:r>
            <a:r>
              <a:rPr lang="sk-SK" dirty="0">
                <a:sym typeface="Wingdings" pitchFamily="2" charset="2"/>
              </a:rPr>
              <a:t>)</a:t>
            </a:r>
          </a:p>
          <a:p>
            <a:pPr>
              <a:buNone/>
            </a:pPr>
            <a:endParaRPr lang="sk-SK" dirty="0">
              <a:sym typeface="Wingdings" pitchFamily="2" charset="2"/>
            </a:endParaRP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8167" y="3079443"/>
            <a:ext cx="8911687" cy="1280890"/>
          </a:xfrm>
        </p:spPr>
        <p:txBody>
          <a:bodyPr/>
          <a:lstStyle/>
          <a:p>
            <a:pPr algn="ctr"/>
            <a:r>
              <a:rPr lang="sk-SK" dirty="0"/>
              <a:t>Ďakujem za pozornosť!</a:t>
            </a:r>
          </a:p>
        </p:txBody>
      </p:sp>
    </p:spTree>
    <p:extLst>
      <p:ext uri="{BB962C8B-B14F-4D97-AF65-F5344CB8AC3E}">
        <p14:creationId xmlns:p14="http://schemas.microsoft.com/office/powerpoint/2010/main" val="221372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Všeobecný 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72046" y="1644713"/>
            <a:ext cx="9832566" cy="4494830"/>
          </a:xfrm>
        </p:spPr>
        <p:txBody>
          <a:bodyPr>
            <a:normAutofit/>
          </a:bodyPr>
          <a:lstStyle/>
          <a:p>
            <a:r>
              <a:rPr lang="sk-SK" dirty="0"/>
              <a:t>čínske </a:t>
            </a:r>
            <a:r>
              <a:rPr lang="sk-SK" dirty="0" err="1"/>
              <a:t>písmo-písomná</a:t>
            </a:r>
            <a:r>
              <a:rPr lang="sk-SK" dirty="0"/>
              <a:t> sústava, ktorá sa vyvinula za účelom zápisu jazyka, ktorým sa hovorilo v okolí Žltej rieky približne v 2. tisícročí </a:t>
            </a:r>
            <a:r>
              <a:rPr lang="sk-SK" dirty="0" err="1"/>
              <a:t>pr</a:t>
            </a:r>
            <a:r>
              <a:rPr lang="sk-SK" dirty="0"/>
              <a:t>. Kr.</a:t>
            </a:r>
          </a:p>
          <a:p>
            <a:r>
              <a:rPr lang="sk-SK" dirty="0"/>
              <a:t>najstaršie dochované pamiatky z 13.-11. storočia pred </a:t>
            </a:r>
            <a:r>
              <a:rPr lang="sk-SK" dirty="0" err="1"/>
              <a:t>n.l</a:t>
            </a:r>
            <a:r>
              <a:rPr lang="sk-SK" dirty="0"/>
              <a:t>. (neskoré obdobie dynastie </a:t>
            </a:r>
            <a:r>
              <a:rPr lang="sk-SK" dirty="0" err="1"/>
              <a:t>Shang</a:t>
            </a:r>
            <a:r>
              <a:rPr lang="sk-SK" dirty="0"/>
              <a:t>)</a:t>
            </a:r>
            <a:r>
              <a:rPr lang="sk-SK" dirty="0">
                <a:solidFill>
                  <a:schemeClr val="tx1"/>
                </a:solidFill>
              </a:rPr>
              <a:t>: </a:t>
            </a:r>
            <a:r>
              <a:rPr lang="sk-SK" dirty="0" err="1"/>
              <a:t>jiǎgǔwén</a:t>
            </a:r>
            <a:r>
              <a:rPr lang="sk-SK" dirty="0"/>
              <a:t> </a:t>
            </a:r>
            <a:r>
              <a:rPr lang="zh-CN" altLang="en-US" dirty="0"/>
              <a:t>甲骨文</a:t>
            </a:r>
            <a:r>
              <a:rPr lang="sk-SK" altLang="zh-CN" dirty="0"/>
              <a:t> (veštebné nápisy na pancieroch a kostiach) </a:t>
            </a:r>
          </a:p>
          <a:p>
            <a:r>
              <a:rPr lang="sk-SK" dirty="0"/>
              <a:t>čínština </a:t>
            </a:r>
            <a:r>
              <a:rPr lang="sk-SK" dirty="0">
                <a:solidFill>
                  <a:srgbClr val="FF0000"/>
                </a:solidFill>
              </a:rPr>
              <a:t>NIE JE </a:t>
            </a:r>
            <a:r>
              <a:rPr lang="sk-SK" dirty="0"/>
              <a:t>najstarším písmom, drží však prvenstvo v najdlhšej neprerušenej tradícií používania písma (</a:t>
            </a:r>
            <a:r>
              <a:rPr lang="cs-CZ" dirty="0"/>
              <a:t>sumerský </a:t>
            </a:r>
            <a:r>
              <a:rPr lang="cs-CZ" dirty="0" err="1"/>
              <a:t>klinopis</a:t>
            </a:r>
            <a:r>
              <a:rPr lang="cs-CZ" dirty="0"/>
              <a:t>  a egyptské hieroglyfy 3 000 </a:t>
            </a:r>
            <a:r>
              <a:rPr lang="cs-CZ" dirty="0" err="1"/>
              <a:t>pr</a:t>
            </a:r>
            <a:r>
              <a:rPr lang="cs-CZ" dirty="0"/>
              <a:t>. n.l.)</a:t>
            </a:r>
            <a:endParaRPr lang="cs-CZ" b="1" dirty="0"/>
          </a:p>
          <a:p>
            <a:r>
              <a:rPr lang="cs-CZ" dirty="0" err="1"/>
              <a:t>médiá</a:t>
            </a:r>
            <a:r>
              <a:rPr lang="cs-CZ" dirty="0"/>
              <a:t>, na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čínske</a:t>
            </a:r>
            <a:r>
              <a:rPr lang="cs-CZ" dirty="0"/>
              <a:t> písmo zapisovalo </a:t>
            </a:r>
            <a:r>
              <a:rPr lang="cs-CZ" dirty="0" err="1"/>
              <a:t>pred</a:t>
            </a:r>
            <a:r>
              <a:rPr lang="cs-CZ" dirty="0"/>
              <a:t> </a:t>
            </a:r>
            <a:r>
              <a:rPr lang="cs-CZ" dirty="0" err="1"/>
              <a:t>vynálezom</a:t>
            </a:r>
            <a:r>
              <a:rPr lang="cs-CZ" dirty="0"/>
              <a:t> </a:t>
            </a:r>
            <a:r>
              <a:rPr lang="cs-CZ" dirty="0" err="1"/>
              <a:t>papiera</a:t>
            </a:r>
            <a:r>
              <a:rPr lang="cs-CZ" dirty="0"/>
              <a:t> v 2.st. n.l.- bambusové </a:t>
            </a:r>
            <a:r>
              <a:rPr lang="cs-CZ" dirty="0" err="1"/>
              <a:t>zväzky</a:t>
            </a:r>
            <a:r>
              <a:rPr lang="cs-CZ" dirty="0"/>
              <a:t> a </a:t>
            </a:r>
            <a:r>
              <a:rPr lang="cs-CZ" dirty="0" err="1"/>
              <a:t>drevené</a:t>
            </a:r>
            <a:r>
              <a:rPr lang="cs-CZ" dirty="0"/>
              <a:t> </a:t>
            </a:r>
            <a:r>
              <a:rPr lang="cs-CZ" dirty="0" err="1"/>
              <a:t>doštičky</a:t>
            </a:r>
            <a:endParaRPr lang="sk-SK" dirty="0"/>
          </a:p>
          <a:p>
            <a:pPr marL="0" indent="0">
              <a:buNone/>
            </a:pPr>
            <a:endParaRPr lang="sk-SK" altLang="zh-CN" dirty="0"/>
          </a:p>
          <a:p>
            <a:pPr marL="0" indent="0">
              <a:buNone/>
            </a:pPr>
            <a:endParaRPr lang="sk-SK" altLang="zh-CN" dirty="0"/>
          </a:p>
          <a:p>
            <a:endParaRPr lang="sk-SK" dirty="0"/>
          </a:p>
        </p:txBody>
      </p:sp>
      <p:pic>
        <p:nvPicPr>
          <p:cNvPr id="7" name="Obrázok 6" descr="1200px-Bamboo_book_-_binding_-_UC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7935" y="4134611"/>
            <a:ext cx="2352820" cy="272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426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Česká sinológia a čínske písmo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1593894"/>
            <a:ext cx="8915400" cy="3777622"/>
          </a:xfrm>
        </p:spPr>
        <p:txBody>
          <a:bodyPr/>
          <a:lstStyle/>
          <a:p>
            <a:pPr>
              <a:buNone/>
            </a:pPr>
            <a:r>
              <a:rPr lang="sk-SK" b="1" dirty="0"/>
              <a:t>J.A. Komenský </a:t>
            </a:r>
            <a:r>
              <a:rPr lang="sk-SK" dirty="0"/>
              <a:t>- prvý Čech, ktorý pojednáva o čínskych znakoch (</a:t>
            </a:r>
            <a:r>
              <a:rPr lang="sk-SK" dirty="0" err="1"/>
              <a:t>Nejnovější</a:t>
            </a:r>
            <a:r>
              <a:rPr lang="sk-SK" dirty="0"/>
              <a:t> </a:t>
            </a:r>
            <a:r>
              <a:rPr lang="sk-SK" dirty="0" err="1"/>
              <a:t>metoda</a:t>
            </a:r>
            <a:r>
              <a:rPr lang="sk-SK" dirty="0"/>
              <a:t> jazyku 1649), úsilie o vytvorenie „myšlienkového písma“ prvotne pre vedecké účely (kandidát na predobraz takéhoto písma čínske znaky a egyptské hieroglyfy)</a:t>
            </a:r>
          </a:p>
          <a:p>
            <a:r>
              <a:rPr lang="sk-SK" dirty="0"/>
              <a:t>J.A. Komenský čerpal zo správ jezuitských misionárov</a:t>
            </a:r>
          </a:p>
          <a:p>
            <a:pPr>
              <a:buNone/>
            </a:pPr>
            <a:r>
              <a:rPr lang="sk-SK" b="1" dirty="0"/>
              <a:t>Rudolf </a:t>
            </a:r>
            <a:r>
              <a:rPr lang="sk-SK" b="1" dirty="0" err="1"/>
              <a:t>Dvořák</a:t>
            </a:r>
            <a:r>
              <a:rPr lang="sk-SK" b="1" dirty="0"/>
              <a:t> </a:t>
            </a:r>
            <a:r>
              <a:rPr lang="sk-SK" dirty="0"/>
              <a:t>1860-1920 „zakladateľ českej a slovenskej sinológie“, </a:t>
            </a:r>
            <a:r>
              <a:rPr lang="sk-SK" b="1" dirty="0" err="1"/>
              <a:t>Ottův</a:t>
            </a:r>
            <a:r>
              <a:rPr lang="sk-SK" b="1" dirty="0"/>
              <a:t> slovník </a:t>
            </a:r>
            <a:r>
              <a:rPr lang="sk-SK" b="1" dirty="0" err="1"/>
              <a:t>naučný</a:t>
            </a:r>
            <a:r>
              <a:rPr lang="sk-SK" b="1" dirty="0"/>
              <a:t> </a:t>
            </a:r>
            <a:r>
              <a:rPr lang="sk-SK" dirty="0"/>
              <a:t>(1893)</a:t>
            </a:r>
            <a:endParaRPr lang="sk-SK" altLang="zh-CN" dirty="0"/>
          </a:p>
          <a:p>
            <a:pPr>
              <a:buNone/>
            </a:pPr>
            <a:r>
              <a:rPr lang="sk-SK" altLang="zh-CN" b="1" dirty="0"/>
              <a:t>Jaromír </a:t>
            </a:r>
            <a:r>
              <a:rPr lang="sk-SK" altLang="zh-CN" b="1" dirty="0" err="1"/>
              <a:t>Vochala</a:t>
            </a:r>
            <a:r>
              <a:rPr lang="sk-SK" altLang="zh-CN" b="1" dirty="0"/>
              <a:t> a </a:t>
            </a:r>
            <a:r>
              <a:rPr lang="sk-SK" altLang="zh-CN" b="1" dirty="0" err="1"/>
              <a:t>Oldřich</a:t>
            </a:r>
            <a:r>
              <a:rPr lang="sk-SK" altLang="zh-CN" b="1" dirty="0"/>
              <a:t> </a:t>
            </a:r>
            <a:r>
              <a:rPr lang="sk-SK" altLang="zh-CN" b="1" dirty="0" err="1"/>
              <a:t>Švarný</a:t>
            </a:r>
            <a:r>
              <a:rPr lang="sk-SK" altLang="zh-CN" b="1" dirty="0"/>
              <a:t> </a:t>
            </a:r>
            <a:r>
              <a:rPr lang="sk-SK" altLang="zh-CN" dirty="0"/>
              <a:t>– od 50tych rokov 20.storočia  (jazykové učebnice, skriptá..)</a:t>
            </a:r>
          </a:p>
          <a:p>
            <a:pPr>
              <a:buNone/>
            </a:pPr>
            <a:r>
              <a:rPr lang="sk-SK" altLang="zh-CN" b="1" dirty="0" err="1"/>
              <a:t>David</a:t>
            </a:r>
            <a:r>
              <a:rPr lang="sk-SK" altLang="zh-CN" b="1" dirty="0"/>
              <a:t> </a:t>
            </a:r>
            <a:r>
              <a:rPr lang="sk-SK" altLang="zh-CN" b="1" dirty="0" err="1"/>
              <a:t>Uher</a:t>
            </a:r>
            <a:endParaRPr lang="sk-SK" altLang="zh-CN" b="1" dirty="0"/>
          </a:p>
        </p:txBody>
      </p:sp>
    </p:spTree>
    <p:extLst>
      <p:ext uri="{BB962C8B-B14F-4D97-AF65-F5344CB8AC3E}">
        <p14:creationId xmlns:p14="http://schemas.microsoft.com/office/powerpoint/2010/main" val="9388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87225-278F-420B-A9AA-CD0AA4EB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Koľko je čínskych znakov?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B1BA7-256C-4F9A-B3FA-459801DA1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462" y="169818"/>
            <a:ext cx="11073538" cy="6257108"/>
          </a:xfrm>
        </p:spPr>
        <p:txBody>
          <a:bodyPr>
            <a:normAutofit fontScale="92500" lnSpcReduction="20000"/>
          </a:bodyPr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>
              <a:buNone/>
            </a:pPr>
            <a:r>
              <a:rPr lang="sk-SK" dirty="0"/>
              <a:t>Slovníky: </a:t>
            </a:r>
          </a:p>
          <a:p>
            <a:r>
              <a:rPr lang="sk-SK" dirty="0" err="1"/>
              <a:t>Kāngxī</a:t>
            </a:r>
            <a:r>
              <a:rPr lang="sk-SK" dirty="0"/>
              <a:t> </a:t>
            </a:r>
            <a:r>
              <a:rPr lang="sk-SK" dirty="0" err="1"/>
              <a:t>zìdiǎn</a:t>
            </a:r>
            <a:r>
              <a:rPr lang="sk-SK" dirty="0"/>
              <a:t> </a:t>
            </a:r>
            <a:r>
              <a:rPr lang="zh-CN" altLang="en-US" dirty="0"/>
              <a:t>康熙字典</a:t>
            </a:r>
            <a:r>
              <a:rPr lang="sk-SK" altLang="zh-CN" dirty="0"/>
              <a:t> (1715)                             </a:t>
            </a:r>
            <a:r>
              <a:rPr lang="sk-SK" altLang="zh-CN" b="1" dirty="0"/>
              <a:t>47 000 </a:t>
            </a:r>
          </a:p>
          <a:p>
            <a:r>
              <a:rPr lang="sk-SK" dirty="0" err="1"/>
              <a:t>Cíhǎi</a:t>
            </a:r>
            <a:r>
              <a:rPr lang="sk-SK" dirty="0"/>
              <a:t> </a:t>
            </a:r>
            <a:r>
              <a:rPr lang="zh-CN" altLang="en-US" dirty="0"/>
              <a:t>辭海</a:t>
            </a:r>
            <a:r>
              <a:rPr lang="sk-SK" altLang="zh-CN" dirty="0"/>
              <a:t> </a:t>
            </a:r>
            <a:r>
              <a:rPr lang="sk-SK" altLang="zh-CN" sz="1600" dirty="0"/>
              <a:t>(1973,1989), </a:t>
            </a:r>
            <a:r>
              <a:rPr lang="sk-SK" sz="1700" dirty="0" err="1"/>
              <a:t>Cí</a:t>
            </a:r>
            <a:r>
              <a:rPr lang="sk-SK" sz="1700" dirty="0"/>
              <a:t> </a:t>
            </a:r>
            <a:r>
              <a:rPr lang="sk-SK" sz="1700" dirty="0" err="1"/>
              <a:t>yuán</a:t>
            </a:r>
            <a:r>
              <a:rPr lang="sk-SK" sz="1700" dirty="0"/>
              <a:t> </a:t>
            </a:r>
            <a:r>
              <a:rPr lang="zh-CN" altLang="en-US" sz="1600" dirty="0"/>
              <a:t>辭源</a:t>
            </a:r>
            <a:r>
              <a:rPr lang="sk-SK" altLang="zh-CN" sz="1600" dirty="0"/>
              <a:t> (1983)              </a:t>
            </a:r>
            <a:r>
              <a:rPr lang="sk-SK" altLang="zh-CN" sz="1600" b="1" dirty="0"/>
              <a:t>14 000  (kategória veľkých slovníkov)</a:t>
            </a:r>
          </a:p>
          <a:p>
            <a:r>
              <a:rPr lang="sk-SK" dirty="0" err="1"/>
              <a:t>Hànyǔ</a:t>
            </a:r>
            <a:r>
              <a:rPr lang="sk-SK" dirty="0"/>
              <a:t> </a:t>
            </a:r>
            <a:r>
              <a:rPr lang="sk-SK" dirty="0" err="1"/>
              <a:t>dà</a:t>
            </a:r>
            <a:r>
              <a:rPr lang="sk-SK" dirty="0"/>
              <a:t> </a:t>
            </a:r>
            <a:r>
              <a:rPr lang="sk-SK" dirty="0" err="1"/>
              <a:t>zìdiǎn</a:t>
            </a:r>
            <a:r>
              <a:rPr lang="sk-SK" dirty="0"/>
              <a:t> </a:t>
            </a:r>
            <a:r>
              <a:rPr lang="zh-CN" altLang="en-US" dirty="0"/>
              <a:t>漢語大字典</a:t>
            </a:r>
            <a:r>
              <a:rPr lang="sk-SK" altLang="zh-CN" dirty="0"/>
              <a:t> (1986-1990)           </a:t>
            </a:r>
            <a:r>
              <a:rPr lang="sk-SK" altLang="zh-CN" b="1" dirty="0"/>
              <a:t>55 000  (najväčší čínsky znakový slovník v súčasnosti)</a:t>
            </a:r>
          </a:p>
          <a:p>
            <a:r>
              <a:rPr lang="sk-SK" altLang="zh-CN" b="1" dirty="0"/>
              <a:t>(</a:t>
            </a:r>
            <a:r>
              <a:rPr lang="sk-SK" altLang="zh-CN" dirty="0">
                <a:solidFill>
                  <a:schemeClr val="accent1"/>
                </a:solidFill>
              </a:rPr>
              <a:t>pravopisné varianty</a:t>
            </a:r>
            <a:r>
              <a:rPr lang="sk-SK" dirty="0">
                <a:solidFill>
                  <a:schemeClr val="accent1"/>
                </a:solidFill>
              </a:rPr>
              <a:t>, nárečové slová, neobvyklé znaky mien (historické, osobné) , archaizmy, diachrónna </a:t>
            </a:r>
            <a:r>
              <a:rPr lang="sk-SK" dirty="0" err="1">
                <a:solidFill>
                  <a:schemeClr val="accent1"/>
                </a:solidFill>
              </a:rPr>
              <a:t>povaha-sú</a:t>
            </a:r>
            <a:r>
              <a:rPr lang="sk-SK" dirty="0">
                <a:solidFill>
                  <a:schemeClr val="accent1"/>
                </a:solidFill>
              </a:rPr>
              <a:t> to súhrnné slovníky)</a:t>
            </a:r>
            <a:endParaRPr lang="cs-CZ" dirty="0"/>
          </a:p>
          <a:p>
            <a:pPr lvl="0">
              <a:buNone/>
            </a:pPr>
            <a:r>
              <a:rPr lang="cs-CZ" b="1" dirty="0" err="1"/>
              <a:t>Moderných</a:t>
            </a:r>
            <a:r>
              <a:rPr lang="cs-CZ" b="1" dirty="0"/>
              <a:t> </a:t>
            </a:r>
            <a:r>
              <a:rPr lang="cs-CZ" b="1" dirty="0" err="1"/>
              <a:t>čínskych</a:t>
            </a:r>
            <a:r>
              <a:rPr lang="cs-CZ" b="1" dirty="0"/>
              <a:t> </a:t>
            </a:r>
            <a:r>
              <a:rPr lang="cs-CZ" b="1" dirty="0" err="1"/>
              <a:t>znakov</a:t>
            </a:r>
            <a:r>
              <a:rPr lang="cs-CZ" b="1" dirty="0"/>
              <a:t> existuje cca 10000 </a:t>
            </a:r>
            <a:r>
              <a:rPr lang="cs-CZ" dirty="0"/>
              <a:t>(Slovník </a:t>
            </a:r>
            <a:r>
              <a:rPr lang="zh-CN" altLang="en-US" dirty="0"/>
              <a:t>新华字典</a:t>
            </a:r>
            <a:r>
              <a:rPr lang="sk-SK" altLang="zh-CN" dirty="0"/>
              <a:t>, v Číne slúži ako základná príručka pre verejnosť a školy)</a:t>
            </a:r>
            <a:endParaRPr lang="cs-CZ" dirty="0"/>
          </a:p>
          <a:p>
            <a:pPr lvl="0"/>
            <a:r>
              <a:rPr lang="cs-CZ" b="1" dirty="0" err="1"/>
              <a:t>Bežné</a:t>
            </a:r>
            <a:r>
              <a:rPr lang="cs-CZ" b="1" dirty="0"/>
              <a:t> znaky</a:t>
            </a:r>
            <a:r>
              <a:rPr lang="cs-CZ" dirty="0"/>
              <a:t>: cca 7000(</a:t>
            </a:r>
            <a:r>
              <a:rPr lang="cs-CZ" dirty="0" err="1"/>
              <a:t>frekvencia</a:t>
            </a:r>
            <a:r>
              <a:rPr lang="cs-CZ" dirty="0"/>
              <a:t> </a:t>
            </a:r>
            <a:r>
              <a:rPr lang="cs-CZ" dirty="0" err="1"/>
              <a:t>používania</a:t>
            </a:r>
            <a:r>
              <a:rPr lang="cs-CZ" dirty="0"/>
              <a:t> 99,999% textu) (</a:t>
            </a:r>
            <a:r>
              <a:rPr lang="cs-CZ" i="1" dirty="0" err="1"/>
              <a:t>Tabuľka</a:t>
            </a:r>
            <a:r>
              <a:rPr lang="cs-CZ" i="1" dirty="0"/>
              <a:t> </a:t>
            </a:r>
            <a:r>
              <a:rPr lang="cs-CZ" i="1" dirty="0" err="1"/>
              <a:t>bežne</a:t>
            </a:r>
            <a:r>
              <a:rPr lang="cs-CZ" i="1" dirty="0"/>
              <a:t> používaných </a:t>
            </a:r>
            <a:r>
              <a:rPr lang="cs-CZ" i="1" dirty="0" err="1"/>
              <a:t>znakov</a:t>
            </a:r>
            <a:r>
              <a:rPr lang="cs-CZ" i="1" dirty="0"/>
              <a:t> </a:t>
            </a:r>
            <a:r>
              <a:rPr lang="cs-CZ" i="1" dirty="0" err="1"/>
              <a:t>modernej</a:t>
            </a:r>
            <a:r>
              <a:rPr lang="cs-CZ" i="1" dirty="0"/>
              <a:t> čínštiny</a:t>
            </a:r>
            <a:r>
              <a:rPr lang="cs-CZ" dirty="0"/>
              <a:t>)</a:t>
            </a:r>
          </a:p>
          <a:p>
            <a:pPr lvl="0"/>
            <a:r>
              <a:rPr lang="cs-CZ" b="1" dirty="0"/>
              <a:t>Časté znaky</a:t>
            </a:r>
            <a:r>
              <a:rPr lang="cs-CZ" dirty="0"/>
              <a:t>: 2 500-3 500 (</a:t>
            </a:r>
            <a:r>
              <a:rPr lang="cs-CZ" dirty="0" err="1"/>
              <a:t>frekvencia</a:t>
            </a:r>
            <a:r>
              <a:rPr lang="cs-CZ" dirty="0"/>
              <a:t> </a:t>
            </a:r>
            <a:r>
              <a:rPr lang="cs-CZ" dirty="0" err="1"/>
              <a:t>používania</a:t>
            </a:r>
            <a:r>
              <a:rPr lang="cs-CZ" dirty="0"/>
              <a:t> 2400 </a:t>
            </a:r>
            <a:r>
              <a:rPr lang="cs-CZ" dirty="0" err="1"/>
              <a:t>znakov</a:t>
            </a:r>
            <a:r>
              <a:rPr lang="cs-CZ" dirty="0"/>
              <a:t>- 90-95% textu, 3800 </a:t>
            </a:r>
            <a:r>
              <a:rPr lang="cs-CZ" dirty="0" err="1"/>
              <a:t>znakov</a:t>
            </a:r>
            <a:r>
              <a:rPr lang="cs-CZ" dirty="0"/>
              <a:t> – 99,9% textu) (v </a:t>
            </a:r>
            <a:r>
              <a:rPr lang="cs-CZ" i="1" dirty="0" err="1"/>
              <a:t>Tabuľke</a:t>
            </a:r>
            <a:r>
              <a:rPr lang="cs-CZ" i="1" dirty="0"/>
              <a:t> frekventovaných </a:t>
            </a:r>
            <a:r>
              <a:rPr lang="cs-CZ" i="1" dirty="0" err="1"/>
              <a:t>znakov</a:t>
            </a:r>
            <a:r>
              <a:rPr lang="cs-CZ" dirty="0"/>
              <a:t>)</a:t>
            </a:r>
          </a:p>
          <a:p>
            <a:pPr lvl="0"/>
            <a:r>
              <a:rPr lang="cs-CZ" dirty="0" err="1"/>
              <a:t>diela</a:t>
            </a:r>
            <a:r>
              <a:rPr lang="cs-CZ" dirty="0"/>
              <a:t> </a:t>
            </a:r>
            <a:r>
              <a:rPr lang="cs-CZ" dirty="0" err="1"/>
              <a:t>moderných</a:t>
            </a:r>
            <a:r>
              <a:rPr lang="cs-CZ" dirty="0"/>
              <a:t> </a:t>
            </a:r>
            <a:r>
              <a:rPr lang="cs-CZ" dirty="0" err="1"/>
              <a:t>autorov</a:t>
            </a:r>
            <a:r>
              <a:rPr lang="cs-CZ" dirty="0"/>
              <a:t>: 2000-3000</a:t>
            </a:r>
          </a:p>
          <a:p>
            <a:pPr lvl="0"/>
            <a:r>
              <a:rPr lang="sk-SK" dirty="0"/>
              <a:t>základná hranica gramotnosti u farmára 1 500 znakov, obchodníka 2 000 znakov </a:t>
            </a:r>
          </a:p>
          <a:p>
            <a:r>
              <a:rPr lang="sk-SK" dirty="0"/>
              <a:t>deti v škole sa naučia cca 550-650 znakov ročne</a:t>
            </a:r>
          </a:p>
          <a:p>
            <a:pPr lvl="0"/>
            <a:r>
              <a:rPr lang="cs-CZ" dirty="0" err="1"/>
              <a:t>pri</a:t>
            </a:r>
            <a:r>
              <a:rPr lang="cs-CZ" dirty="0"/>
              <a:t> znalosti 5 000 </a:t>
            </a:r>
            <a:r>
              <a:rPr lang="cs-CZ" dirty="0" err="1"/>
              <a:t>znakov</a:t>
            </a:r>
            <a:r>
              <a:rPr lang="cs-CZ" dirty="0"/>
              <a:t> budete schopní </a:t>
            </a:r>
            <a:r>
              <a:rPr lang="cs-CZ" dirty="0" err="1"/>
              <a:t>prečítať</a:t>
            </a:r>
            <a:r>
              <a:rPr lang="cs-CZ" dirty="0"/>
              <a:t> </a:t>
            </a:r>
            <a:r>
              <a:rPr lang="cs-CZ" dirty="0" err="1"/>
              <a:t>takmer</a:t>
            </a:r>
            <a:r>
              <a:rPr lang="cs-CZ" dirty="0"/>
              <a:t> </a:t>
            </a:r>
            <a:r>
              <a:rPr lang="cs-CZ" dirty="0" err="1"/>
              <a:t>všetky</a:t>
            </a:r>
            <a:r>
              <a:rPr lang="cs-CZ" dirty="0"/>
              <a:t> znaky v </a:t>
            </a:r>
            <a:r>
              <a:rPr lang="cs-CZ" dirty="0" err="1"/>
              <a:t>bežných</a:t>
            </a:r>
            <a:r>
              <a:rPr lang="cs-CZ" dirty="0"/>
              <a:t> </a:t>
            </a:r>
            <a:r>
              <a:rPr lang="cs-CZ" dirty="0" err="1"/>
              <a:t>publikáciách</a:t>
            </a:r>
            <a:r>
              <a:rPr lang="cs-CZ" dirty="0"/>
              <a:t> </a:t>
            </a:r>
          </a:p>
          <a:p>
            <a:endParaRPr lang="sk-SK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>
              <a:buNone/>
            </a:pPr>
            <a:endParaRPr lang="sk-SK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97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BCA4-747D-4537-B5B0-4924538A5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Smer písania a interpunkcia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607F0-900D-49BC-8B24-E537CE58C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39687"/>
            <a:ext cx="8915400" cy="50942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k-SK" b="1" dirty="0"/>
          </a:p>
          <a:p>
            <a:r>
              <a:rPr lang="sk-SK" b="1" dirty="0"/>
              <a:t>tradičný: </a:t>
            </a:r>
            <a:r>
              <a:rPr lang="sk-SK" dirty="0"/>
              <a:t>v stĺpcoch zhora nadol sprava doľava (začiatok 1 tisícročia pr.K-20 stor. po </a:t>
            </a:r>
            <a:r>
              <a:rPr lang="sk-SK" dirty="0" err="1"/>
              <a:t>Kr</a:t>
            </a:r>
            <a:r>
              <a:rPr lang="sk-SK" dirty="0"/>
              <a:t>, používaný ešte stále v konzervatívnejších publikáciách)</a:t>
            </a:r>
          </a:p>
          <a:p>
            <a:r>
              <a:rPr lang="sk-SK" b="1" dirty="0"/>
              <a:t>moderný: </a:t>
            </a:r>
            <a:r>
              <a:rPr lang="sk-SK" dirty="0"/>
              <a:t>v riadkoch zľava doprava  (prevzaté zo Západu, prevláda výraznejšie v ČĽR než na Taiwane)</a:t>
            </a:r>
          </a:p>
          <a:p>
            <a:pPr>
              <a:buNone/>
            </a:pPr>
            <a:r>
              <a:rPr lang="sk-SK" dirty="0"/>
              <a:t>Interpunkcia:</a:t>
            </a:r>
          </a:p>
          <a:p>
            <a:r>
              <a:rPr lang="sk-SK" i="1" dirty="0"/>
              <a:t>písanie starých klasických textov bez interpunkcie- stará Čína (hranice vydedukované z obsahu textu- nejasné)</a:t>
            </a:r>
          </a:p>
          <a:p>
            <a:r>
              <a:rPr lang="sk-SK" dirty="0"/>
              <a:t>spôsob západnej interpunkcie sa uchytil až na zač. 20. storočia</a:t>
            </a:r>
          </a:p>
          <a:p>
            <a:r>
              <a:rPr lang="sk-SK" dirty="0"/>
              <a:t>zmeny, aby nedošlo k zámene s bodovým ťahom znaku</a:t>
            </a:r>
          </a:p>
          <a:p>
            <a:pPr>
              <a:buAutoNum type="arabicPeriod"/>
            </a:pPr>
            <a:r>
              <a:rPr lang="sk-SK" i="1" dirty="0"/>
              <a:t>。(za vetou sa píše krúžok na úrovni riadku)</a:t>
            </a:r>
          </a:p>
          <a:p>
            <a:pPr>
              <a:buAutoNum type="arabicPeriod"/>
            </a:pPr>
            <a:r>
              <a:rPr lang="sk-SK" i="1" dirty="0"/>
              <a:t> ,  bežná čiarka oddeľuje vety alebo kratšie rytmické úseky</a:t>
            </a:r>
          </a:p>
          <a:p>
            <a:pPr>
              <a:buAutoNum type="arabicPeriod"/>
            </a:pPr>
            <a:r>
              <a:rPr lang="sk-SK" i="1" dirty="0"/>
              <a:t>、pre výpočet súradne spojených vetných členov sa používa obrátená čiarka</a:t>
            </a:r>
          </a:p>
          <a:p>
            <a:pPr>
              <a:buAutoNum type="arabicPeriod"/>
            </a:pPr>
            <a:r>
              <a:rPr lang="sk-SK" i="1" dirty="0"/>
              <a:t>「…『…』…」úvodzovky a dvojité úvodzovky</a:t>
            </a:r>
          </a:p>
          <a:p>
            <a:pPr>
              <a:buAutoNum type="arabicPeriod"/>
            </a:pPr>
            <a:r>
              <a:rPr lang="sk-SK" i="1" dirty="0"/>
              <a:t>《…》, 〈…〉uvádzanie mien publikácií</a:t>
            </a:r>
          </a:p>
          <a:p>
            <a:pPr>
              <a:buAutoNum type="arabicPeriod"/>
            </a:pPr>
            <a:r>
              <a:rPr lang="sk-SK" i="1" dirty="0"/>
              <a:t>apostrof sa nepoužíva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8327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A7AE3-6C45-4366-9ECC-C6CF0B46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Vzťah znakov a čínskeho jazyka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4B664-2951-44D2-969E-8FCBFDA6C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písmo = systematický, jednoznačný záznam prirodzeného ľudského jazyka </a:t>
            </a:r>
          </a:p>
          <a:p>
            <a:r>
              <a:rPr lang="sk-SK" dirty="0"/>
              <a:t>písomný zápis neodráža hovorenú reč ako zrkadlo (vplyv hovoreného jazyka na jazyk písaný je zásadný, tvorí PREDOBRAZ)  </a:t>
            </a:r>
          </a:p>
          <a:p>
            <a:r>
              <a:rPr lang="sk-SK" dirty="0"/>
              <a:t>čínština slabikový/slabičný jazyk (základnú fonologickú jednotku tvorí slabika)</a:t>
            </a:r>
          </a:p>
          <a:p>
            <a:pPr>
              <a:buNone/>
            </a:pPr>
            <a:r>
              <a:rPr lang="sk-SK" b="1" dirty="0"/>
              <a:t>Pojmy</a:t>
            </a:r>
          </a:p>
          <a:p>
            <a:pPr>
              <a:buNone/>
            </a:pPr>
            <a:r>
              <a:rPr lang="sk-SK" b="1" dirty="0"/>
              <a:t>Rovina písma: </a:t>
            </a:r>
            <a:r>
              <a:rPr lang="sk-SK" i="1" dirty="0"/>
              <a:t>grafém</a:t>
            </a:r>
            <a:r>
              <a:rPr lang="sk-SK" dirty="0"/>
              <a:t>- 1 čínsky znak</a:t>
            </a:r>
          </a:p>
          <a:p>
            <a:pPr>
              <a:buNone/>
            </a:pPr>
            <a:r>
              <a:rPr lang="sk-SK" b="1" dirty="0"/>
              <a:t>Rovina jazyka: </a:t>
            </a:r>
            <a:r>
              <a:rPr lang="sk-SK" i="1" dirty="0" err="1"/>
              <a:t>sémém</a:t>
            </a:r>
            <a:r>
              <a:rPr lang="sk-SK" dirty="0"/>
              <a:t>- najmenšia významová jednotka</a:t>
            </a:r>
          </a:p>
          <a:p>
            <a:pPr>
              <a:buNone/>
            </a:pPr>
            <a:r>
              <a:rPr lang="sk-SK" i="1" dirty="0" err="1"/>
              <a:t>sylabém</a:t>
            </a:r>
            <a:r>
              <a:rPr lang="sk-SK" dirty="0" err="1"/>
              <a:t>-základná</a:t>
            </a:r>
            <a:r>
              <a:rPr lang="sk-SK" dirty="0"/>
              <a:t> fonologická jednotka, slabika s pevne určenou stavbou</a:t>
            </a:r>
          </a:p>
          <a:p>
            <a:pPr>
              <a:buNone/>
            </a:pPr>
            <a:r>
              <a:rPr lang="sk-SK" i="1" dirty="0"/>
              <a:t>morfém</a:t>
            </a:r>
            <a:r>
              <a:rPr lang="sk-SK" dirty="0"/>
              <a:t> – </a:t>
            </a:r>
            <a:r>
              <a:rPr lang="cs-CZ" dirty="0" err="1"/>
              <a:t>najmenšia</a:t>
            </a:r>
            <a:r>
              <a:rPr lang="cs-CZ" dirty="0"/>
              <a:t> ,</a:t>
            </a:r>
            <a:r>
              <a:rPr lang="cs-CZ" dirty="0" err="1"/>
              <a:t>ďalej</a:t>
            </a:r>
            <a:r>
              <a:rPr lang="cs-CZ" dirty="0"/>
              <a:t> už </a:t>
            </a:r>
            <a:r>
              <a:rPr lang="cs-CZ" dirty="0" err="1"/>
              <a:t>nedeliteľná</a:t>
            </a:r>
            <a:r>
              <a:rPr lang="cs-CZ" dirty="0"/>
              <a:t> , jednotka </a:t>
            </a:r>
            <a:r>
              <a:rPr lang="cs-CZ" dirty="0" err="1"/>
              <a:t>nesúca</a:t>
            </a:r>
            <a:r>
              <a:rPr lang="cs-CZ" dirty="0"/>
              <a:t> význam, a zároveň </a:t>
            </a:r>
            <a:r>
              <a:rPr lang="cs-CZ" dirty="0" err="1"/>
              <a:t>viazaná</a:t>
            </a:r>
            <a:r>
              <a:rPr lang="cs-CZ" dirty="0"/>
              <a:t> na určitý zvuk </a:t>
            </a:r>
            <a:endParaRPr lang="sk-SK" dirty="0"/>
          </a:p>
          <a:p>
            <a:pPr>
              <a:buNone/>
            </a:pPr>
            <a:endParaRPr lang="sk-SK" dirty="0"/>
          </a:p>
          <a:p>
            <a:pPr marL="0" indent="0">
              <a:buNone/>
            </a:pP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944691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C1371-EB77-4152-810F-254F6B77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788" y="40494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sk-SK" sz="2000" dirty="0"/>
              <a:t>Vo väčšine prípadov zapisujeme jedným </a:t>
            </a:r>
            <a:r>
              <a:rPr lang="sk-SK" sz="2000" dirty="0" err="1"/>
              <a:t>grafémom</a:t>
            </a:r>
            <a:r>
              <a:rPr lang="sk-SK" sz="2000" dirty="0"/>
              <a:t> morfém (</a:t>
            </a:r>
            <a:r>
              <a:rPr lang="sk-SK" sz="2000" dirty="0" err="1"/>
              <a:t>sémém</a:t>
            </a:r>
            <a:r>
              <a:rPr lang="sk-SK" sz="2000" dirty="0"/>
              <a:t> viazaný na určitý zvuk)</a:t>
            </a:r>
            <a:br>
              <a:rPr lang="sk-SK" sz="2000" dirty="0"/>
            </a:br>
            <a:r>
              <a:rPr lang="sk-SK" sz="2000" dirty="0"/>
              <a:t>Typicky jeden znak čítame ako jednu slabiku, ktorá je nositeľom prinajmenšom jedného uceleného významu </a:t>
            </a:r>
            <a:br>
              <a:rPr lang="sk-SK" sz="2000" dirty="0"/>
            </a:br>
            <a:r>
              <a:rPr lang="sk-SK" sz="2000" dirty="0"/>
              <a:t>Znak sa vzťahuje k morfému ako celku </a:t>
            </a:r>
            <a:br>
              <a:rPr lang="sk-SK" sz="2000" dirty="0"/>
            </a:b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92AD4-2066-46A2-8B53-FDBC2CE3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endParaRPr lang="sk-SK" sz="18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604" y="1961147"/>
            <a:ext cx="5843528" cy="459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057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CB049-1331-4E13-9B7E-D7D230291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018" y="1820091"/>
            <a:ext cx="8915400" cy="55342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/>
              <a:t>Čínske písmo je:</a:t>
            </a:r>
          </a:p>
          <a:p>
            <a:pPr>
              <a:buNone/>
            </a:pPr>
            <a:r>
              <a:rPr lang="sk-SK" b="1" dirty="0"/>
              <a:t>MORFÉMOGRAFICKÉ </a:t>
            </a:r>
            <a:r>
              <a:rPr lang="sk-SK" dirty="0"/>
              <a:t> (písmo, ktorého základnými jednotkami sa zapisujú morfémy) </a:t>
            </a:r>
          </a:p>
          <a:p>
            <a:pPr>
              <a:buNone/>
            </a:pPr>
            <a:r>
              <a:rPr lang="sk-SK" b="1" dirty="0"/>
              <a:t>MORFÉMOSYLABOGRAFICKÉ </a:t>
            </a:r>
            <a:r>
              <a:rPr lang="sk-SK" dirty="0"/>
              <a:t>(zdôrazňuje slabičnú povahu písma-1 znak väčšinou odpovedá na úrovni zvuku 1 slabike) </a:t>
            </a:r>
          </a:p>
          <a:p>
            <a:pPr>
              <a:buNone/>
            </a:pPr>
            <a:r>
              <a:rPr lang="sk-SK" dirty="0">
                <a:solidFill>
                  <a:srgbClr val="FF0000"/>
                </a:solidFill>
              </a:rPr>
              <a:t>Nie je </a:t>
            </a:r>
            <a:r>
              <a:rPr lang="sk-SK" dirty="0"/>
              <a:t>LOGOGRAFICKÉ (jednotky zapisujú celé slová) – dnes je totiž už väčšina čínskych slov viacslabičná a k zápisu treba väčšinou aspoň 2 znaky</a:t>
            </a:r>
          </a:p>
          <a:p>
            <a:pPr>
              <a:buNone/>
            </a:pPr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0267120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1507</Words>
  <Application>Microsoft Office PowerPoint</Application>
  <PresentationFormat>Širokoúhlá obrazovka</PresentationFormat>
  <Paragraphs>182</Paragraphs>
  <Slides>24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SimSun</vt:lpstr>
      <vt:lpstr>Arial</vt:lpstr>
      <vt:lpstr>Century Gothic</vt:lpstr>
      <vt:lpstr>Wingdings 3</vt:lpstr>
      <vt:lpstr>Dym</vt:lpstr>
      <vt:lpstr>Čínske písmo KSCA002 Hodina 2</vt:lpstr>
      <vt:lpstr>Aktivita: opakovanie</vt:lpstr>
      <vt:lpstr>Všeobecný úvod</vt:lpstr>
      <vt:lpstr>Česká sinológia a čínske písmo</vt:lpstr>
      <vt:lpstr>Koľko je čínskych znakov?</vt:lpstr>
      <vt:lpstr>Smer písania a interpunkcia</vt:lpstr>
      <vt:lpstr>Vzťah znakov a čínskeho jazyka</vt:lpstr>
      <vt:lpstr>Vo väčšine prípadov zapisujeme jedným grafémom morfém (sémém viazaný na určitý zvuk) Typicky jeden znak čítame ako jednu slabiku, ktorá je nositeľom prinajmenšom jedného uceleného významu  Znak sa vzťahuje k morfému ako celku  </vt:lpstr>
      <vt:lpstr>Prezentace aplikace PowerPoint</vt:lpstr>
      <vt:lpstr>Dnes verzus vtedy</vt:lpstr>
      <vt:lpstr>Menej bežné vzťahy mezi rovinami písma a jazyka</vt:lpstr>
      <vt:lpstr>1) 1 znak = 1 slabika</vt:lpstr>
      <vt:lpstr>2 ) 1 znak = 1 slabika = 2 morfémy</vt:lpstr>
      <vt:lpstr>3) 1 znak = 1 slabika = 0 morfémov (morfém je viacslabičný) </vt:lpstr>
      <vt:lpstr>4) 1 znak = 2 slabiky = 2 morfémy</vt:lpstr>
      <vt:lpstr>5) 1 znak = žiadna slabika = 1 morfém</vt:lpstr>
      <vt:lpstr>Vzťah znakov a čínskeho jazyka Homonýmia</vt:lpstr>
      <vt:lpstr>Homografia</vt:lpstr>
      <vt:lpstr>Homofónia</vt:lpstr>
      <vt:lpstr>Ako sa čínske znaky učia deti v Číne</vt:lpstr>
      <vt:lpstr>Ako písať znaky na počítači</vt:lpstr>
      <vt:lpstr>Číslovky</vt:lpstr>
      <vt:lpstr>Domáca úloha</vt:lpstr>
      <vt:lpstr>Ďakujem za pozornosť!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</dc:title>
  <dc:creator>Chanta</dc:creator>
  <cp:lastModifiedBy>Terézia Hegerová</cp:lastModifiedBy>
  <cp:revision>71</cp:revision>
  <dcterms:created xsi:type="dcterms:W3CDTF">2019-09-18T13:44:24Z</dcterms:created>
  <dcterms:modified xsi:type="dcterms:W3CDTF">2022-09-22T07:34:39Z</dcterms:modified>
</cp:coreProperties>
</file>