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8" r:id="rId3"/>
    <p:sldId id="325" r:id="rId4"/>
    <p:sldId id="337" r:id="rId5"/>
    <p:sldId id="260" r:id="rId6"/>
    <p:sldId id="271" r:id="rId7"/>
    <p:sldId id="313" r:id="rId8"/>
    <p:sldId id="272" r:id="rId9"/>
    <p:sldId id="332" r:id="rId10"/>
    <p:sldId id="273" r:id="rId11"/>
    <p:sldId id="274" r:id="rId12"/>
    <p:sldId id="333" r:id="rId13"/>
    <p:sldId id="307" r:id="rId14"/>
    <p:sldId id="334" r:id="rId15"/>
    <p:sldId id="335" r:id="rId16"/>
    <p:sldId id="308" r:id="rId17"/>
    <p:sldId id="336" r:id="rId18"/>
    <p:sldId id="309" r:id="rId19"/>
    <p:sldId id="33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13" autoAdjust="0"/>
    <p:restoredTop sz="94660"/>
  </p:normalViewPr>
  <p:slideViewPr>
    <p:cSldViewPr snapToGrid="0">
      <p:cViewPr>
        <p:scale>
          <a:sx n="90" d="100"/>
          <a:sy n="90" d="100"/>
        </p:scale>
        <p:origin x="-1044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6253" y="960121"/>
            <a:ext cx="8915399" cy="2262781"/>
          </a:xfrm>
        </p:spPr>
        <p:txBody>
          <a:bodyPr/>
          <a:lstStyle/>
          <a:p>
            <a:pPr algn="ctr"/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27956" y="5156202"/>
            <a:ext cx="8915399" cy="1126283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Mgr. Terézia </a:t>
            </a:r>
            <a:r>
              <a:rPr lang="sk-SK" dirty="0" err="1"/>
              <a:t>Hegerová</a:t>
            </a:r>
            <a:r>
              <a:rPr lang="sk-SK" dirty="0"/>
              <a:t>, M.A.; konzultačné hodiny </a:t>
            </a:r>
            <a:r>
              <a:rPr lang="sk-SK" dirty="0" err="1"/>
              <a:t>ut</a:t>
            </a:r>
            <a:r>
              <a:rPr lang="sk-SK" dirty="0"/>
              <a:t> 12:00-13:00 (po dohode emailom)</a:t>
            </a:r>
          </a:p>
          <a:p>
            <a:r>
              <a:rPr lang="sk-SK" dirty="0"/>
              <a:t>415623@mail.muni.cz </a:t>
            </a:r>
          </a:p>
          <a:p>
            <a:r>
              <a:rPr lang="sk-SK" dirty="0"/>
              <a:t>Št 8:00-9:40, </a:t>
            </a:r>
            <a:r>
              <a:rPr lang="en-US" dirty="0"/>
              <a:t>B2.23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853543" y="3433995"/>
            <a:ext cx="568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Radikál, </a:t>
            </a:r>
            <a:r>
              <a:rPr lang="sk-SK" dirty="0" err="1"/>
              <a:t>Determinatív</a:t>
            </a:r>
            <a:r>
              <a:rPr lang="sk-SK" dirty="0"/>
              <a:t>, </a:t>
            </a:r>
            <a:r>
              <a:rPr lang="sk-SK" dirty="0" err="1"/>
              <a:t>Fonetikum</a:t>
            </a:r>
            <a:r>
              <a:rPr lang="sk-SK" dirty="0"/>
              <a:t>, delenie znakov</a:t>
            </a:r>
          </a:p>
        </p:txBody>
      </p:sp>
    </p:spTree>
    <p:extLst>
      <p:ext uri="{BB962C8B-B14F-4D97-AF65-F5344CB8AC3E}">
        <p14:creationId xmlns:p14="http://schemas.microsoft.com/office/powerpoint/2010/main" val="94429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C1371-EB77-4152-810F-254F6B77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788" y="404949"/>
            <a:ext cx="8911687" cy="1280890"/>
          </a:xfrm>
        </p:spPr>
        <p:txBody>
          <a:bodyPr>
            <a:normAutofit/>
          </a:bodyPr>
          <a:lstStyle/>
          <a:p>
            <a:br>
              <a:rPr lang="sk-SK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92AD4-2066-46A2-8B53-FDBC2CE3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sk-SK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BlokTextu 5"/>
          <p:cNvSpPr txBox="1"/>
          <p:nvPr/>
        </p:nvSpPr>
        <p:spPr>
          <a:xfrm>
            <a:off x="2024743" y="796834"/>
            <a:ext cx="783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2. </a:t>
            </a:r>
            <a:r>
              <a:rPr lang="sk-SK" i="1" dirty="0" err="1"/>
              <a:t>Zhǐshì</a:t>
            </a:r>
            <a:r>
              <a:rPr lang="sk-SK" dirty="0"/>
              <a:t>  </a:t>
            </a:r>
            <a:r>
              <a:rPr lang="zh-CN" altLang="en-US" dirty="0"/>
              <a:t>指事</a:t>
            </a:r>
            <a:r>
              <a:rPr lang="sk-SK" altLang="zh-CN" dirty="0"/>
              <a:t> (ukazujú na javy)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1489166" y="3030583"/>
            <a:ext cx="8255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 err="1"/>
              <a:t>Shàng</a:t>
            </a:r>
            <a:r>
              <a:rPr lang="sk-SK" dirty="0"/>
              <a:t> </a:t>
            </a:r>
            <a:r>
              <a:rPr lang="zh-CN" altLang="en-US" dirty="0"/>
              <a:t>上</a:t>
            </a:r>
            <a:r>
              <a:rPr lang="sk-SK" altLang="zh-CN" dirty="0"/>
              <a:t>(hore),  </a:t>
            </a:r>
            <a:r>
              <a:rPr lang="sk-SK" dirty="0" err="1"/>
              <a:t>xià</a:t>
            </a:r>
            <a:r>
              <a:rPr lang="zh-CN" altLang="en-US" dirty="0"/>
              <a:t>下</a:t>
            </a:r>
            <a:r>
              <a:rPr lang="sk-SK" altLang="zh-CN" dirty="0"/>
              <a:t>(dole)</a:t>
            </a:r>
            <a:endParaRPr lang="zh-CN" altLang="en-US" dirty="0"/>
          </a:p>
          <a:p>
            <a:r>
              <a:rPr lang="sk-SK" dirty="0" err="1"/>
              <a:t>Běn</a:t>
            </a:r>
            <a:r>
              <a:rPr lang="sk-SK" dirty="0"/>
              <a:t> </a:t>
            </a:r>
            <a:r>
              <a:rPr lang="zh-CN" altLang="en-US" dirty="0"/>
              <a:t>本</a:t>
            </a:r>
            <a:r>
              <a:rPr lang="sk-SK" altLang="zh-CN" dirty="0"/>
              <a:t>(koreň), </a:t>
            </a:r>
            <a:r>
              <a:rPr lang="sk-SK" dirty="0" err="1"/>
              <a:t>mò</a:t>
            </a:r>
            <a:r>
              <a:rPr lang="sk-SK" dirty="0"/>
              <a:t> </a:t>
            </a:r>
            <a:r>
              <a:rPr lang="zh-CN" altLang="en-US" dirty="0"/>
              <a:t>末</a:t>
            </a:r>
            <a:r>
              <a:rPr lang="sk-SK" altLang="zh-CN" dirty="0"/>
              <a:t>(koruna stromu)</a:t>
            </a:r>
            <a:r>
              <a:rPr lang="zh-CN" altLang="en-US" dirty="0"/>
              <a:t>木</a:t>
            </a:r>
          </a:p>
          <a:p>
            <a:r>
              <a:rPr lang="sk-SK" dirty="0" err="1"/>
              <a:t>Rèn</a:t>
            </a:r>
            <a:r>
              <a:rPr lang="sk-SK" dirty="0"/>
              <a:t> </a:t>
            </a:r>
            <a:r>
              <a:rPr lang="zh-CN" altLang="en-US" dirty="0"/>
              <a:t>刃</a:t>
            </a:r>
            <a:r>
              <a:rPr lang="sk-SK" altLang="zh-CN" dirty="0"/>
              <a:t>(čepeľ),</a:t>
            </a:r>
            <a:r>
              <a:rPr lang="zh-CN" altLang="en-US" dirty="0"/>
              <a:t> </a:t>
            </a:r>
            <a:r>
              <a:rPr lang="sk-SK" dirty="0" err="1"/>
              <a:t>dāo</a:t>
            </a:r>
            <a:r>
              <a:rPr lang="sk-SK" dirty="0"/>
              <a:t> </a:t>
            </a:r>
            <a:r>
              <a:rPr lang="zh-CN" altLang="en-US" dirty="0"/>
              <a:t>刀</a:t>
            </a:r>
            <a:r>
              <a:rPr lang="sk-SK" altLang="zh-CN" dirty="0"/>
              <a:t>(nôž)</a:t>
            </a:r>
            <a:endParaRPr lang="zh-CN" altLang="en-US" dirty="0"/>
          </a:p>
          <a:p>
            <a:r>
              <a:rPr lang="sk-SK" dirty="0" err="1"/>
              <a:t>Dàn</a:t>
            </a:r>
            <a:r>
              <a:rPr lang="sk-SK" dirty="0"/>
              <a:t> </a:t>
            </a:r>
            <a:r>
              <a:rPr lang="zh-CN" altLang="en-US" dirty="0"/>
              <a:t>旦</a:t>
            </a:r>
            <a:r>
              <a:rPr lang="sk-SK" altLang="zh-CN" dirty="0"/>
              <a:t>(úsvit), </a:t>
            </a:r>
            <a:r>
              <a:rPr lang="zh-CN" altLang="en-US" dirty="0"/>
              <a:t> </a:t>
            </a:r>
            <a:r>
              <a:rPr lang="sk-SK" dirty="0" err="1"/>
              <a:t>rì</a:t>
            </a:r>
            <a:r>
              <a:rPr lang="zh-CN" altLang="en-US" dirty="0"/>
              <a:t>日</a:t>
            </a:r>
            <a:r>
              <a:rPr lang="sk-SK" altLang="zh-CN" dirty="0"/>
              <a:t>(slnko)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1449977" y="1698173"/>
            <a:ext cx="70670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dirty="0"/>
              <a:t>symboly</a:t>
            </a:r>
            <a:endParaRPr lang="cs-CZ" dirty="0"/>
          </a:p>
          <a:p>
            <a:pPr lvl="0"/>
            <a:r>
              <a:rPr lang="cs-CZ" dirty="0" err="1"/>
              <a:t>zhĭ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指</a:t>
            </a:r>
            <a:r>
              <a:rPr lang="cs-CZ" dirty="0"/>
              <a:t> „</a:t>
            </a:r>
            <a:r>
              <a:rPr lang="cs-CZ" dirty="0" err="1"/>
              <a:t>ukazovať</a:t>
            </a:r>
            <a:r>
              <a:rPr lang="cs-CZ" dirty="0"/>
              <a:t>“, </a:t>
            </a:r>
            <a:r>
              <a:rPr lang="cs-CZ" dirty="0" err="1"/>
              <a:t>shì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事</a:t>
            </a:r>
            <a:r>
              <a:rPr lang="cs-CZ" dirty="0"/>
              <a:t> „</a:t>
            </a:r>
            <a:r>
              <a:rPr lang="cs-CZ" dirty="0" err="1"/>
              <a:t>vec</a:t>
            </a:r>
            <a:r>
              <a:rPr lang="cs-CZ" dirty="0"/>
              <a:t>, </a:t>
            </a:r>
            <a:r>
              <a:rPr lang="cs-CZ" dirty="0" err="1"/>
              <a:t>jav</a:t>
            </a:r>
            <a:r>
              <a:rPr lang="cs-CZ" dirty="0"/>
              <a:t>“</a:t>
            </a:r>
          </a:p>
          <a:p>
            <a:pPr lvl="0"/>
            <a:r>
              <a:rPr lang="cs-CZ" dirty="0"/>
              <a:t>Dá </a:t>
            </a:r>
            <a:r>
              <a:rPr lang="cs-CZ" dirty="0" err="1"/>
              <a:t>sa</a:t>
            </a:r>
            <a:r>
              <a:rPr lang="cs-CZ" dirty="0"/>
              <a:t> v nich </a:t>
            </a:r>
            <a:r>
              <a:rPr lang="cs-CZ" dirty="0" err="1"/>
              <a:t>nájsť</a:t>
            </a:r>
            <a:r>
              <a:rPr lang="cs-CZ" dirty="0"/>
              <a:t> schematický </a:t>
            </a:r>
            <a:r>
              <a:rPr lang="cs-CZ" dirty="0" err="1"/>
              <a:t>abstraktný</a:t>
            </a:r>
            <a:r>
              <a:rPr lang="cs-CZ" dirty="0"/>
              <a:t> prvok </a:t>
            </a:r>
            <a:r>
              <a:rPr lang="cs-CZ" dirty="0" err="1"/>
              <a:t>tvorený</a:t>
            </a:r>
            <a:r>
              <a:rPr lang="cs-CZ" dirty="0"/>
              <a:t> často len </a:t>
            </a:r>
            <a:r>
              <a:rPr lang="cs-CZ" dirty="0" err="1"/>
              <a:t>čiarou</a:t>
            </a:r>
            <a:r>
              <a:rPr lang="cs-CZ" dirty="0"/>
              <a:t>, </a:t>
            </a:r>
            <a:r>
              <a:rPr lang="cs-CZ" dirty="0" err="1"/>
              <a:t>upresňujúcou</a:t>
            </a:r>
            <a:r>
              <a:rPr lang="cs-CZ" dirty="0"/>
              <a:t> už </a:t>
            </a:r>
            <a:r>
              <a:rPr lang="cs-CZ" dirty="0" err="1"/>
              <a:t>existujúci</a:t>
            </a:r>
            <a:r>
              <a:rPr lang="cs-CZ" dirty="0"/>
              <a:t> znak a </a:t>
            </a:r>
            <a:r>
              <a:rPr lang="cs-CZ" dirty="0" err="1"/>
              <a:t>zvýrazňujúcou</a:t>
            </a:r>
            <a:r>
              <a:rPr lang="cs-CZ" dirty="0"/>
              <a:t> </a:t>
            </a:r>
            <a:r>
              <a:rPr lang="cs-CZ" dirty="0" err="1"/>
              <a:t>určitú</a:t>
            </a:r>
            <a:r>
              <a:rPr lang="cs-CZ" dirty="0"/>
              <a:t> </a:t>
            </a:r>
            <a:r>
              <a:rPr lang="cs-CZ" dirty="0" err="1"/>
              <a:t>časť</a:t>
            </a:r>
            <a:r>
              <a:rPr lang="cs-CZ" dirty="0"/>
              <a:t> v tomto znaku (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veľa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105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CB049-1331-4E13-9B7E-D7D230291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018" y="1820091"/>
            <a:ext cx="8915400" cy="5534297"/>
          </a:xfrm>
        </p:spPr>
        <p:txBody>
          <a:bodyPr>
            <a:normAutofit/>
          </a:bodyPr>
          <a:lstStyle/>
          <a:p>
            <a:pPr>
              <a:buNone/>
            </a:pPr>
            <a:br>
              <a:rPr lang="sk-SK" dirty="0"/>
            </a:b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867989" y="692331"/>
            <a:ext cx="918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3. </a:t>
            </a:r>
            <a:r>
              <a:rPr lang="sk-SK" i="1" dirty="0" err="1"/>
              <a:t>Huìyì</a:t>
            </a:r>
            <a:r>
              <a:rPr lang="sk-SK" dirty="0"/>
              <a:t> </a:t>
            </a:r>
            <a:r>
              <a:rPr lang="zh-CN" altLang="en-US" dirty="0"/>
              <a:t>会意</a:t>
            </a:r>
            <a:r>
              <a:rPr lang="sk-SK" altLang="zh-CN" dirty="0"/>
              <a:t> (skladajú význam)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606731" y="2664824"/>
            <a:ext cx="78899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u="sng" dirty="0" err="1"/>
              <a:t>Polysomatické</a:t>
            </a:r>
            <a:r>
              <a:rPr lang="cs-CZ" u="sng" dirty="0"/>
              <a:t> znaky</a:t>
            </a:r>
            <a:endParaRPr lang="cs-CZ" dirty="0"/>
          </a:p>
          <a:p>
            <a:r>
              <a:rPr lang="cs-CZ" dirty="0" err="1"/>
              <a:t>Zostavené</a:t>
            </a:r>
            <a:r>
              <a:rPr lang="cs-CZ" dirty="0"/>
              <a:t> </a:t>
            </a:r>
            <a:r>
              <a:rPr lang="cs-CZ" dirty="0" err="1"/>
              <a:t>opakovaním</a:t>
            </a:r>
            <a:r>
              <a:rPr lang="cs-CZ" dirty="0"/>
              <a:t> toho </a:t>
            </a:r>
            <a:r>
              <a:rPr lang="cs-CZ" dirty="0" err="1"/>
              <a:t>istého</a:t>
            </a:r>
            <a:r>
              <a:rPr lang="cs-CZ" dirty="0"/>
              <a:t> piktografického prvku </a:t>
            </a:r>
          </a:p>
          <a:p>
            <a:r>
              <a:rPr lang="cs-CZ" dirty="0" err="1"/>
              <a:t>mù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木</a:t>
            </a:r>
            <a:r>
              <a:rPr lang="cs-CZ" altLang="zh-CN" dirty="0"/>
              <a:t> </a:t>
            </a:r>
            <a:r>
              <a:rPr lang="cs-CZ" dirty="0"/>
              <a:t>strom; lín 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林</a:t>
            </a:r>
            <a:r>
              <a:rPr lang="cs-CZ" dirty="0"/>
              <a:t>= háj; </a:t>
            </a:r>
            <a:r>
              <a:rPr lang="cs-CZ" dirty="0" err="1"/>
              <a:t>sēn</a:t>
            </a:r>
            <a:r>
              <a:rPr lang="cs-CZ" dirty="0"/>
              <a:t>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森</a:t>
            </a:r>
            <a:r>
              <a:rPr lang="cs-CZ" dirty="0"/>
              <a:t> = hustý les</a:t>
            </a:r>
          </a:p>
          <a:p>
            <a:r>
              <a:rPr lang="sk-SK" dirty="0" err="1"/>
              <a:t>rén</a:t>
            </a:r>
            <a:r>
              <a:rPr lang="zh-CN" altLang="en-US" dirty="0"/>
              <a:t>人</a:t>
            </a:r>
            <a:r>
              <a:rPr lang="sk-SK" altLang="zh-CN" dirty="0"/>
              <a:t>(človek):</a:t>
            </a:r>
            <a:r>
              <a:rPr lang="zh-CN" altLang="en-US" dirty="0"/>
              <a:t> </a:t>
            </a:r>
            <a:r>
              <a:rPr lang="sk-SK" dirty="0" err="1"/>
              <a:t>zhòng</a:t>
            </a:r>
            <a:r>
              <a:rPr lang="sk-SK" dirty="0"/>
              <a:t> </a:t>
            </a:r>
            <a:r>
              <a:rPr lang="zh-CN" altLang="en-US" dirty="0"/>
              <a:t>众</a:t>
            </a:r>
            <a:r>
              <a:rPr lang="sk-SK" altLang="zh-CN" dirty="0"/>
              <a:t>(dav)</a:t>
            </a:r>
            <a:r>
              <a:rPr lang="zh-CN" altLang="en-US" dirty="0"/>
              <a:t> </a:t>
            </a:r>
            <a:endParaRPr lang="sk-SK" altLang="zh-CN" dirty="0"/>
          </a:p>
          <a:p>
            <a:endParaRPr lang="cs-CZ" dirty="0"/>
          </a:p>
          <a:p>
            <a:pPr lvl="0"/>
            <a:endParaRPr lang="cs-CZ" u="sng" dirty="0"/>
          </a:p>
          <a:p>
            <a:pPr lvl="0"/>
            <a:r>
              <a:rPr lang="cs-CZ" u="sng" dirty="0" err="1"/>
              <a:t>Hovoriace</a:t>
            </a:r>
            <a:r>
              <a:rPr lang="cs-CZ" u="sng" dirty="0"/>
              <a:t> znaky</a:t>
            </a:r>
            <a:r>
              <a:rPr lang="cs-CZ" dirty="0"/>
              <a:t>: </a:t>
            </a:r>
          </a:p>
          <a:p>
            <a:pPr lvl="0"/>
            <a:r>
              <a:rPr lang="cs-CZ" dirty="0" err="1"/>
              <a:t>wāi</a:t>
            </a:r>
            <a:r>
              <a:rPr lang="cs-CZ" dirty="0"/>
              <a:t>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歪</a:t>
            </a:r>
            <a:r>
              <a:rPr lang="cs-CZ" dirty="0"/>
              <a:t> „</a:t>
            </a:r>
            <a:r>
              <a:rPr lang="cs-CZ" dirty="0" err="1"/>
              <a:t>krivý</a:t>
            </a:r>
            <a:r>
              <a:rPr lang="cs-CZ" dirty="0"/>
              <a:t>“ </a:t>
            </a:r>
            <a:r>
              <a:rPr lang="cs-CZ" dirty="0" err="1"/>
              <a:t>zložené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záporky </a:t>
            </a:r>
            <a:r>
              <a:rPr lang="cs-CZ" dirty="0" err="1"/>
              <a:t>bù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不</a:t>
            </a:r>
            <a:r>
              <a:rPr lang="cs-CZ" dirty="0"/>
              <a:t> a </a:t>
            </a:r>
            <a:r>
              <a:rPr lang="cs-CZ" dirty="0" err="1"/>
              <a:t>adjektíva</a:t>
            </a:r>
            <a:r>
              <a:rPr lang="cs-CZ" dirty="0"/>
              <a:t> </a:t>
            </a:r>
            <a:r>
              <a:rPr lang="cs-CZ" dirty="0" err="1"/>
              <a:t>zhèng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正</a:t>
            </a:r>
            <a:r>
              <a:rPr lang="cs-CZ" dirty="0"/>
              <a:t> „rovný, </a:t>
            </a:r>
            <a:r>
              <a:rPr lang="cs-CZ" dirty="0" err="1"/>
              <a:t>správny</a:t>
            </a:r>
            <a:r>
              <a:rPr lang="cs-CZ" dirty="0"/>
              <a:t>“</a:t>
            </a:r>
          </a:p>
          <a:p>
            <a:endParaRPr lang="zh-CN" altLang="en-US" dirty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1658983" y="1593669"/>
            <a:ext cx="7210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/>
              <a:t> </a:t>
            </a:r>
            <a:r>
              <a:rPr lang="cs-CZ" b="1" dirty="0"/>
              <a:t>ideogramy</a:t>
            </a:r>
            <a:endParaRPr lang="cs-CZ" dirty="0"/>
          </a:p>
          <a:p>
            <a:pPr lvl="0"/>
            <a:r>
              <a:rPr lang="cs-CZ" dirty="0" err="1"/>
              <a:t>huì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cs-CZ" dirty="0"/>
              <a:t>„</a:t>
            </a:r>
            <a:r>
              <a:rPr lang="cs-CZ" dirty="0" err="1"/>
              <a:t>stretnúť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“, </a:t>
            </a:r>
            <a:r>
              <a:rPr lang="cs-CZ" dirty="0" err="1"/>
              <a:t>yì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意</a:t>
            </a:r>
            <a:r>
              <a:rPr lang="cs-CZ" dirty="0"/>
              <a:t> „význam“</a:t>
            </a:r>
          </a:p>
          <a:p>
            <a:r>
              <a:rPr lang="sk-SK" dirty="0"/>
              <a:t>Je ich pomerne veľa</a:t>
            </a:r>
          </a:p>
        </p:txBody>
      </p:sp>
    </p:spTree>
    <p:extLst>
      <p:ext uri="{BB962C8B-B14F-4D97-AF65-F5344CB8AC3E}">
        <p14:creationId xmlns:p14="http://schemas.microsoft.com/office/powerpoint/2010/main" val="1340267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Ďaľšie</a:t>
            </a:r>
            <a:r>
              <a:rPr lang="sk-SK" dirty="0"/>
              <a:t> príklady: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niào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尿</a:t>
            </a:r>
            <a:r>
              <a:rPr lang="cs-CZ" dirty="0"/>
              <a:t>  	</a:t>
            </a:r>
            <a:r>
              <a:rPr lang="cs-CZ" dirty="0" err="1"/>
              <a:t>močiť</a:t>
            </a:r>
            <a:r>
              <a:rPr lang="cs-CZ" dirty="0"/>
              <a:t>: </a:t>
            </a:r>
            <a:r>
              <a:rPr lang="cs-CZ" dirty="0" err="1"/>
              <a:t>telo</a:t>
            </a:r>
            <a:r>
              <a:rPr lang="cs-CZ" dirty="0"/>
              <a:t> a pod ním napravo voda</a:t>
            </a:r>
          </a:p>
          <a:p>
            <a:pPr marL="0" indent="0">
              <a:buNone/>
            </a:pPr>
            <a:r>
              <a:rPr lang="cs-CZ" dirty="0" err="1"/>
              <a:t>xiū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休</a:t>
            </a:r>
            <a:r>
              <a:rPr lang="cs-CZ" dirty="0"/>
              <a:t> 	</a:t>
            </a:r>
            <a:r>
              <a:rPr lang="cs-CZ" dirty="0" err="1"/>
              <a:t>odpočívať</a:t>
            </a:r>
            <a:r>
              <a:rPr lang="cs-CZ" dirty="0"/>
              <a:t>: </a:t>
            </a:r>
            <a:r>
              <a:rPr lang="cs-CZ" dirty="0" err="1"/>
              <a:t>človek</a:t>
            </a:r>
            <a:r>
              <a:rPr lang="cs-CZ" dirty="0"/>
              <a:t> a strom</a:t>
            </a:r>
          </a:p>
          <a:p>
            <a:pPr marL="0" indent="0">
              <a:buNone/>
            </a:pPr>
            <a:r>
              <a:rPr lang="cs-CZ" dirty="0" err="1"/>
              <a:t>bù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步</a:t>
            </a:r>
            <a:r>
              <a:rPr lang="cs-CZ" dirty="0"/>
              <a:t> 	krok: </a:t>
            </a:r>
            <a:r>
              <a:rPr lang="cs-CZ" dirty="0" err="1"/>
              <a:t>dve</a:t>
            </a:r>
            <a:r>
              <a:rPr lang="cs-CZ" dirty="0"/>
              <a:t> stopy nad sebou </a:t>
            </a:r>
          </a:p>
          <a:p>
            <a:pPr marL="0" indent="0">
              <a:buNone/>
            </a:pPr>
            <a:r>
              <a:rPr lang="cs-CZ" dirty="0" err="1"/>
              <a:t>shè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涉</a:t>
            </a:r>
            <a:r>
              <a:rPr lang="cs-CZ" dirty="0"/>
              <a:t> 	</a:t>
            </a:r>
            <a:r>
              <a:rPr lang="cs-CZ" dirty="0" err="1"/>
              <a:t>prebrodiť</a:t>
            </a:r>
            <a:r>
              <a:rPr lang="cs-CZ" dirty="0"/>
              <a:t>, </a:t>
            </a:r>
            <a:r>
              <a:rPr lang="cs-CZ" dirty="0" err="1"/>
              <a:t>prekročiť</a:t>
            </a:r>
            <a:r>
              <a:rPr lang="cs-CZ" dirty="0"/>
              <a:t>: stopy a voda </a:t>
            </a:r>
          </a:p>
          <a:p>
            <a:pPr marL="0" indent="0">
              <a:buNone/>
            </a:pPr>
            <a:r>
              <a:rPr lang="cs-CZ" dirty="0" err="1"/>
              <a:t>míng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明</a:t>
            </a:r>
            <a:r>
              <a:rPr lang="cs-CZ" dirty="0"/>
              <a:t> 	jasný: </a:t>
            </a:r>
            <a:r>
              <a:rPr lang="cs-CZ" dirty="0" err="1"/>
              <a:t>slnko</a:t>
            </a:r>
            <a:r>
              <a:rPr lang="cs-CZ" dirty="0"/>
              <a:t>+</a:t>
            </a:r>
            <a:r>
              <a:rPr lang="cs-CZ" dirty="0" err="1"/>
              <a:t>mesiac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jiā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家</a:t>
            </a:r>
            <a:r>
              <a:rPr lang="cs-CZ" dirty="0"/>
              <a:t> 	rodina, rod: </a:t>
            </a:r>
            <a:r>
              <a:rPr lang="cs-CZ" dirty="0" err="1"/>
              <a:t>prasa</a:t>
            </a:r>
            <a:r>
              <a:rPr lang="cs-CZ" dirty="0"/>
              <a:t> pod </a:t>
            </a:r>
            <a:r>
              <a:rPr lang="cs-CZ" dirty="0" err="1"/>
              <a:t>strechou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4. </a:t>
            </a:r>
            <a:r>
              <a:rPr lang="sk-SK" i="1" dirty="0" err="1"/>
              <a:t>Xíngshēng</a:t>
            </a:r>
            <a:r>
              <a:rPr lang="sk-SK" dirty="0"/>
              <a:t> </a:t>
            </a:r>
            <a:r>
              <a:rPr lang="zh-CN" altLang="en-US" dirty="0"/>
              <a:t>形聲</a:t>
            </a:r>
            <a:r>
              <a:rPr lang="sk-SK" altLang="zh-CN" dirty="0"/>
              <a:t> (stvárňujú zvuk)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fonogramy </a:t>
            </a:r>
            <a:endParaRPr lang="cs-CZ" dirty="0"/>
          </a:p>
          <a:p>
            <a:pPr lvl="0"/>
            <a:r>
              <a:rPr lang="cs-CZ" dirty="0" err="1"/>
              <a:t>xíng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形</a:t>
            </a:r>
            <a:r>
              <a:rPr lang="cs-CZ" dirty="0"/>
              <a:t> „tvar“, </a:t>
            </a:r>
            <a:r>
              <a:rPr lang="cs-CZ" dirty="0" err="1"/>
              <a:t>shēng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聲</a:t>
            </a:r>
            <a:r>
              <a:rPr lang="cs-CZ" dirty="0"/>
              <a:t> „zvuk“</a:t>
            </a:r>
          </a:p>
          <a:p>
            <a:pPr lvl="0"/>
            <a:r>
              <a:rPr lang="cs-CZ" dirty="0" err="1"/>
              <a:t>najčastejší</a:t>
            </a:r>
            <a:r>
              <a:rPr lang="cs-CZ" dirty="0"/>
              <a:t> </a:t>
            </a:r>
            <a:r>
              <a:rPr lang="cs-CZ" dirty="0" err="1"/>
              <a:t>konštrukčný</a:t>
            </a:r>
            <a:r>
              <a:rPr lang="cs-CZ" dirty="0"/>
              <a:t> typ</a:t>
            </a:r>
          </a:p>
          <a:p>
            <a:pPr lvl="0"/>
            <a:r>
              <a:rPr lang="cs-CZ" dirty="0" err="1"/>
              <a:t>obsahujú</a:t>
            </a:r>
            <a:r>
              <a:rPr lang="cs-CZ" dirty="0"/>
              <a:t> </a:t>
            </a:r>
            <a:r>
              <a:rPr lang="cs-CZ" dirty="0" err="1"/>
              <a:t>dve</a:t>
            </a:r>
            <a:r>
              <a:rPr lang="cs-CZ" dirty="0"/>
              <a:t> </a:t>
            </a:r>
            <a:r>
              <a:rPr lang="cs-CZ" dirty="0" err="1"/>
              <a:t>zložky</a:t>
            </a:r>
            <a:r>
              <a:rPr lang="cs-CZ" dirty="0"/>
              <a:t>: fonetická (</a:t>
            </a:r>
            <a:r>
              <a:rPr lang="cs-CZ" b="1" dirty="0" err="1"/>
              <a:t>fonetikum</a:t>
            </a:r>
            <a:r>
              <a:rPr lang="cs-CZ" dirty="0"/>
              <a:t>) a významová (</a:t>
            </a:r>
            <a:r>
              <a:rPr lang="cs-CZ" b="1" dirty="0" err="1"/>
              <a:t>determinatív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determinatív</a:t>
            </a:r>
            <a:r>
              <a:rPr lang="cs-CZ" dirty="0"/>
              <a:t> (cca 500) naznačuje, do </a:t>
            </a:r>
            <a:r>
              <a:rPr lang="cs-CZ" dirty="0" err="1"/>
              <a:t>ktorého</a:t>
            </a:r>
            <a:r>
              <a:rPr lang="cs-CZ" dirty="0"/>
              <a:t> </a:t>
            </a:r>
            <a:r>
              <a:rPr lang="cs-CZ" dirty="0" err="1"/>
              <a:t>vecného</a:t>
            </a:r>
            <a:r>
              <a:rPr lang="cs-CZ" dirty="0"/>
              <a:t> okruhu </a:t>
            </a:r>
            <a:r>
              <a:rPr lang="cs-CZ" dirty="0" err="1"/>
              <a:t>patrí</a:t>
            </a:r>
            <a:r>
              <a:rPr lang="cs-CZ" dirty="0"/>
              <a:t> zapisované slovo, </a:t>
            </a:r>
            <a:r>
              <a:rPr lang="cs-CZ" dirty="0" err="1"/>
              <a:t>fonetikum</a:t>
            </a:r>
            <a:r>
              <a:rPr lang="cs-CZ" dirty="0"/>
              <a:t>  (cca 1000-2000) odkazuje k jeho výslovnosti</a:t>
            </a:r>
            <a:endParaRPr lang="en-US" dirty="0"/>
          </a:p>
          <a:p>
            <a:pPr lvl="0"/>
            <a:r>
              <a:rPr lang="cs-CZ" altLang="zh-CN" b="1" dirty="0" err="1"/>
              <a:t>Determinatív</a:t>
            </a:r>
            <a:r>
              <a:rPr lang="cs-CZ" altLang="zh-CN" b="1" dirty="0"/>
              <a:t> </a:t>
            </a:r>
            <a:r>
              <a:rPr lang="cs-CZ" altLang="zh-CN" b="1" dirty="0" err="1"/>
              <a:t>najčastejšie</a:t>
            </a:r>
            <a:r>
              <a:rPr lang="cs-CZ" altLang="zh-CN" b="1" dirty="0"/>
              <a:t> </a:t>
            </a:r>
            <a:r>
              <a:rPr lang="cs-CZ" altLang="zh-CN" b="1" dirty="0" err="1"/>
              <a:t>vľavo</a:t>
            </a:r>
            <a:r>
              <a:rPr lang="cs-CZ" altLang="zh-CN" b="1" dirty="0"/>
              <a:t>, </a:t>
            </a:r>
            <a:r>
              <a:rPr lang="cs-CZ" altLang="zh-CN" b="1" dirty="0" err="1"/>
              <a:t>fonetikum</a:t>
            </a:r>
            <a:r>
              <a:rPr lang="cs-CZ" altLang="zh-CN" b="1" dirty="0"/>
              <a:t> napravo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河</a:t>
            </a:r>
            <a:r>
              <a:rPr lang="cs-CZ" altLang="zh-CN" dirty="0"/>
              <a:t> </a:t>
            </a:r>
            <a:r>
              <a:rPr lang="cs-CZ" dirty="0" err="1"/>
              <a:t>hé</a:t>
            </a:r>
            <a:r>
              <a:rPr lang="cs-CZ" dirty="0"/>
              <a:t> 	</a:t>
            </a:r>
            <a:r>
              <a:rPr lang="cs-CZ" dirty="0" err="1"/>
              <a:t>rieka</a:t>
            </a:r>
            <a:r>
              <a:rPr lang="en-US" dirty="0"/>
              <a:t> </a:t>
            </a:r>
            <a:r>
              <a:rPr lang="zh-CN" altLang="en-US" dirty="0"/>
              <a:t>可是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湖</a:t>
            </a:r>
            <a:r>
              <a:rPr lang="cs-CZ" altLang="zh-CN" dirty="0"/>
              <a:t> </a:t>
            </a:r>
            <a:r>
              <a:rPr lang="cs-CZ" dirty="0" err="1"/>
              <a:t>hú</a:t>
            </a:r>
            <a:r>
              <a:rPr lang="cs-CZ" dirty="0"/>
              <a:t> 	</a:t>
            </a:r>
            <a:r>
              <a:rPr lang="cs-CZ" dirty="0" err="1"/>
              <a:t>jazero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海</a:t>
            </a:r>
            <a:r>
              <a:rPr lang="cs-CZ" altLang="zh-CN" dirty="0"/>
              <a:t> </a:t>
            </a:r>
            <a:r>
              <a:rPr lang="cs-CZ" dirty="0" err="1"/>
              <a:t>hǎi</a:t>
            </a:r>
            <a:r>
              <a:rPr lang="cs-CZ" dirty="0"/>
              <a:t> 	more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湾</a:t>
            </a:r>
            <a:r>
              <a:rPr lang="cs-CZ" altLang="zh-CN" dirty="0"/>
              <a:t> </a:t>
            </a:r>
            <a:r>
              <a:rPr lang="cs-CZ" dirty="0" err="1"/>
              <a:t>wān</a:t>
            </a:r>
            <a:r>
              <a:rPr lang="cs-CZ" dirty="0"/>
              <a:t> 	zátoka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江</a:t>
            </a:r>
            <a:r>
              <a:rPr lang="cs-CZ" altLang="zh-CN" dirty="0"/>
              <a:t> </a:t>
            </a:r>
            <a:r>
              <a:rPr lang="cs-CZ" dirty="0" err="1"/>
              <a:t>jiāng</a:t>
            </a:r>
            <a:r>
              <a:rPr lang="cs-CZ" dirty="0"/>
              <a:t> 	</a:t>
            </a:r>
            <a:r>
              <a:rPr lang="cs-CZ" dirty="0" err="1"/>
              <a:t>veltok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泛</a:t>
            </a:r>
            <a:r>
              <a:rPr lang="cs-CZ" altLang="zh-CN" dirty="0"/>
              <a:t> </a:t>
            </a:r>
            <a:r>
              <a:rPr lang="cs-CZ" dirty="0" err="1"/>
              <a:t>fàn</a:t>
            </a:r>
            <a:r>
              <a:rPr lang="cs-CZ" dirty="0"/>
              <a:t> 	záplava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→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obsahujú</a:t>
            </a:r>
            <a:r>
              <a:rPr lang="cs-CZ" dirty="0"/>
              <a:t> determinativ „voda“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水</a:t>
            </a:r>
            <a:r>
              <a:rPr lang="cs-CZ" dirty="0"/>
              <a:t> </a:t>
            </a:r>
            <a:r>
              <a:rPr lang="cs-CZ" dirty="0" err="1"/>
              <a:t>shuǐ</a:t>
            </a:r>
            <a:r>
              <a:rPr lang="cs-CZ" dirty="0"/>
              <a:t> a </a:t>
            </a:r>
            <a:r>
              <a:rPr lang="cs-CZ" dirty="0" err="1"/>
              <a:t>prináležiace</a:t>
            </a:r>
            <a:r>
              <a:rPr lang="cs-CZ" dirty="0"/>
              <a:t> </a:t>
            </a:r>
            <a:r>
              <a:rPr lang="cs-CZ" dirty="0" err="1"/>
              <a:t>fonetikum</a:t>
            </a:r>
            <a:br>
              <a:rPr lang="cs-CZ" dirty="0"/>
            </a:b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097280"/>
            <a:ext cx="8915400" cy="4813942"/>
          </a:xfrm>
        </p:spPr>
        <p:txBody>
          <a:bodyPr/>
          <a:lstStyle/>
          <a:p>
            <a:pPr lvl="0"/>
            <a:r>
              <a:rPr lang="cs-CZ" dirty="0" err="1"/>
              <a:t>ývoj</a:t>
            </a:r>
            <a:r>
              <a:rPr lang="cs-CZ" dirty="0"/>
              <a:t> jazyka v </a:t>
            </a:r>
            <a:r>
              <a:rPr lang="cs-CZ" dirty="0" err="1"/>
              <a:t>priebehu</a:t>
            </a:r>
            <a:r>
              <a:rPr lang="cs-CZ" dirty="0"/>
              <a:t> historie a </a:t>
            </a:r>
            <a:r>
              <a:rPr lang="cs-CZ" dirty="0" err="1"/>
              <a:t>zmeny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výslovnosti </a:t>
            </a:r>
            <a:r>
              <a:rPr lang="cs-CZ" dirty="0" err="1"/>
              <a:t>fonetík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cs-CZ" dirty="0"/>
              <a:t>   → nedá </a:t>
            </a:r>
            <a:r>
              <a:rPr lang="cs-CZ" dirty="0" err="1"/>
              <a:t>sa</a:t>
            </a:r>
            <a:r>
              <a:rPr lang="cs-CZ" dirty="0"/>
              <a:t> vždy </a:t>
            </a:r>
            <a:r>
              <a:rPr lang="cs-CZ" dirty="0" err="1"/>
              <a:t>odvodiť</a:t>
            </a:r>
            <a:r>
              <a:rPr lang="cs-CZ" dirty="0"/>
              <a:t>, jako </a:t>
            </a:r>
            <a:r>
              <a:rPr lang="cs-CZ" dirty="0" err="1"/>
              <a:t>sa</a:t>
            </a:r>
            <a:r>
              <a:rPr lang="cs-CZ" dirty="0"/>
              <a:t> znak bude </a:t>
            </a:r>
            <a:r>
              <a:rPr lang="cs-CZ" dirty="0" err="1"/>
              <a:t>vyslovovať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fonetikum</a:t>
            </a:r>
            <a:r>
              <a:rPr lang="cs-CZ" dirty="0"/>
              <a:t> </a:t>
            </a:r>
            <a:r>
              <a:rPr lang="cs-CZ" dirty="0" err="1"/>
              <a:t>huáng</a:t>
            </a:r>
            <a:r>
              <a:rPr lang="cs-CZ" dirty="0"/>
              <a:t> </a:t>
            </a:r>
            <a:r>
              <a:rPr lang="zh-CN" altLang="en-US" dirty="0"/>
              <a:t>皇</a:t>
            </a:r>
            <a:r>
              <a:rPr lang="cs-CZ" dirty="0"/>
              <a:t>: </a:t>
            </a:r>
            <a:r>
              <a:rPr lang="zh-CN" altLang="en-US" dirty="0"/>
              <a:t>惶</a:t>
            </a:r>
            <a:r>
              <a:rPr lang="cs-CZ" dirty="0"/>
              <a:t>, </a:t>
            </a:r>
            <a:r>
              <a:rPr lang="zh-CN" altLang="en-US" dirty="0"/>
              <a:t>蝗</a:t>
            </a:r>
            <a:r>
              <a:rPr lang="cs-CZ" dirty="0"/>
              <a:t>, </a:t>
            </a:r>
            <a:r>
              <a:rPr lang="zh-CN" altLang="en-US" dirty="0"/>
              <a:t>煌</a:t>
            </a:r>
            <a:r>
              <a:rPr lang="cs-CZ" dirty="0"/>
              <a:t>, </a:t>
            </a:r>
            <a:r>
              <a:rPr lang="zh-CN" altLang="en-US" dirty="0"/>
              <a:t>湟</a:t>
            </a:r>
            <a:r>
              <a:rPr lang="cs-CZ" dirty="0"/>
              <a:t>… </a:t>
            </a:r>
            <a:r>
              <a:rPr lang="cs-CZ" dirty="0" err="1"/>
              <a:t>všetky</a:t>
            </a:r>
            <a:r>
              <a:rPr lang="cs-CZ" dirty="0"/>
              <a:t> znaky vyslovované  </a:t>
            </a:r>
            <a:r>
              <a:rPr lang="cs-CZ" dirty="0" err="1"/>
              <a:t>huáng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fonetikum</a:t>
            </a:r>
            <a:r>
              <a:rPr lang="cs-CZ" dirty="0"/>
              <a:t> </a:t>
            </a:r>
            <a:r>
              <a:rPr lang="cs-CZ" dirty="0" err="1"/>
              <a:t>mă</a:t>
            </a:r>
            <a:r>
              <a:rPr lang="cs-CZ" dirty="0"/>
              <a:t> </a:t>
            </a:r>
            <a:r>
              <a:rPr lang="zh-CN" altLang="en-US" dirty="0"/>
              <a:t>马</a:t>
            </a:r>
            <a:r>
              <a:rPr lang="cs-CZ" dirty="0"/>
              <a:t>:  </a:t>
            </a:r>
            <a:r>
              <a:rPr lang="cs-CZ" dirty="0" err="1"/>
              <a:t>mā</a:t>
            </a:r>
            <a:r>
              <a:rPr lang="cs-CZ" dirty="0"/>
              <a:t> </a:t>
            </a:r>
            <a:r>
              <a:rPr lang="zh-CN" altLang="en-US" dirty="0"/>
              <a:t>妈</a:t>
            </a:r>
            <a:r>
              <a:rPr lang="cs-CZ" dirty="0"/>
              <a:t>,  </a:t>
            </a:r>
            <a:r>
              <a:rPr lang="cs-CZ" dirty="0" err="1"/>
              <a:t>mă</a:t>
            </a:r>
            <a:r>
              <a:rPr lang="cs-CZ" dirty="0"/>
              <a:t>  </a:t>
            </a:r>
            <a:r>
              <a:rPr lang="zh-CN" altLang="en-US" dirty="0"/>
              <a:t>玛</a:t>
            </a:r>
            <a:r>
              <a:rPr lang="cs-CZ" dirty="0"/>
              <a:t>, </a:t>
            </a:r>
            <a:r>
              <a:rPr lang="cs-CZ" dirty="0" err="1"/>
              <a:t>mă</a:t>
            </a:r>
            <a:r>
              <a:rPr lang="cs-CZ" dirty="0"/>
              <a:t> </a:t>
            </a:r>
            <a:r>
              <a:rPr lang="zh-CN" altLang="en-US" dirty="0"/>
              <a:t>码</a:t>
            </a:r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fonetikum</a:t>
            </a:r>
            <a:r>
              <a:rPr lang="cs-CZ" dirty="0"/>
              <a:t> </a:t>
            </a:r>
            <a:r>
              <a:rPr lang="cs-CZ" dirty="0" err="1"/>
              <a:t>zhĕ</a:t>
            </a:r>
            <a:r>
              <a:rPr lang="cs-CZ" dirty="0"/>
              <a:t> </a:t>
            </a:r>
            <a:r>
              <a:rPr lang="zh-CN" altLang="en-US" dirty="0"/>
              <a:t>者</a:t>
            </a:r>
            <a:r>
              <a:rPr lang="cs-CZ" dirty="0"/>
              <a:t>:  </a:t>
            </a:r>
            <a:r>
              <a:rPr lang="cs-CZ" dirty="0" err="1"/>
              <a:t>dū</a:t>
            </a:r>
            <a:r>
              <a:rPr lang="cs-CZ" dirty="0"/>
              <a:t> </a:t>
            </a:r>
            <a:r>
              <a:rPr lang="zh-CN" altLang="en-US" dirty="0"/>
              <a:t>都</a:t>
            </a:r>
            <a:r>
              <a:rPr lang="cs-CZ" dirty="0"/>
              <a:t>,  </a:t>
            </a:r>
            <a:r>
              <a:rPr lang="cs-CZ" dirty="0" err="1"/>
              <a:t>dŭ</a:t>
            </a:r>
            <a:r>
              <a:rPr lang="cs-CZ" dirty="0"/>
              <a:t>  </a:t>
            </a:r>
            <a:r>
              <a:rPr lang="zh-CN" altLang="en-US" dirty="0"/>
              <a:t>堵</a:t>
            </a:r>
            <a:r>
              <a:rPr lang="cs-CZ" dirty="0"/>
              <a:t>, </a:t>
            </a:r>
            <a:r>
              <a:rPr lang="cs-CZ" dirty="0" err="1"/>
              <a:t>zhū</a:t>
            </a:r>
            <a:r>
              <a:rPr lang="cs-CZ" dirty="0"/>
              <a:t>  </a:t>
            </a:r>
            <a:r>
              <a:rPr lang="zh-CN" altLang="en-US" dirty="0"/>
              <a:t>诸</a:t>
            </a:r>
            <a:r>
              <a:rPr lang="cs-CZ" dirty="0"/>
              <a:t>, </a:t>
            </a:r>
            <a:r>
              <a:rPr lang="cs-CZ" dirty="0" err="1"/>
              <a:t>shē</a:t>
            </a:r>
            <a:r>
              <a:rPr lang="cs-CZ" dirty="0"/>
              <a:t>  </a:t>
            </a:r>
            <a:r>
              <a:rPr lang="zh-CN" altLang="en-US" dirty="0"/>
              <a:t>奢</a:t>
            </a:r>
            <a:r>
              <a:rPr lang="cs-CZ" dirty="0"/>
              <a:t>, </a:t>
            </a:r>
            <a:r>
              <a:rPr lang="cs-CZ" dirty="0" err="1"/>
              <a:t>tú</a:t>
            </a:r>
            <a:r>
              <a:rPr lang="cs-CZ" dirty="0"/>
              <a:t> </a:t>
            </a:r>
            <a:r>
              <a:rPr lang="zh-CN" altLang="en-US" dirty="0"/>
              <a:t>屠</a:t>
            </a:r>
            <a:r>
              <a:rPr lang="cs-CZ" dirty="0"/>
              <a:t>, </a:t>
            </a:r>
            <a:r>
              <a:rPr lang="cs-CZ" dirty="0" err="1"/>
              <a:t>zhù</a:t>
            </a:r>
            <a:r>
              <a:rPr lang="cs-CZ" dirty="0"/>
              <a:t> </a:t>
            </a:r>
            <a:r>
              <a:rPr lang="zh-CN" altLang="en-US" dirty="0"/>
              <a:t>著</a:t>
            </a:r>
            <a:r>
              <a:rPr lang="cs-CZ" dirty="0"/>
              <a:t>, </a:t>
            </a:r>
            <a:r>
              <a:rPr lang="cs-CZ" dirty="0" err="1"/>
              <a:t>chŭ</a:t>
            </a:r>
            <a:r>
              <a:rPr lang="cs-CZ" dirty="0"/>
              <a:t> </a:t>
            </a:r>
            <a:r>
              <a:rPr lang="zh-CN" altLang="en-US" dirty="0"/>
              <a:t>楮</a:t>
            </a:r>
            <a:r>
              <a:rPr lang="cs-CZ" dirty="0"/>
              <a:t>, </a:t>
            </a:r>
            <a:r>
              <a:rPr lang="cs-CZ" dirty="0" err="1"/>
              <a:t>shŭ</a:t>
            </a:r>
            <a:r>
              <a:rPr lang="cs-CZ" dirty="0"/>
              <a:t> </a:t>
            </a:r>
            <a:r>
              <a:rPr lang="zh-CN" altLang="en-US" dirty="0"/>
              <a:t>署</a:t>
            </a:r>
            <a:r>
              <a:rPr lang="cs-CZ" dirty="0"/>
              <a:t>, </a:t>
            </a:r>
            <a:r>
              <a:rPr lang="cs-CZ" dirty="0" err="1"/>
              <a:t>xù</a:t>
            </a:r>
            <a:r>
              <a:rPr lang="cs-CZ" dirty="0"/>
              <a:t> </a:t>
            </a:r>
            <a:r>
              <a:rPr lang="zh-CN" altLang="en-US" dirty="0"/>
              <a:t>緒</a:t>
            </a:r>
            <a:endParaRPr lang="en-US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5. </a:t>
            </a:r>
            <a:r>
              <a:rPr lang="sk-SK" i="1" dirty="0" err="1"/>
              <a:t>Jiǎjiè</a:t>
            </a:r>
            <a:r>
              <a:rPr lang="sk-SK" dirty="0"/>
              <a:t> </a:t>
            </a:r>
            <a:r>
              <a:rPr lang="zh-CN" altLang="en-US" dirty="0"/>
              <a:t>假借</a:t>
            </a:r>
            <a:r>
              <a:rPr lang="sk-SK" altLang="zh-CN" dirty="0"/>
              <a:t> (vypožičané)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36960" y="2434046"/>
            <a:ext cx="8915400" cy="3777622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výpůjčky</a:t>
            </a:r>
            <a:endParaRPr lang="cs-CZ" dirty="0"/>
          </a:p>
          <a:p>
            <a:pPr lvl="0"/>
            <a:r>
              <a:rPr lang="cs-CZ" dirty="0"/>
              <a:t>častý typ</a:t>
            </a:r>
          </a:p>
          <a:p>
            <a:pPr lvl="0"/>
            <a:r>
              <a:rPr lang="cs-CZ" dirty="0" err="1"/>
              <a:t>Nepatrí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štrukturálne</a:t>
            </a:r>
            <a:r>
              <a:rPr lang="cs-CZ" dirty="0"/>
              <a:t> typy</a:t>
            </a:r>
          </a:p>
          <a:p>
            <a:pPr lvl="0"/>
            <a:r>
              <a:rPr lang="cs-CZ" dirty="0"/>
              <a:t>Postup jako </a:t>
            </a:r>
            <a:r>
              <a:rPr lang="cs-CZ" dirty="0" err="1"/>
              <a:t>napísať</a:t>
            </a:r>
            <a:r>
              <a:rPr lang="cs-CZ" dirty="0"/>
              <a:t> slovo,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ešte</a:t>
            </a:r>
            <a:r>
              <a:rPr lang="cs-CZ" dirty="0"/>
              <a:t> nemáme samostatný znak</a:t>
            </a:r>
          </a:p>
          <a:p>
            <a:pPr lvl="0"/>
            <a:r>
              <a:rPr lang="cs-CZ" dirty="0" err="1"/>
              <a:t>hlavne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</a:t>
            </a:r>
            <a:r>
              <a:rPr lang="cs-CZ" dirty="0" err="1"/>
              <a:t>abstraktné</a:t>
            </a:r>
            <a:r>
              <a:rPr lang="cs-CZ" dirty="0"/>
              <a:t> či gramatické</a:t>
            </a:r>
          </a:p>
          <a:p>
            <a:pPr lvl="0"/>
            <a:r>
              <a:rPr lang="cs-CZ" dirty="0"/>
              <a:t>slovo </a:t>
            </a:r>
            <a:r>
              <a:rPr lang="cs-CZ" dirty="0" err="1"/>
              <a:t>sa</a:t>
            </a:r>
            <a:r>
              <a:rPr lang="cs-CZ" dirty="0"/>
              <a:t> začalo </a:t>
            </a:r>
            <a:r>
              <a:rPr lang="cs-CZ" dirty="0" err="1"/>
              <a:t>zapisovať</a:t>
            </a:r>
            <a:r>
              <a:rPr lang="cs-CZ" dirty="0"/>
              <a:t> nijak </a:t>
            </a:r>
            <a:r>
              <a:rPr lang="cs-CZ" dirty="0" err="1"/>
              <a:t>nesúvisiacim</a:t>
            </a:r>
            <a:r>
              <a:rPr lang="cs-CZ" dirty="0"/>
              <a:t> </a:t>
            </a:r>
            <a:r>
              <a:rPr lang="cs-CZ" dirty="0" err="1"/>
              <a:t>znakom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bol </a:t>
            </a:r>
            <a:r>
              <a:rPr lang="cs-CZ" dirty="0" err="1"/>
              <a:t>predtým</a:t>
            </a:r>
            <a:r>
              <a:rPr lang="cs-CZ" dirty="0"/>
              <a:t> spojený </a:t>
            </a:r>
            <a:r>
              <a:rPr lang="cs-CZ" dirty="0" err="1"/>
              <a:t>so</a:t>
            </a:r>
            <a:r>
              <a:rPr lang="cs-CZ" dirty="0"/>
              <a:t> </a:t>
            </a:r>
            <a:r>
              <a:rPr lang="cs-CZ" dirty="0" err="1"/>
              <a:t>slovom</a:t>
            </a:r>
            <a:r>
              <a:rPr lang="cs-CZ" dirty="0"/>
              <a:t> </a:t>
            </a:r>
            <a:r>
              <a:rPr lang="cs-CZ" dirty="0" err="1"/>
              <a:t>rovnakej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podobnej</a:t>
            </a:r>
            <a:r>
              <a:rPr lang="cs-CZ" dirty="0"/>
              <a:t> výslovnosti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58584" y="997131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dirty="0"/>
              <a:t>2 </a:t>
            </a:r>
            <a:r>
              <a:rPr lang="cs-CZ" b="1" dirty="0" err="1"/>
              <a:t>kategórie</a:t>
            </a:r>
            <a:r>
              <a:rPr lang="cs-CZ" b="1" dirty="0"/>
              <a:t>:</a:t>
            </a:r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altLang="zh-CN" dirty="0">
                <a:solidFill>
                  <a:srgbClr val="00B050"/>
                </a:solidFill>
              </a:rPr>
              <a:t>1) </a:t>
            </a:r>
            <a:r>
              <a:rPr lang="zh-CN" altLang="en-US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本無其字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bĕn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wú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qí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zì</a:t>
            </a:r>
            <a:r>
              <a:rPr lang="cs-CZ" dirty="0">
                <a:solidFill>
                  <a:srgbClr val="00B050"/>
                </a:solidFill>
              </a:rPr>
              <a:t> = „</a:t>
            </a:r>
            <a:r>
              <a:rPr lang="cs-CZ" dirty="0" err="1">
                <a:solidFill>
                  <a:srgbClr val="00B050"/>
                </a:solidFill>
              </a:rPr>
              <a:t>pôvodne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príslušný</a:t>
            </a:r>
            <a:r>
              <a:rPr lang="cs-CZ" dirty="0">
                <a:solidFill>
                  <a:srgbClr val="00B050"/>
                </a:solidFill>
              </a:rPr>
              <a:t> znak neexistoval“</a:t>
            </a:r>
          </a:p>
          <a:p>
            <a:r>
              <a:rPr lang="cs-CZ" dirty="0" err="1"/>
              <a:t>Osobné</a:t>
            </a:r>
            <a:r>
              <a:rPr lang="cs-CZ" dirty="0"/>
              <a:t> </a:t>
            </a:r>
            <a:r>
              <a:rPr lang="cs-CZ" dirty="0" err="1"/>
              <a:t>zámená</a:t>
            </a:r>
            <a:r>
              <a:rPr lang="cs-CZ" dirty="0"/>
              <a:t>, </a:t>
            </a:r>
            <a:r>
              <a:rPr lang="cs-CZ" dirty="0" err="1"/>
              <a:t>príslovky</a:t>
            </a:r>
            <a:r>
              <a:rPr lang="cs-CZ" dirty="0"/>
              <a:t>, </a:t>
            </a:r>
            <a:r>
              <a:rPr lang="cs-CZ" dirty="0" err="1"/>
              <a:t>modálne</a:t>
            </a:r>
            <a:r>
              <a:rPr lang="cs-CZ" dirty="0"/>
              <a:t> </a:t>
            </a:r>
            <a:r>
              <a:rPr lang="cs-CZ" dirty="0" err="1"/>
              <a:t>častice</a:t>
            </a:r>
            <a:r>
              <a:rPr lang="cs-CZ" dirty="0"/>
              <a:t>…</a:t>
            </a:r>
          </a:p>
          <a:p>
            <a:pPr marL="0" indent="0">
              <a:buNone/>
            </a:pPr>
            <a:r>
              <a:rPr lang="cs-CZ" dirty="0" err="1"/>
              <a:t>wŏ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我</a:t>
            </a:r>
            <a:r>
              <a:rPr lang="cs-CZ" dirty="0"/>
              <a:t> „</a:t>
            </a:r>
            <a:r>
              <a:rPr lang="cs-CZ" dirty="0" err="1"/>
              <a:t>ja</a:t>
            </a:r>
            <a:r>
              <a:rPr lang="cs-CZ" dirty="0"/>
              <a:t>“: piktografický znak </a:t>
            </a:r>
            <a:r>
              <a:rPr lang="cs-CZ" dirty="0" err="1"/>
              <a:t>človek</a:t>
            </a:r>
            <a:r>
              <a:rPr lang="cs-CZ" dirty="0"/>
              <a:t> a </a:t>
            </a:r>
            <a:r>
              <a:rPr lang="cs-CZ" dirty="0" err="1"/>
              <a:t>halapartňa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lái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來</a:t>
            </a:r>
            <a:r>
              <a:rPr lang="cs-CZ" dirty="0"/>
              <a:t> „</a:t>
            </a:r>
            <a:r>
              <a:rPr lang="cs-CZ" dirty="0" err="1"/>
              <a:t>prísť</a:t>
            </a:r>
            <a:r>
              <a:rPr lang="cs-CZ" dirty="0"/>
              <a:t>“: spodobuje tvar obilniny s </a:t>
            </a:r>
            <a:r>
              <a:rPr lang="cs-CZ" dirty="0" err="1"/>
              <a:t>klasmi</a:t>
            </a:r>
            <a:r>
              <a:rPr lang="cs-CZ" dirty="0"/>
              <a:t>, </a:t>
            </a:r>
            <a:r>
              <a:rPr lang="cs-CZ" dirty="0" err="1"/>
              <a:t>pôvodne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slovo „</a:t>
            </a:r>
            <a:r>
              <a:rPr lang="cs-CZ" dirty="0" err="1"/>
              <a:t>pšenica</a:t>
            </a:r>
            <a:r>
              <a:rPr lang="cs-CZ" dirty="0"/>
              <a:t>“, </a:t>
            </a:r>
            <a:r>
              <a:rPr lang="cs-CZ" dirty="0" err="1"/>
              <a:t>neskôr</a:t>
            </a:r>
            <a:r>
              <a:rPr lang="cs-CZ" dirty="0"/>
              <a:t> </a:t>
            </a:r>
            <a:r>
              <a:rPr lang="cs-CZ" dirty="0" err="1"/>
              <a:t>vypožičané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zápis slovesa „</a:t>
            </a:r>
            <a:r>
              <a:rPr lang="cs-CZ" dirty="0" err="1"/>
              <a:t>prísť</a:t>
            </a:r>
            <a:r>
              <a:rPr lang="cs-CZ" dirty="0"/>
              <a:t>“ (</a:t>
            </a:r>
            <a:r>
              <a:rPr lang="cs-CZ" dirty="0" err="1"/>
              <a:t>pšenica</a:t>
            </a:r>
            <a:r>
              <a:rPr lang="cs-CZ" dirty="0"/>
              <a:t> dostala </a:t>
            </a:r>
            <a:r>
              <a:rPr lang="cs-CZ" dirty="0" err="1"/>
              <a:t>iné</a:t>
            </a:r>
            <a:r>
              <a:rPr lang="cs-CZ" dirty="0"/>
              <a:t> slovo a znak)</a:t>
            </a:r>
          </a:p>
          <a:p>
            <a:endParaRPr lang="cs-CZ" dirty="0"/>
          </a:p>
          <a:p>
            <a:pPr marL="0" lv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2) </a:t>
            </a:r>
            <a:r>
              <a:rPr lang="zh-CN" altLang="en-US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本有其字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bĕn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yŏu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qí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zì</a:t>
            </a:r>
            <a:r>
              <a:rPr lang="cs-CZ" dirty="0">
                <a:solidFill>
                  <a:srgbClr val="FF0000"/>
                </a:solidFill>
              </a:rPr>
              <a:t> = „</a:t>
            </a:r>
            <a:r>
              <a:rPr lang="cs-CZ" dirty="0" err="1">
                <a:solidFill>
                  <a:srgbClr val="FF0000"/>
                </a:solidFill>
              </a:rPr>
              <a:t>pôvodne</a:t>
            </a:r>
            <a:r>
              <a:rPr lang="cs-CZ" dirty="0">
                <a:solidFill>
                  <a:srgbClr val="FF0000"/>
                </a:solidFill>
              </a:rPr>
              <a:t> existoval </a:t>
            </a:r>
            <a:r>
              <a:rPr lang="cs-CZ" dirty="0" err="1">
                <a:solidFill>
                  <a:srgbClr val="FF0000"/>
                </a:solidFill>
              </a:rPr>
              <a:t>príslušný</a:t>
            </a:r>
            <a:r>
              <a:rPr lang="cs-CZ" dirty="0">
                <a:solidFill>
                  <a:srgbClr val="FF0000"/>
                </a:solidFill>
              </a:rPr>
              <a:t> znak“</a:t>
            </a:r>
          </a:p>
          <a:p>
            <a:r>
              <a:rPr lang="cs-CZ" dirty="0"/>
              <a:t>k zápisu daného slova už existuje </a:t>
            </a:r>
            <a:r>
              <a:rPr lang="cs-CZ" dirty="0" err="1"/>
              <a:t>zvláštny</a:t>
            </a:r>
            <a:r>
              <a:rPr lang="cs-CZ" dirty="0"/>
              <a:t> znak, no v </a:t>
            </a:r>
            <a:r>
              <a:rPr lang="cs-CZ" dirty="0" err="1"/>
              <a:t>pisárskej</a:t>
            </a:r>
            <a:r>
              <a:rPr lang="cs-CZ" dirty="0"/>
              <a:t> praxi </a:t>
            </a:r>
            <a:r>
              <a:rPr lang="cs-CZ" dirty="0" err="1"/>
              <a:t>sa</a:t>
            </a:r>
            <a:r>
              <a:rPr lang="cs-CZ" dirty="0"/>
              <a:t> aj tak </a:t>
            </a:r>
            <a:r>
              <a:rPr lang="cs-CZ" dirty="0" err="1"/>
              <a:t>používa</a:t>
            </a:r>
            <a:r>
              <a:rPr lang="cs-CZ" dirty="0"/>
              <a:t> </a:t>
            </a:r>
            <a:r>
              <a:rPr lang="cs-CZ" dirty="0" err="1"/>
              <a:t>donetická</a:t>
            </a:r>
            <a:r>
              <a:rPr lang="cs-CZ" dirty="0"/>
              <a:t> </a:t>
            </a:r>
            <a:r>
              <a:rPr lang="cs-CZ" dirty="0" err="1"/>
              <a:t>výpôžička</a:t>
            </a:r>
            <a:endParaRPr lang="cs-CZ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6. </a:t>
            </a:r>
            <a:r>
              <a:rPr lang="sk-SK" i="1" dirty="0" err="1"/>
              <a:t>Zhuǎnzhù</a:t>
            </a:r>
            <a:r>
              <a:rPr lang="sk-SK" dirty="0"/>
              <a:t> </a:t>
            </a:r>
            <a:r>
              <a:rPr lang="zh-CN" altLang="en-US" dirty="0"/>
              <a:t>轉注 </a:t>
            </a:r>
            <a:r>
              <a:rPr lang="sk-SK" altLang="zh-CN" dirty="0"/>
              <a:t>(obratom sa vysvetľujú)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varianty</a:t>
            </a:r>
            <a:endParaRPr lang="cs-CZ" dirty="0"/>
          </a:p>
          <a:p>
            <a:pPr lvl="0"/>
            <a:r>
              <a:rPr lang="cs-CZ" dirty="0" err="1"/>
              <a:t>zhuăn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轉</a:t>
            </a:r>
            <a:r>
              <a:rPr lang="cs-CZ" dirty="0"/>
              <a:t> „</a:t>
            </a:r>
            <a:r>
              <a:rPr lang="cs-CZ" dirty="0" err="1"/>
              <a:t>točiť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, </a:t>
            </a:r>
            <a:r>
              <a:rPr lang="cs-CZ" dirty="0" err="1"/>
              <a:t>obracať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“, </a:t>
            </a:r>
            <a:r>
              <a:rPr lang="cs-CZ" dirty="0" err="1"/>
              <a:t>zhù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注</a:t>
            </a:r>
            <a:r>
              <a:rPr lang="cs-CZ" dirty="0"/>
              <a:t> „</a:t>
            </a:r>
            <a:r>
              <a:rPr lang="cs-CZ" dirty="0" err="1"/>
              <a:t>opoznámkovať</a:t>
            </a:r>
            <a:r>
              <a:rPr lang="cs-CZ" dirty="0"/>
              <a:t>, </a:t>
            </a:r>
            <a:r>
              <a:rPr lang="cs-CZ" dirty="0" err="1"/>
              <a:t>glosovať</a:t>
            </a:r>
            <a:r>
              <a:rPr lang="cs-CZ" dirty="0"/>
              <a:t>“</a:t>
            </a:r>
          </a:p>
          <a:p>
            <a:pPr lvl="0"/>
            <a:r>
              <a:rPr lang="cs-CZ" dirty="0"/>
              <a:t>Hádanka – </a:t>
            </a:r>
            <a:r>
              <a:rPr lang="cs-CZ" dirty="0" err="1"/>
              <a:t>definícia</a:t>
            </a:r>
            <a:r>
              <a:rPr lang="cs-CZ" dirty="0"/>
              <a:t> v </a:t>
            </a:r>
            <a:r>
              <a:rPr lang="cs-CZ" dirty="0" err="1"/>
              <a:t>Xu</a:t>
            </a:r>
            <a:r>
              <a:rPr lang="cs-CZ" dirty="0"/>
              <a:t> </a:t>
            </a:r>
            <a:r>
              <a:rPr lang="cs-CZ" dirty="0" err="1"/>
              <a:t>Shenovom</a:t>
            </a:r>
            <a:r>
              <a:rPr lang="cs-CZ" dirty="0"/>
              <a:t> slovníku je </a:t>
            </a:r>
            <a:r>
              <a:rPr lang="cs-CZ" dirty="0" err="1"/>
              <a:t>veľmi</a:t>
            </a:r>
            <a:r>
              <a:rPr lang="cs-CZ" dirty="0"/>
              <a:t> nejasná</a:t>
            </a:r>
          </a:p>
          <a:p>
            <a:pPr lvl="0"/>
            <a:r>
              <a:rPr lang="cs-CZ" dirty="0" err="1"/>
              <a:t>vysvetluje</a:t>
            </a:r>
            <a:r>
              <a:rPr lang="cs-CZ" dirty="0"/>
              <a:t> znaky, </a:t>
            </a:r>
            <a:r>
              <a:rPr lang="cs-CZ" dirty="0" err="1"/>
              <a:t>ktoré</a:t>
            </a:r>
            <a:r>
              <a:rPr lang="cs-CZ" dirty="0"/>
              <a:t> vznikly z 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znakov</a:t>
            </a:r>
            <a:r>
              <a:rPr lang="cs-CZ" dirty="0"/>
              <a:t> drobnou úpravou a zároveň </a:t>
            </a:r>
            <a:r>
              <a:rPr lang="cs-CZ" dirty="0" err="1"/>
              <a:t>zapisujú</a:t>
            </a:r>
            <a:r>
              <a:rPr lang="cs-CZ" dirty="0"/>
              <a:t> </a:t>
            </a:r>
            <a:r>
              <a:rPr lang="cs-CZ" dirty="0" err="1"/>
              <a:t>príbuzné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ktorými</a:t>
            </a:r>
            <a:r>
              <a:rPr lang="cs-CZ" dirty="0"/>
              <a:t> je </a:t>
            </a:r>
            <a:r>
              <a:rPr lang="cs-CZ" dirty="0" err="1"/>
              <a:t>vzťah</a:t>
            </a:r>
            <a:r>
              <a:rPr lang="cs-CZ" dirty="0"/>
              <a:t> </a:t>
            </a:r>
            <a:r>
              <a:rPr lang="cs-CZ" dirty="0" err="1"/>
              <a:t>odvodenia</a:t>
            </a:r>
            <a:endParaRPr lang="cs-CZ" dirty="0"/>
          </a:p>
          <a:p>
            <a:pPr lvl="0"/>
            <a:r>
              <a:rPr lang="cs-CZ" dirty="0"/>
              <a:t>existuje cca 10 teorií o tom,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Xu</a:t>
            </a:r>
            <a:r>
              <a:rPr lang="cs-CZ" dirty="0"/>
              <a:t> </a:t>
            </a:r>
            <a:r>
              <a:rPr lang="cs-CZ" dirty="0" err="1"/>
              <a:t>Shen</a:t>
            </a:r>
            <a:r>
              <a:rPr lang="cs-CZ" dirty="0"/>
              <a:t> touto </a:t>
            </a:r>
            <a:r>
              <a:rPr lang="cs-CZ" dirty="0" err="1"/>
              <a:t>kategóriou</a:t>
            </a:r>
            <a:r>
              <a:rPr lang="cs-CZ" dirty="0"/>
              <a:t> myslel </a:t>
            </a:r>
            <a:r>
              <a:rPr lang="cs-CZ" dirty="0">
                <a:sym typeface="Wingdings" pitchFamily="2" charset="2"/>
              </a:rPr>
              <a:t></a:t>
            </a:r>
            <a:endParaRPr lang="sk-SK" dirty="0"/>
          </a:p>
          <a:p>
            <a:endParaRPr lang="sk-SK" dirty="0"/>
          </a:p>
          <a:p>
            <a:r>
              <a:rPr lang="sk-SK" dirty="0" err="1"/>
              <a:t>Lǎo</a:t>
            </a:r>
            <a:r>
              <a:rPr lang="sk-SK" dirty="0"/>
              <a:t> </a:t>
            </a:r>
            <a:r>
              <a:rPr lang="zh-CN" altLang="en-US" dirty="0"/>
              <a:t>老</a:t>
            </a:r>
            <a:r>
              <a:rPr lang="sk-SK" altLang="zh-CN" dirty="0"/>
              <a:t> (starý), </a:t>
            </a:r>
            <a:r>
              <a:rPr lang="sk-SK" dirty="0" err="1"/>
              <a:t>kǎo</a:t>
            </a:r>
            <a:r>
              <a:rPr lang="zh-CN" altLang="en-US" dirty="0"/>
              <a:t>考</a:t>
            </a:r>
            <a:r>
              <a:rPr lang="sk-SK" altLang="zh-CN" dirty="0"/>
              <a:t> („zomrelý“ otec) </a:t>
            </a:r>
            <a:endParaRPr lang="en-US" altLang="zh-CN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54212" y="1540189"/>
            <a:ext cx="8915400" cy="3777622"/>
          </a:xfrm>
        </p:spPr>
        <p:txBody>
          <a:bodyPr/>
          <a:lstStyle/>
          <a:p>
            <a:pPr>
              <a:buNone/>
            </a:pPr>
            <a:r>
              <a:rPr lang="sk-SK" dirty="0"/>
              <a:t>Domáca úloha:</a:t>
            </a:r>
          </a:p>
          <a:p>
            <a:r>
              <a:rPr lang="sk-SK" dirty="0"/>
              <a:t>Prepíšte znaky k lekcii IC L1P1 lekcia </a:t>
            </a:r>
            <a:r>
              <a:rPr lang="en-US" dirty="0"/>
              <a:t>3</a:t>
            </a:r>
          </a:p>
          <a:p>
            <a:r>
              <a:rPr lang="en-US" dirty="0" err="1"/>
              <a:t>Odovzdajte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hodine</a:t>
            </a:r>
            <a:r>
              <a:rPr lang="en-US" dirty="0"/>
              <a:t> 6.10.</a:t>
            </a:r>
            <a:endParaRPr lang="sk-SK" dirty="0"/>
          </a:p>
          <a:p>
            <a:r>
              <a:rPr lang="sk-SK" dirty="0"/>
              <a:t>Určte radikál pri nasledujúcich znakoch: </a:t>
            </a:r>
            <a:r>
              <a:rPr lang="zh-CN" altLang="en-US" dirty="0"/>
              <a:t>你，叫，友，字，没，家</a:t>
            </a:r>
            <a:endParaRPr lang="sk-SK" altLang="zh-CN" dirty="0"/>
          </a:p>
          <a:p>
            <a:r>
              <a:rPr lang="sk-SK" dirty="0"/>
              <a:t>Zaraďte  nasledujúce znaky do </a:t>
            </a:r>
            <a:r>
              <a:rPr lang="sk-SK" dirty="0" err="1"/>
              <a:t>Xu</a:t>
            </a:r>
            <a:r>
              <a:rPr lang="sk-SK" dirty="0"/>
              <a:t> </a:t>
            </a:r>
            <a:r>
              <a:rPr lang="sk-SK" dirty="0" err="1"/>
              <a:t>Shenových</a:t>
            </a:r>
            <a:r>
              <a:rPr lang="sk-SK" dirty="0"/>
              <a:t> skupín: </a:t>
            </a:r>
            <a:r>
              <a:rPr lang="zh-CN" altLang="en-US" dirty="0"/>
              <a:t>北，家，月，上，喜，爱，好，吃，晚，刻</a:t>
            </a:r>
            <a:endParaRPr lang="en-US" altLang="zh-CN" dirty="0"/>
          </a:p>
          <a:p>
            <a:r>
              <a:rPr lang="en-US" dirty="0" err="1"/>
              <a:t>Odovzdajte</a:t>
            </a:r>
            <a:r>
              <a:rPr lang="en-US" dirty="0"/>
              <a:t> </a:t>
            </a:r>
            <a:r>
              <a:rPr lang="en-US" dirty="0" err="1"/>
              <a:t>mailom</a:t>
            </a:r>
            <a:r>
              <a:rPr lang="en-US" dirty="0"/>
              <a:t> do 4.10. 6PM</a:t>
            </a:r>
            <a:endParaRPr lang="sk-SK" dirty="0"/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8515-DD2A-4CFB-B414-C7F0FBF2A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Opakovanie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2AEA7-21FB-4126-ACD9-93DB8AC03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Vysvetlite pojmy grafém, morfém, homonýmia</a:t>
            </a:r>
          </a:p>
          <a:p>
            <a:endParaRPr lang="sk-SK" dirty="0"/>
          </a:p>
          <a:p>
            <a:r>
              <a:rPr lang="zh-CN" altLang="en-US" dirty="0"/>
              <a:t>十 </a:t>
            </a:r>
            <a:endParaRPr lang="en-US" altLang="zh-CN" dirty="0"/>
          </a:p>
          <a:p>
            <a:r>
              <a:rPr lang="zh-CN" altLang="en-US" dirty="0"/>
              <a:t>好</a:t>
            </a:r>
            <a:endParaRPr lang="en-US" altLang="zh-CN" dirty="0"/>
          </a:p>
          <a:p>
            <a:r>
              <a:rPr lang="zh-CN" altLang="en-US" dirty="0"/>
              <a:t>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Rozdiel vo fontoch</a:t>
            </a:r>
          </a:p>
        </p:txBody>
      </p:sp>
      <p:pic>
        <p:nvPicPr>
          <p:cNvPr id="4" name="Zástupný symbol obsahu 3" descr="244277888_1335272163576640_417415231563484039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6182" y="1532720"/>
            <a:ext cx="2269775" cy="4534751"/>
          </a:xfrm>
        </p:spPr>
      </p:pic>
      <p:pic>
        <p:nvPicPr>
          <p:cNvPr id="6" name="Obrázok 5" descr="244223020_847340382628648_505403644889469528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700" y="1280160"/>
            <a:ext cx="2560320" cy="5120640"/>
          </a:xfrm>
          <a:prstGeom prst="rect">
            <a:avLst/>
          </a:prstGeom>
        </p:spPr>
      </p:pic>
      <p:pic>
        <p:nvPicPr>
          <p:cNvPr id="7" name="Obrázok 6" descr="244177014_624301675663032_5252162509337556410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4231" y="1304110"/>
            <a:ext cx="2345871" cy="46917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244165426_447658073350175_315831736895634515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3683" y="2143039"/>
            <a:ext cx="2062934" cy="4121507"/>
          </a:xfrm>
        </p:spPr>
      </p:pic>
      <p:pic>
        <p:nvPicPr>
          <p:cNvPr id="5" name="Obrázok 4" descr="244165838_249462677121294_3050400977799253266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176" y="1984407"/>
            <a:ext cx="2203995" cy="44033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 vs. determinativ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72046" y="1644713"/>
            <a:ext cx="9832566" cy="449483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sk-SK" altLang="zh-CN" dirty="0"/>
          </a:p>
          <a:p>
            <a:pPr lvl="0"/>
            <a:r>
              <a:rPr lang="cs-CZ" b="1" dirty="0"/>
              <a:t>radikál:</a:t>
            </a:r>
            <a:r>
              <a:rPr lang="cs-CZ" dirty="0"/>
              <a:t> tradičný sinolog. </a:t>
            </a:r>
            <a:r>
              <a:rPr lang="en-US" dirty="0"/>
              <a:t>p</a:t>
            </a:r>
            <a:r>
              <a:rPr lang="cs-CZ" dirty="0"/>
              <a:t>ojem (používa sa od 2.st.);</a:t>
            </a:r>
            <a:r>
              <a:rPr lang="en-US" dirty="0"/>
              <a:t> </a:t>
            </a:r>
            <a:r>
              <a:rPr lang="cs-CZ" dirty="0"/>
              <a:t>súčasť znaku, podľa ktorej je znak radený v slovníku</a:t>
            </a:r>
          </a:p>
          <a:p>
            <a:pPr lvl="0"/>
            <a:r>
              <a:rPr lang="cs-CZ" b="1" dirty="0"/>
              <a:t>determinat</a:t>
            </a:r>
            <a:r>
              <a:rPr lang="sk-SK" b="1" dirty="0"/>
              <a:t>í</a:t>
            </a:r>
            <a:r>
              <a:rPr lang="cs-CZ" b="1" dirty="0"/>
              <a:t>v: </a:t>
            </a:r>
            <a:r>
              <a:rPr lang="cs-CZ" dirty="0"/>
              <a:t>etymologický pojem, vždy nesie význam (</a:t>
            </a:r>
            <a:r>
              <a:rPr lang="sk-SK" dirty="0"/>
              <a:t>významový prvok v type znakov </a:t>
            </a:r>
            <a:r>
              <a:rPr lang="sk-SK" i="1" dirty="0" err="1"/>
              <a:t>xingsheng</a:t>
            </a:r>
            <a:r>
              <a:rPr lang="sk-SK" i="1" dirty="0"/>
              <a:t> )</a:t>
            </a:r>
            <a:endParaRPr lang="cs-CZ" dirty="0"/>
          </a:p>
          <a:p>
            <a:pPr lvl="0">
              <a:buNone/>
            </a:pPr>
            <a:r>
              <a:rPr lang="cs-CZ" dirty="0"/>
              <a:t>***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väčšine</a:t>
            </a:r>
            <a:r>
              <a:rPr lang="cs-CZ" dirty="0"/>
              <a:t> </a:t>
            </a:r>
            <a:r>
              <a:rPr lang="cs-CZ" dirty="0" err="1"/>
              <a:t>prípadov</a:t>
            </a:r>
            <a:r>
              <a:rPr lang="cs-CZ" dirty="0"/>
              <a:t> je radikál totožný s </a:t>
            </a:r>
            <a:r>
              <a:rPr lang="cs-CZ" dirty="0" err="1"/>
              <a:t>determinatívom</a:t>
            </a:r>
            <a:r>
              <a:rPr lang="cs-CZ" dirty="0"/>
              <a:t>, no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stať, že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nekryjú</a:t>
            </a:r>
            <a:endParaRPr lang="cs-CZ" dirty="0"/>
          </a:p>
          <a:p>
            <a:pPr lvl="0">
              <a:buNone/>
            </a:pPr>
            <a:r>
              <a:rPr lang="cs-CZ" dirty="0"/>
              <a:t>214 </a:t>
            </a:r>
            <a:r>
              <a:rPr lang="cs-CZ" dirty="0" err="1"/>
              <a:t>bežných</a:t>
            </a:r>
            <a:r>
              <a:rPr lang="cs-CZ" dirty="0"/>
              <a:t> </a:t>
            </a:r>
            <a:r>
              <a:rPr lang="cs-CZ" dirty="0" err="1"/>
              <a:t>radikálov</a:t>
            </a:r>
            <a:r>
              <a:rPr lang="cs-CZ" dirty="0"/>
              <a:t>, </a:t>
            </a:r>
            <a:r>
              <a:rPr lang="cs-CZ" dirty="0" err="1"/>
              <a:t>viac</a:t>
            </a:r>
            <a:r>
              <a:rPr lang="cs-CZ" dirty="0"/>
              <a:t> než 500 </a:t>
            </a:r>
            <a:r>
              <a:rPr lang="cs-CZ" dirty="0" err="1"/>
              <a:t>determinatívov</a:t>
            </a:r>
            <a:endParaRPr lang="cs-CZ" dirty="0"/>
          </a:p>
          <a:p>
            <a:pPr lvl="0">
              <a:buNone/>
            </a:pPr>
            <a:r>
              <a:rPr lang="cs-CZ" dirty="0"/>
              <a:t>Niektoré radikály môžu stáť osamote ako znak, iné sú len prvkami v znaku</a:t>
            </a:r>
          </a:p>
          <a:p>
            <a:pPr lvl="0">
              <a:buNone/>
            </a:pPr>
            <a:r>
              <a:rPr lang="cs-CZ" dirty="0"/>
              <a:t>Príklad na pomýlenie </a:t>
            </a:r>
            <a:r>
              <a:rPr lang="cs-CZ" dirty="0">
                <a:sym typeface="Wingdings" pitchFamily="2" charset="2"/>
              </a:rPr>
              <a:t> :</a:t>
            </a:r>
          </a:p>
          <a:p>
            <a:pPr lvl="0">
              <a:buNone/>
            </a:pPr>
            <a:r>
              <a:rPr lang="zh-CN" altLang="en-US" dirty="0"/>
              <a:t>问</a:t>
            </a:r>
            <a:r>
              <a:rPr lang="sk-SK" altLang="zh-CN" dirty="0"/>
              <a:t>- pýtať sa</a:t>
            </a:r>
          </a:p>
          <a:p>
            <a:pPr lvl="0">
              <a:buNone/>
            </a:pPr>
            <a:r>
              <a:rPr lang="sk-SK" dirty="0" err="1"/>
              <a:t>Determínatív</a:t>
            </a:r>
            <a:r>
              <a:rPr lang="sk-SK" dirty="0"/>
              <a:t> ústa</a:t>
            </a:r>
            <a:r>
              <a:rPr lang="zh-CN" altLang="en-US" dirty="0"/>
              <a:t>口</a:t>
            </a:r>
            <a:endParaRPr lang="sk-SK" altLang="zh-CN" dirty="0"/>
          </a:p>
          <a:p>
            <a:pPr lvl="0">
              <a:buNone/>
            </a:pPr>
            <a:r>
              <a:rPr lang="sk-SK" dirty="0" err="1"/>
              <a:t>Fonetikum</a:t>
            </a:r>
            <a:r>
              <a:rPr lang="zh-CN" altLang="en-US" dirty="0"/>
              <a:t>门</a:t>
            </a:r>
            <a:endParaRPr lang="cs-CZ" altLang="zh-CN" dirty="0"/>
          </a:p>
          <a:p>
            <a:pPr lvl="0">
              <a:buNone/>
            </a:pPr>
            <a:r>
              <a:rPr lang="zh-CN" altLang="en-US" dirty="0"/>
              <a:t>门</a:t>
            </a:r>
            <a:r>
              <a:rPr lang="cs-CZ" altLang="zh-CN" dirty="0"/>
              <a:t> je však </a:t>
            </a:r>
            <a:r>
              <a:rPr lang="cs-CZ" altLang="zh-CN" dirty="0" err="1"/>
              <a:t>taktiež</a:t>
            </a:r>
            <a:r>
              <a:rPr lang="cs-CZ" altLang="zh-CN" dirty="0"/>
              <a:t> </a:t>
            </a:r>
            <a:r>
              <a:rPr lang="cs-CZ" altLang="zh-CN" dirty="0" err="1"/>
              <a:t>bežný</a:t>
            </a:r>
            <a:r>
              <a:rPr lang="cs-CZ" altLang="zh-CN" dirty="0"/>
              <a:t> </a:t>
            </a:r>
            <a:r>
              <a:rPr lang="cs-CZ" altLang="zh-CN" dirty="0" err="1"/>
              <a:t>determinatív</a:t>
            </a:r>
            <a:r>
              <a:rPr lang="cs-CZ" altLang="zh-CN" dirty="0"/>
              <a:t> „</a:t>
            </a:r>
            <a:r>
              <a:rPr lang="cs-CZ" altLang="zh-CN" dirty="0" err="1"/>
              <a:t>dvere</a:t>
            </a:r>
            <a:r>
              <a:rPr lang="cs-CZ" altLang="zh-CN" dirty="0"/>
              <a:t>“- </a:t>
            </a:r>
            <a:r>
              <a:rPr lang="cs-CZ" altLang="zh-CN" dirty="0" err="1"/>
              <a:t>napr</a:t>
            </a:r>
            <a:r>
              <a:rPr lang="cs-CZ" altLang="zh-CN" dirty="0"/>
              <a:t> v znaku</a:t>
            </a:r>
            <a:r>
              <a:rPr lang="zh-CN" altLang="en-US" dirty="0"/>
              <a:t>闭</a:t>
            </a:r>
            <a:r>
              <a:rPr lang="sk-SK" altLang="zh-CN" dirty="0"/>
              <a:t> zavrieť</a:t>
            </a:r>
          </a:p>
          <a:p>
            <a:pPr lvl="0">
              <a:buNone/>
            </a:pPr>
            <a:r>
              <a:rPr lang="sk-SK" dirty="0"/>
              <a:t>Radikál je však</a:t>
            </a:r>
            <a:r>
              <a:rPr lang="zh-CN" altLang="en-US" dirty="0"/>
              <a:t>口</a:t>
            </a:r>
            <a:r>
              <a:rPr lang="sk-SK" altLang="zh-CN" dirty="0"/>
              <a:t> aj </a:t>
            </a:r>
            <a:r>
              <a:rPr lang="zh-CN" altLang="en-US" dirty="0"/>
              <a:t>门</a:t>
            </a:r>
            <a:r>
              <a:rPr lang="sk-SK" altLang="zh-CN" dirty="0"/>
              <a:t>; v starších slovníkoch nájdeme pod radikálom</a:t>
            </a:r>
            <a:r>
              <a:rPr lang="zh-CN" altLang="en-US" dirty="0"/>
              <a:t>口</a:t>
            </a:r>
            <a:r>
              <a:rPr lang="sk-SK" altLang="zh-CN" dirty="0"/>
              <a:t>, v modernejších zas pod radikálom</a:t>
            </a:r>
            <a:r>
              <a:rPr lang="zh-CN" altLang="en-US" dirty="0"/>
              <a:t>门</a:t>
            </a:r>
            <a:r>
              <a:rPr lang="sk-SK" altLang="zh-CN" dirty="0"/>
              <a:t>, lebo je výraznejší</a:t>
            </a:r>
            <a:endParaRPr lang="cs-CZ" dirty="0"/>
          </a:p>
          <a:p>
            <a:pPr marL="0" indent="0">
              <a:buNone/>
            </a:pPr>
            <a:endParaRPr lang="sk-SK" altLang="zh-CN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642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BCA4-747D-4537-B5B0-4924538A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Konštrukčné typy znaku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607F0-900D-49BC-8B24-E537CE58C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763797"/>
            <a:ext cx="9785758" cy="5094203"/>
          </a:xfrm>
        </p:spPr>
        <p:txBody>
          <a:bodyPr>
            <a:normAutofit/>
          </a:bodyPr>
          <a:lstStyle/>
          <a:p>
            <a:r>
              <a:rPr lang="sk-SK" dirty="0"/>
              <a:t>akým spôsobom sa čínština v čínskom písme odráža, etymologická stavba znaku</a:t>
            </a:r>
          </a:p>
          <a:p>
            <a:r>
              <a:rPr lang="sk-SK" dirty="0"/>
              <a:t>95% znakov má určitú vnútornú štruktúru </a:t>
            </a:r>
          </a:p>
          <a:p>
            <a:r>
              <a:rPr lang="sk-SK" dirty="0"/>
              <a:t>poznanie konštrukčných typov a etymológie znakov ako </a:t>
            </a:r>
            <a:r>
              <a:rPr lang="sk-SK" dirty="0" err="1"/>
              <a:t>memotechnická</a:t>
            </a:r>
            <a:r>
              <a:rPr lang="sk-SK" dirty="0"/>
              <a:t> pomôcka </a:t>
            </a:r>
          </a:p>
          <a:p>
            <a:r>
              <a:rPr lang="sk-SK" dirty="0"/>
              <a:t>výklad o tradičných 6 druhoch znakov </a:t>
            </a:r>
            <a:r>
              <a:rPr lang="sk-SK" i="1" dirty="0" err="1"/>
              <a:t>liùshū</a:t>
            </a:r>
            <a:r>
              <a:rPr lang="sk-SK" dirty="0"/>
              <a:t>  </a:t>
            </a:r>
            <a:r>
              <a:rPr lang="zh-CN" altLang="en-US" dirty="0"/>
              <a:t>六書 </a:t>
            </a:r>
            <a:r>
              <a:rPr lang="sk-SK" altLang="zh-CN" dirty="0"/>
              <a:t>(</a:t>
            </a:r>
            <a:r>
              <a:rPr lang="cs-CZ" dirty="0"/>
              <a:t>popisuje, akým spôsobom boli znaky vytvorené, ako sa v nich odrážajú slová, ktoré sa nimi zapisujú)</a:t>
            </a:r>
            <a:endParaRPr lang="sk-SK" altLang="zh-CN" dirty="0"/>
          </a:p>
          <a:p>
            <a:r>
              <a:rPr lang="sk-SK" dirty="0"/>
              <a:t>filológ  </a:t>
            </a:r>
            <a:r>
              <a:rPr lang="sk-SK" dirty="0" err="1"/>
              <a:t>Xǔ</a:t>
            </a:r>
            <a:r>
              <a:rPr lang="sk-SK" dirty="0"/>
              <a:t> </a:t>
            </a:r>
            <a:r>
              <a:rPr lang="sk-SK" dirty="0" err="1"/>
              <a:t>Shèn</a:t>
            </a:r>
            <a:r>
              <a:rPr lang="sk-SK" dirty="0"/>
              <a:t> </a:t>
            </a:r>
            <a:r>
              <a:rPr lang="zh-CN" altLang="en-US" dirty="0"/>
              <a:t>許慎</a:t>
            </a:r>
            <a:r>
              <a:rPr lang="sk-SK" altLang="zh-CN" dirty="0"/>
              <a:t> (58-147)(1. analytický slovník znakov </a:t>
            </a:r>
            <a:r>
              <a:rPr lang="sk-SK" dirty="0" err="1"/>
              <a:t>Shuōwén</a:t>
            </a:r>
            <a:r>
              <a:rPr lang="sk-SK" dirty="0"/>
              <a:t> </a:t>
            </a:r>
            <a:r>
              <a:rPr lang="sk-SK" dirty="0" err="1"/>
              <a:t>jiězì</a:t>
            </a:r>
            <a:r>
              <a:rPr lang="sk-SK" dirty="0"/>
              <a:t> </a:t>
            </a:r>
            <a:r>
              <a:rPr lang="zh-CN" altLang="en-US" dirty="0"/>
              <a:t>說文解字</a:t>
            </a:r>
            <a:r>
              <a:rPr lang="sk-SK" altLang="zh-CN" dirty="0"/>
              <a:t>, Vysvetlenie znakov jednoduchých a rozbor znakov zložených, 100 po Kr.)</a:t>
            </a:r>
            <a:endParaRPr lang="sk-SK" dirty="0"/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77832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Liùshū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六書</a:t>
            </a:r>
            <a:r>
              <a:rPr lang="cs-CZ" dirty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xiàng</a:t>
            </a:r>
            <a:r>
              <a:rPr lang="cs-CZ" dirty="0"/>
              <a:t> </a:t>
            </a:r>
            <a:r>
              <a:rPr lang="cs-CZ" dirty="0" err="1"/>
              <a:t>xíng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象形</a:t>
            </a:r>
            <a:r>
              <a:rPr lang="cs-CZ" dirty="0"/>
              <a:t>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spodobňujú</a:t>
            </a:r>
            <a:r>
              <a:rPr lang="cs-CZ" dirty="0"/>
              <a:t> tvar“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zhĭ</a:t>
            </a:r>
            <a:r>
              <a:rPr lang="cs-CZ" dirty="0"/>
              <a:t> </a:t>
            </a:r>
            <a:r>
              <a:rPr lang="cs-CZ" dirty="0" err="1"/>
              <a:t>shì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指事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cs-CZ" dirty="0"/>
              <a:t>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ukazujú</a:t>
            </a:r>
            <a:r>
              <a:rPr lang="cs-CZ" dirty="0"/>
              <a:t> na </a:t>
            </a:r>
            <a:r>
              <a:rPr lang="cs-CZ" dirty="0" err="1"/>
              <a:t>javy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huì</a:t>
            </a:r>
            <a:r>
              <a:rPr lang="cs-CZ" dirty="0"/>
              <a:t> </a:t>
            </a:r>
            <a:r>
              <a:rPr lang="cs-CZ" dirty="0" err="1"/>
              <a:t>yì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會意</a:t>
            </a:r>
            <a:r>
              <a:rPr lang="cs-CZ" dirty="0"/>
              <a:t> 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skladajú</a:t>
            </a:r>
            <a:r>
              <a:rPr lang="cs-CZ" dirty="0"/>
              <a:t> významy“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err="1"/>
              <a:t>xíng</a:t>
            </a:r>
            <a:r>
              <a:rPr lang="cs-CZ" dirty="0"/>
              <a:t> </a:t>
            </a:r>
            <a:r>
              <a:rPr lang="cs-CZ" dirty="0" err="1"/>
              <a:t>shēng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形聲</a:t>
            </a:r>
            <a:r>
              <a:rPr lang="cs-CZ" dirty="0"/>
              <a:t>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stvárňujú</a:t>
            </a:r>
            <a:r>
              <a:rPr lang="cs-CZ" dirty="0"/>
              <a:t> zvuk“</a:t>
            </a:r>
          </a:p>
          <a:p>
            <a:pPr marL="0" indent="0">
              <a:buNone/>
            </a:pPr>
            <a:r>
              <a:rPr lang="cs-CZ" dirty="0"/>
              <a:t>5. </a:t>
            </a:r>
            <a:r>
              <a:rPr lang="cs-CZ" dirty="0" err="1"/>
              <a:t>jiăjiè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假借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cs-CZ" dirty="0"/>
              <a:t>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sú</a:t>
            </a:r>
            <a:r>
              <a:rPr lang="cs-CZ" dirty="0"/>
              <a:t> </a:t>
            </a:r>
            <a:r>
              <a:rPr lang="cs-CZ" dirty="0" err="1"/>
              <a:t>vypožičané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6. </a:t>
            </a:r>
            <a:r>
              <a:rPr lang="cs-CZ" dirty="0" err="1"/>
              <a:t>zhuăn</a:t>
            </a:r>
            <a:r>
              <a:rPr lang="cs-CZ" dirty="0"/>
              <a:t> </a:t>
            </a:r>
            <a:r>
              <a:rPr lang="cs-CZ" dirty="0" err="1"/>
              <a:t>zhù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轉注</a:t>
            </a:r>
            <a:r>
              <a:rPr lang="cs-CZ" dirty="0"/>
              <a:t>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obratom</a:t>
            </a:r>
            <a:r>
              <a:rPr lang="cs-CZ" dirty="0"/>
              <a:t> </a:t>
            </a:r>
            <a:r>
              <a:rPr lang="cs-CZ" dirty="0" err="1"/>
              <a:t>vysvetľujú</a:t>
            </a:r>
            <a:r>
              <a:rPr lang="cs-CZ" dirty="0"/>
              <a:t>“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A7AE3-6C45-4366-9ECC-C6CF0B46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862" y="428167"/>
            <a:ext cx="8911687" cy="1280890"/>
          </a:xfrm>
        </p:spPr>
        <p:txBody>
          <a:bodyPr/>
          <a:lstStyle/>
          <a:p>
            <a:r>
              <a:rPr lang="sk-SK" dirty="0"/>
              <a:t>1. </a:t>
            </a:r>
            <a:r>
              <a:rPr lang="sk-SK" i="1" dirty="0" err="1"/>
              <a:t>Xiàngxíng</a:t>
            </a:r>
            <a:r>
              <a:rPr lang="sk-SK" dirty="0"/>
              <a:t> </a:t>
            </a:r>
            <a:r>
              <a:rPr lang="zh-CN" altLang="en-US" dirty="0"/>
              <a:t>象形</a:t>
            </a:r>
            <a:r>
              <a:rPr lang="sk-SK" altLang="zh-CN" dirty="0"/>
              <a:t> (spodobujú tvar)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B664-2951-44D2-969E-8FCBFDA6C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698" y="1289615"/>
            <a:ext cx="7431599" cy="362562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24" y="4788878"/>
            <a:ext cx="7431599" cy="206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691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piktogramy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znaky obrázkové</a:t>
            </a:r>
          </a:p>
          <a:p>
            <a:r>
              <a:rPr lang="cs-CZ" dirty="0"/>
              <a:t>V hrubých </a:t>
            </a:r>
            <a:r>
              <a:rPr lang="cs-CZ" dirty="0" err="1"/>
              <a:t>rysoch</a:t>
            </a:r>
            <a:r>
              <a:rPr lang="cs-CZ" dirty="0"/>
              <a:t> </a:t>
            </a:r>
            <a:r>
              <a:rPr lang="cs-CZ" dirty="0" err="1"/>
              <a:t>spodobenie</a:t>
            </a:r>
            <a:r>
              <a:rPr lang="cs-CZ" dirty="0"/>
              <a:t> </a:t>
            </a:r>
            <a:r>
              <a:rPr lang="cs-CZ" dirty="0" err="1"/>
              <a:t>predmetu</a:t>
            </a:r>
            <a:r>
              <a:rPr lang="cs-CZ" dirty="0"/>
              <a:t> označovaného zapisovaným </a:t>
            </a:r>
            <a:r>
              <a:rPr lang="cs-CZ" dirty="0" err="1"/>
              <a:t>slovom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1134</Words>
  <Application>Microsoft Office PowerPoint</Application>
  <PresentationFormat>Širokoúhlá obrazovka</PresentationFormat>
  <Paragraphs>120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SimSun</vt:lpstr>
      <vt:lpstr>Arial</vt:lpstr>
      <vt:lpstr>Century Gothic</vt:lpstr>
      <vt:lpstr>Wingdings 3</vt:lpstr>
      <vt:lpstr>Dym</vt:lpstr>
      <vt:lpstr>Čínske písmo KSCA002 Hodina 3</vt:lpstr>
      <vt:lpstr>Opakovanie</vt:lpstr>
      <vt:lpstr>Rozdiel vo fontoch</vt:lpstr>
      <vt:lpstr>Prezentace aplikace PowerPoint</vt:lpstr>
      <vt:lpstr>Radikál vs. determinativ</vt:lpstr>
      <vt:lpstr>Konštrukčné typy znaku</vt:lpstr>
      <vt:lpstr>Liùshū 六書 </vt:lpstr>
      <vt:lpstr>1. Xiàngxíng 象形 (spodobujú tvar)</vt:lpstr>
      <vt:lpstr>Prezentace aplikace PowerPoint</vt:lpstr>
      <vt:lpstr> </vt:lpstr>
      <vt:lpstr>Prezentace aplikace PowerPoint</vt:lpstr>
      <vt:lpstr>Ďaľšie príklady:</vt:lpstr>
      <vt:lpstr>4. Xíngshēng 形聲 (stvárňujú zvuk)</vt:lpstr>
      <vt:lpstr>Prezentace aplikace PowerPoint</vt:lpstr>
      <vt:lpstr>Prezentace aplikace PowerPoint</vt:lpstr>
      <vt:lpstr>5. Jiǎjiè 假借 (vypožičané)</vt:lpstr>
      <vt:lpstr>Prezentace aplikace PowerPoint</vt:lpstr>
      <vt:lpstr>6. Zhuǎnzhù 轉注 (obratom sa vysvetľujú)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</dc:title>
  <dc:creator>Chanta</dc:creator>
  <cp:lastModifiedBy>Terézia Hegerová</cp:lastModifiedBy>
  <cp:revision>93</cp:revision>
  <dcterms:created xsi:type="dcterms:W3CDTF">2019-09-18T13:44:24Z</dcterms:created>
  <dcterms:modified xsi:type="dcterms:W3CDTF">2022-09-29T07:29:18Z</dcterms:modified>
</cp:coreProperties>
</file>