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75" r:id="rId12"/>
    <p:sldId id="276" r:id="rId13"/>
    <p:sldId id="277" r:id="rId14"/>
    <p:sldId id="278" r:id="rId15"/>
    <p:sldId id="280" r:id="rId16"/>
    <p:sldId id="283" r:id="rId17"/>
    <p:sldId id="284" r:id="rId18"/>
    <p:sldId id="267" r:id="rId19"/>
    <p:sldId id="268" r:id="rId20"/>
    <p:sldId id="274" r:id="rId21"/>
    <p:sldId id="270" r:id="rId22"/>
    <p:sldId id="271" r:id="rId23"/>
    <p:sldId id="272" r:id="rId24"/>
    <p:sldId id="285" r:id="rId25"/>
    <p:sldId id="273" r:id="rId2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29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9E49E55-680B-453F-B1DE-124D36C09EEE}" type="datetimeFigureOut">
              <a:rPr lang="sk-SK" smtClean="0"/>
              <a:pPr/>
              <a:t>6. 10. 2022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86DCB0C-9148-47B9-AFE4-3FC36DE0DAC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9E55-680B-453F-B1DE-124D36C09EEE}" type="datetimeFigureOut">
              <a:rPr lang="sk-SK" smtClean="0"/>
              <a:pPr/>
              <a:t>6. 10. 2022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CB0C-9148-47B9-AFE4-3FC36DE0DAC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9E55-680B-453F-B1DE-124D36C09EEE}" type="datetimeFigureOut">
              <a:rPr lang="sk-SK" smtClean="0"/>
              <a:pPr/>
              <a:t>6. 10. 2022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CB0C-9148-47B9-AFE4-3FC36DE0DAC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9E49E55-680B-453F-B1DE-124D36C09EEE}" type="datetimeFigureOut">
              <a:rPr lang="sk-SK" smtClean="0"/>
              <a:pPr/>
              <a:t>6. 10. 2022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86DCB0C-9148-47B9-AFE4-3FC36DE0DAC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9E49E55-680B-453F-B1DE-124D36C09EEE}" type="datetimeFigureOut">
              <a:rPr lang="sk-SK" smtClean="0"/>
              <a:pPr/>
              <a:t>6. 10. 2022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86DCB0C-9148-47B9-AFE4-3FC36DE0DAC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9E55-680B-453F-B1DE-124D36C09EEE}" type="datetimeFigureOut">
              <a:rPr lang="sk-SK" smtClean="0"/>
              <a:pPr/>
              <a:t>6. 10. 2022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CB0C-9148-47B9-AFE4-3FC36DE0DAC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9E55-680B-453F-B1DE-124D36C09EEE}" type="datetimeFigureOut">
              <a:rPr lang="sk-SK" smtClean="0"/>
              <a:pPr/>
              <a:t>6. 10. 2022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CB0C-9148-47B9-AFE4-3FC36DE0DAC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9E49E55-680B-453F-B1DE-124D36C09EEE}" type="datetimeFigureOut">
              <a:rPr lang="sk-SK" smtClean="0"/>
              <a:pPr/>
              <a:t>6. 10. 2022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6DCB0C-9148-47B9-AFE4-3FC36DE0DAC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9E55-680B-453F-B1DE-124D36C09EEE}" type="datetimeFigureOut">
              <a:rPr lang="sk-SK" smtClean="0"/>
              <a:pPr/>
              <a:t>6. 10. 2022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CB0C-9148-47B9-AFE4-3FC36DE0DAC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9E49E55-680B-453F-B1DE-124D36C09EEE}" type="datetimeFigureOut">
              <a:rPr lang="sk-SK" smtClean="0"/>
              <a:pPr/>
              <a:t>6. 10. 2022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86DCB0C-9148-47B9-AFE4-3FC36DE0DAC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9E49E55-680B-453F-B1DE-124D36C09EEE}" type="datetimeFigureOut">
              <a:rPr lang="sk-SK" smtClean="0"/>
              <a:pPr/>
              <a:t>6. 10. 2022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6DCB0C-9148-47B9-AFE4-3FC36DE0DAC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/>
              <a:t>Kliknite sem a upravte štýly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9E49E55-680B-453F-B1DE-124D36C09EEE}" type="datetimeFigureOut">
              <a:rPr lang="sk-SK" smtClean="0"/>
              <a:pPr/>
              <a:t>6. 10. 2022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86DCB0C-9148-47B9-AFE4-3FC36DE0DAC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tionary.org/wiki/%E4%BC%8F%E7%BE%B2" TargetMode="External"/><Relationship Id="rId2" Type="http://schemas.openxmlformats.org/officeDocument/2006/relationships/hyperlink" Target="https://en.wiktionary.org/wiki/%E4%BB%93%E9%A2%8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Čínske písmo KSCA002</a:t>
            </a:r>
            <a:br>
              <a:rPr lang="sk-SK" dirty="0"/>
            </a:br>
            <a:r>
              <a:rPr lang="sk-SK" dirty="0"/>
              <a:t>Hodina </a:t>
            </a:r>
            <a:r>
              <a:rPr lang="en-US" dirty="0"/>
              <a:t>4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Ji</a:t>
            </a:r>
            <a:r>
              <a:rPr lang="en-US" dirty="0" err="1"/>
              <a:t>aguwen</a:t>
            </a:r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sk-SK" dirty="0" err="1"/>
              <a:t>Dinggongská</a:t>
            </a:r>
            <a:r>
              <a:rPr lang="sk-SK" dirty="0"/>
              <a:t> črepina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/>
          <a:lstStyle/>
          <a:p>
            <a:r>
              <a:rPr lang="sk-SK" sz="1600" dirty="0"/>
              <a:t>najstarší doklad čínskeho písma – keramická črepina (objavená 1992 v </a:t>
            </a:r>
            <a:r>
              <a:rPr lang="sk-SK" sz="1600" dirty="0" err="1"/>
              <a:t>Dinggongu</a:t>
            </a:r>
            <a:r>
              <a:rPr lang="sk-SK" sz="1600" dirty="0"/>
              <a:t>, </a:t>
            </a:r>
            <a:r>
              <a:rPr lang="sk-SK" sz="1600" dirty="0" err="1"/>
              <a:t>Shandong</a:t>
            </a:r>
            <a:r>
              <a:rPr lang="sk-SK" sz="1600" dirty="0"/>
              <a:t>) =&gt; </a:t>
            </a:r>
            <a:r>
              <a:rPr lang="sk-SK" sz="1600" dirty="0" err="1"/>
              <a:t>Longshanská</a:t>
            </a:r>
            <a:r>
              <a:rPr lang="sk-SK" sz="1600" dirty="0"/>
              <a:t> kultúra </a:t>
            </a:r>
          </a:p>
          <a:p>
            <a:r>
              <a:rPr lang="sk-SK" sz="1600" dirty="0"/>
              <a:t>11 obrazcov (podobné čínskym </a:t>
            </a:r>
            <a:r>
              <a:rPr lang="sk-SK" sz="1600" dirty="0" err="1"/>
              <a:t>kurzívnym</a:t>
            </a:r>
            <a:r>
              <a:rPr lang="sk-SK" sz="1600" dirty="0"/>
              <a:t> znakom) </a:t>
            </a:r>
          </a:p>
          <a:p>
            <a:r>
              <a:rPr lang="sk-SK" sz="1600" dirty="0"/>
              <a:t>NEDÔVERYHODNÉ!!! (bez nálezového kontextu, „z druhej ruky“, vek črepiny nespochybniteľný, doba, kedy do neho boli vyryté znaky sa nedá určiť)  </a:t>
            </a:r>
          </a:p>
          <a:p>
            <a:r>
              <a:rPr lang="sk-SK" sz="1600" dirty="0"/>
              <a:t>PRETO HO ZA NAJSTARŠÍ DOKLAD ČÍNSKEHO PÍSMA NEPOVAŽUJEME! 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2" y="3789040"/>
            <a:ext cx="3956365" cy="210181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99" y="3673643"/>
            <a:ext cx="3126805" cy="23326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/>
              <a:t>Jiaguwen</a:t>
            </a:r>
            <a:r>
              <a:rPr lang="sk-SK" dirty="0"/>
              <a:t> </a:t>
            </a:r>
            <a:r>
              <a:rPr lang="zh-CN" altLang="en-US" dirty="0"/>
              <a:t>甲骨文</a:t>
            </a:r>
            <a:r>
              <a:rPr lang="sk-SK" altLang="zh-CN" dirty="0"/>
              <a:t> </a:t>
            </a:r>
            <a:br>
              <a:rPr lang="cs-CZ" altLang="zh-CN" dirty="0"/>
            </a:br>
            <a:r>
              <a:rPr lang="cs-CZ" altLang="zh-CN" dirty="0"/>
              <a:t>Nápisy na </a:t>
            </a:r>
            <a:r>
              <a:rPr lang="cs-CZ" altLang="zh-CN" dirty="0" err="1"/>
              <a:t>korytnačích</a:t>
            </a:r>
            <a:r>
              <a:rPr lang="cs-CZ" altLang="zh-CN" dirty="0"/>
              <a:t> </a:t>
            </a:r>
            <a:r>
              <a:rPr lang="cs-CZ" altLang="zh-CN" dirty="0" err="1"/>
              <a:t>pancieroch</a:t>
            </a:r>
            <a:r>
              <a:rPr lang="cs-CZ" altLang="zh-CN" dirty="0"/>
              <a:t> a </a:t>
            </a:r>
            <a:r>
              <a:rPr lang="cs-CZ" altLang="zh-CN" dirty="0" err="1"/>
              <a:t>hovädzích</a:t>
            </a:r>
            <a:r>
              <a:rPr lang="cs-CZ" altLang="zh-CN" dirty="0"/>
              <a:t> lopatkách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sz="1600" dirty="0"/>
              <a:t>najstaršie doklady čínskeho písma </a:t>
            </a:r>
          </a:p>
          <a:p>
            <a:pPr lvl="0"/>
            <a:r>
              <a:rPr lang="cs-CZ" sz="1600" dirty="0" err="1"/>
              <a:t>objavené</a:t>
            </a:r>
            <a:r>
              <a:rPr lang="cs-CZ" sz="1600" dirty="0"/>
              <a:t> až 1899 (</a:t>
            </a:r>
            <a:r>
              <a:rPr lang="cs-CZ" sz="1600" dirty="0" err="1"/>
              <a:t>filológ</a:t>
            </a:r>
            <a:r>
              <a:rPr lang="cs-CZ" sz="1600" dirty="0"/>
              <a:t> </a:t>
            </a:r>
            <a:r>
              <a:rPr lang="cs-CZ" sz="1600" dirty="0" err="1"/>
              <a:t>Wang</a:t>
            </a:r>
            <a:r>
              <a:rPr lang="cs-CZ" sz="1600" dirty="0"/>
              <a:t> </a:t>
            </a:r>
            <a:r>
              <a:rPr lang="cs-CZ" sz="1600" dirty="0" err="1"/>
              <a:t>Yirong</a:t>
            </a:r>
            <a:r>
              <a:rPr lang="cs-CZ" sz="1600" dirty="0"/>
              <a:t>)</a:t>
            </a:r>
          </a:p>
          <a:p>
            <a:pPr lvl="0"/>
            <a:r>
              <a:rPr lang="cs-CZ" sz="1600" dirty="0"/>
              <a:t>čínská medicína tzv. dračí kosti (</a:t>
            </a:r>
            <a:r>
              <a:rPr lang="cs-CZ" sz="1600" dirty="0" err="1"/>
              <a:t>Wang</a:t>
            </a:r>
            <a:r>
              <a:rPr lang="cs-CZ" sz="1600" dirty="0"/>
              <a:t> </a:t>
            </a:r>
            <a:r>
              <a:rPr lang="cs-CZ" sz="1600" dirty="0" err="1"/>
              <a:t>Zirong</a:t>
            </a:r>
            <a:r>
              <a:rPr lang="cs-CZ" sz="1600" dirty="0"/>
              <a:t> </a:t>
            </a:r>
            <a:r>
              <a:rPr lang="cs-CZ" sz="1600" dirty="0" err="1"/>
              <a:t>ochorel</a:t>
            </a:r>
            <a:r>
              <a:rPr lang="cs-CZ" sz="1600" dirty="0"/>
              <a:t>)</a:t>
            </a:r>
          </a:p>
          <a:p>
            <a:pPr lvl="0"/>
            <a:r>
              <a:rPr lang="cs-CZ" sz="1600" dirty="0"/>
              <a:t>rolníci </a:t>
            </a:r>
            <a:r>
              <a:rPr lang="cs-CZ" sz="1600" dirty="0" err="1"/>
              <a:t>ich</a:t>
            </a:r>
            <a:r>
              <a:rPr lang="cs-CZ" sz="1600" dirty="0"/>
              <a:t> vyorávali na </a:t>
            </a:r>
            <a:r>
              <a:rPr lang="cs-CZ" sz="1600" dirty="0" err="1"/>
              <a:t>poliach</a:t>
            </a:r>
            <a:r>
              <a:rPr lang="cs-CZ" sz="1600" dirty="0"/>
              <a:t>, </a:t>
            </a:r>
            <a:r>
              <a:rPr lang="cs-CZ" sz="1600" dirty="0" err="1"/>
              <a:t>zatiaľ</a:t>
            </a:r>
            <a:r>
              <a:rPr lang="cs-CZ" sz="1600" dirty="0"/>
              <a:t> je </a:t>
            </a:r>
            <a:r>
              <a:rPr lang="cs-CZ" sz="1600" dirty="0" err="1"/>
              <a:t>ich</a:t>
            </a:r>
            <a:r>
              <a:rPr lang="cs-CZ" sz="1600" dirty="0"/>
              <a:t> </a:t>
            </a:r>
            <a:r>
              <a:rPr lang="cs-CZ" sz="1600" dirty="0" err="1"/>
              <a:t>cez</a:t>
            </a:r>
            <a:r>
              <a:rPr lang="cs-CZ" sz="1600" dirty="0"/>
              <a:t> 100 000</a:t>
            </a:r>
            <a:endParaRPr lang="sk-SK" sz="1600" dirty="0"/>
          </a:p>
          <a:p>
            <a:r>
              <a:rPr lang="sk-SK" sz="1600" dirty="0"/>
              <a:t>koniec 13. </a:t>
            </a:r>
            <a:r>
              <a:rPr lang="sk-SK" sz="1600" dirty="0" err="1"/>
              <a:t>stor</a:t>
            </a:r>
            <a:r>
              <a:rPr lang="sk-SK" sz="1600" dirty="0"/>
              <a:t> (dynastia </a:t>
            </a:r>
            <a:r>
              <a:rPr lang="sk-SK" sz="1600" dirty="0" err="1"/>
              <a:t>Shang</a:t>
            </a:r>
            <a:r>
              <a:rPr lang="sk-SK" sz="1600" dirty="0"/>
              <a:t> 1600 – 1 050 </a:t>
            </a:r>
            <a:r>
              <a:rPr lang="sk-SK" sz="1600" dirty="0" err="1"/>
              <a:t>pr</a:t>
            </a:r>
            <a:r>
              <a:rPr lang="sk-SK" sz="1600" dirty="0"/>
              <a:t>. </a:t>
            </a:r>
            <a:r>
              <a:rPr lang="sk-SK" sz="1600" dirty="0" err="1"/>
              <a:t>Kr</a:t>
            </a:r>
            <a:r>
              <a:rPr lang="sk-SK" sz="1600" dirty="0"/>
              <a:t>) 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02" y="1857364"/>
            <a:ext cx="2071702" cy="31921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sk-SK" dirty="0"/>
              <a:t>Funkcia a spôsob vzniku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147248" cy="5781256"/>
          </a:xfrm>
        </p:spPr>
        <p:txBody>
          <a:bodyPr>
            <a:normAutofit/>
          </a:bodyPr>
          <a:lstStyle/>
          <a:p>
            <a:r>
              <a:rPr lang="sk-SK" sz="1500" dirty="0"/>
              <a:t>Spojené s obradnou praxou na dvore dynastie </a:t>
            </a:r>
            <a:r>
              <a:rPr lang="sk-SK" sz="1500" dirty="0" err="1"/>
              <a:t>Shang</a:t>
            </a:r>
            <a:endParaRPr lang="sk-SK" sz="1500" dirty="0"/>
          </a:p>
          <a:p>
            <a:r>
              <a:rPr lang="sk-SK" sz="1500" dirty="0"/>
              <a:t>Kult predkov –</a:t>
            </a:r>
            <a:r>
              <a:rPr lang="sk-SK" sz="1500" dirty="0" err="1"/>
              <a:t>obetiny</a:t>
            </a:r>
            <a:r>
              <a:rPr lang="sk-SK" sz="1500" dirty="0"/>
              <a:t> predkom a komunikácia s nimi (skrz veštenie)</a:t>
            </a:r>
          </a:p>
          <a:p>
            <a:r>
              <a:rPr lang="sk-SK" sz="1500" dirty="0" err="1"/>
              <a:t>Pyromancia</a:t>
            </a:r>
            <a:r>
              <a:rPr lang="sk-SK" sz="1500" dirty="0"/>
              <a:t>(veštenie pomocou ohňa) =&gt; </a:t>
            </a:r>
            <a:r>
              <a:rPr lang="sk-SK" sz="1500" dirty="0" err="1"/>
              <a:t>Skapulomancia</a:t>
            </a:r>
            <a:r>
              <a:rPr lang="sk-SK" sz="1500" dirty="0"/>
              <a:t> (lopatky)/</a:t>
            </a:r>
            <a:r>
              <a:rPr lang="sk-SK" sz="1500" dirty="0" err="1"/>
              <a:t>Plastromancia</a:t>
            </a:r>
            <a:r>
              <a:rPr lang="sk-SK" sz="1500" dirty="0"/>
              <a:t> (panciere) (pukliny zosobnili posolstvo) ---zápis na kosti až neskôr, ako archív (aj či sa veštba naplnila po niekoľkých dňoch)</a:t>
            </a:r>
          </a:p>
          <a:p>
            <a:r>
              <a:rPr lang="sk-SK" sz="1500" dirty="0"/>
              <a:t>Korytnačie panciere, hovädzie lopatky, kosti iných zvierat </a:t>
            </a:r>
          </a:p>
          <a:p>
            <a:r>
              <a:rPr lang="sk-SK" sz="1500" dirty="0"/>
              <a:t>Veštilo sa denne</a:t>
            </a:r>
          </a:p>
          <a:p>
            <a:r>
              <a:rPr lang="sk-SK" sz="1500" dirty="0"/>
              <a:t>Profesionálni veštci (ich mená často zapísané na </a:t>
            </a:r>
            <a:r>
              <a:rPr lang="sk-SK" sz="1500" dirty="0" err="1"/>
              <a:t>jiaguwenoch</a:t>
            </a:r>
            <a:r>
              <a:rPr lang="sk-SK" sz="1500" dirty="0"/>
              <a:t>), výklad sám kráľ</a:t>
            </a:r>
          </a:p>
          <a:p>
            <a:r>
              <a:rPr lang="sk-SK" sz="1500" dirty="0"/>
              <a:t>Navŕtanie jamôk a zahrievanie média kým nepraskne, následne výklad, priebeh veštby potom zapísaný na kosť</a:t>
            </a:r>
          </a:p>
          <a:p>
            <a:r>
              <a:rPr lang="sk-SK" sz="1500" dirty="0"/>
              <a:t>Informácie chýbajú</a:t>
            </a:r>
          </a:p>
          <a:p>
            <a:pPr marL="0" indent="0"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sk-SK" dirty="0"/>
              <a:t>Písmo </a:t>
            </a:r>
            <a:r>
              <a:rPr lang="sk-SK" dirty="0" err="1"/>
              <a:t>veštebných</a:t>
            </a:r>
            <a:r>
              <a:rPr lang="sk-SK" dirty="0"/>
              <a:t> nápisov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426766"/>
            <a:ext cx="6923112" cy="4629128"/>
          </a:xfrm>
        </p:spPr>
        <p:txBody>
          <a:bodyPr>
            <a:normAutofit fontScale="77500" lnSpcReduction="20000"/>
          </a:bodyPr>
          <a:lstStyle/>
          <a:p>
            <a:r>
              <a:rPr lang="sk-SK" dirty="0"/>
              <a:t>4 600 znakov/ 1 000 rozpoznaných  =&gt; schopný prečítať význam nápisov </a:t>
            </a:r>
          </a:p>
          <a:p>
            <a:r>
              <a:rPr lang="sk-SK" dirty="0"/>
              <a:t>Plne vyvinutá sústava zahŕňa viac menej všetky tradičné typy znakov </a:t>
            </a:r>
          </a:p>
          <a:p>
            <a:r>
              <a:rPr lang="sk-SK" dirty="0"/>
              <a:t>NIE PIKTOGRAFICKÉ PÍSMO (znaky sú iné = archaické =&gt; odrážajú </a:t>
            </a:r>
            <a:r>
              <a:rPr lang="sk-SK" dirty="0" err="1"/>
              <a:t>piktografické</a:t>
            </a:r>
            <a:r>
              <a:rPr lang="sk-SK" dirty="0"/>
              <a:t> počiatky)</a:t>
            </a:r>
          </a:p>
          <a:p>
            <a:pPr marL="0" indent="0">
              <a:buNone/>
            </a:pPr>
            <a:r>
              <a:rPr lang="sk-SK" b="1" i="1" dirty="0"/>
              <a:t>Vlastnosti</a:t>
            </a:r>
            <a:r>
              <a:rPr lang="sk-SK" dirty="0"/>
              <a:t>: </a:t>
            </a:r>
          </a:p>
          <a:p>
            <a:r>
              <a:rPr lang="sk-SK" dirty="0"/>
              <a:t>Písmo premenlivé (rekord drží znak </a:t>
            </a:r>
            <a:r>
              <a:rPr lang="sk-SK" i="1" dirty="0"/>
              <a:t>fú</a:t>
            </a:r>
            <a:r>
              <a:rPr lang="sk-SK" dirty="0"/>
              <a:t> </a:t>
            </a:r>
            <a:r>
              <a:rPr lang="zh-CN" altLang="en-US" dirty="0"/>
              <a:t>福</a:t>
            </a:r>
            <a:r>
              <a:rPr lang="sk-SK" altLang="zh-CN" dirty="0"/>
              <a:t>, až 120 variant)</a:t>
            </a:r>
            <a:endParaRPr lang="sk-SK" dirty="0"/>
          </a:p>
          <a:p>
            <a:r>
              <a:rPr lang="sk-SK" dirty="0"/>
              <a:t>Striedanie </a:t>
            </a:r>
            <a:r>
              <a:rPr lang="sk-SK" dirty="0" err="1"/>
              <a:t>determinatívov</a:t>
            </a:r>
            <a:r>
              <a:rPr lang="sk-SK" dirty="0"/>
              <a:t> (človek/žena/dieťa) </a:t>
            </a:r>
          </a:p>
          <a:p>
            <a:r>
              <a:rPr lang="sk-SK" dirty="0"/>
              <a:t>Neustálenosť polohy/prítomnosti niektorých zložiek znaku </a:t>
            </a:r>
          </a:p>
          <a:p>
            <a:r>
              <a:rPr lang="sk-SK" dirty="0"/>
              <a:t>Zrkadlovo obrátené, neustálená poloha</a:t>
            </a:r>
          </a:p>
          <a:p>
            <a:r>
              <a:rPr lang="sk-SK" dirty="0"/>
              <a:t>Bežná LIGATÚRA (zlúčenie 2-3 znakov v jednom grafickom poli, významovo zviazané znaky) </a:t>
            </a:r>
          </a:p>
          <a:p>
            <a:r>
              <a:rPr lang="sk-SK" dirty="0"/>
              <a:t>Ovplyvnené materiálom a technikou písania 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Ã½sledek obrÃ¡zku pro jiaguwe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1071546"/>
            <a:ext cx="4226347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46050"/>
          </a:xfrm>
        </p:spPr>
        <p:txBody>
          <a:bodyPr>
            <a:normAutofit fontScale="90000"/>
          </a:bodyPr>
          <a:lstStyle/>
          <a:p>
            <a:r>
              <a:rPr lang="sk-SK" dirty="0"/>
              <a:t>Podoba a rozmiestnenie nadpisov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395536" y="764704"/>
            <a:ext cx="7467600" cy="4873752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Väčšinou okolo 20-30 znakov </a:t>
            </a:r>
          </a:p>
          <a:p>
            <a:r>
              <a:rPr lang="sk-SK" dirty="0"/>
              <a:t>Pevná štruktúra: </a:t>
            </a:r>
          </a:p>
          <a:p>
            <a:pPr marL="0" indent="0">
              <a:buNone/>
            </a:pPr>
            <a:r>
              <a:rPr lang="sk-SK" dirty="0"/>
              <a:t>1.) záhlavie  (meno veštca a ktorý deň sa veštilo)</a:t>
            </a:r>
          </a:p>
          <a:p>
            <a:pPr marL="0" indent="0">
              <a:buNone/>
            </a:pPr>
            <a:r>
              <a:rPr lang="sk-SK" dirty="0"/>
              <a:t>2.) výzva (správa k vyjadreniu sa, nejde vždy o priamu otázku- mohlo to byť aj prosté oznámenie v snahe získať priazeň predkov)</a:t>
            </a:r>
          </a:p>
          <a:p>
            <a:pPr marL="0" indent="0">
              <a:buNone/>
            </a:pPr>
            <a:r>
              <a:rPr lang="sk-SK" dirty="0"/>
              <a:t>3</a:t>
            </a:r>
            <a:r>
              <a:rPr lang="sk-SK" dirty="0">
                <a:sym typeface="Wingdings" panose="05000000000000000000" pitchFamily="2" charset="2"/>
              </a:rPr>
              <a:t>.) veštba (výklad puklín)</a:t>
            </a:r>
          </a:p>
          <a:p>
            <a:pPr marL="0" indent="0">
              <a:buNone/>
            </a:pPr>
            <a:r>
              <a:rPr lang="sk-SK" dirty="0">
                <a:sym typeface="Wingdings" panose="05000000000000000000" pitchFamily="2" charset="2"/>
              </a:rPr>
              <a:t>4.) overenie  (potvrdenie správnosti veštby)</a:t>
            </a:r>
          </a:p>
          <a:p>
            <a:r>
              <a:rPr lang="sk-SK" dirty="0">
                <a:sym typeface="Wingdings" panose="05000000000000000000" pitchFamily="2" charset="2"/>
              </a:rPr>
              <a:t>Taktiež iné zápisy (spísanie </a:t>
            </a:r>
            <a:r>
              <a:rPr lang="sk-SK" dirty="0" err="1">
                <a:sym typeface="Wingdings" panose="05000000000000000000" pitchFamily="2" charset="2"/>
              </a:rPr>
              <a:t>obetín</a:t>
            </a:r>
            <a:r>
              <a:rPr lang="sk-SK" dirty="0">
                <a:sym typeface="Wingdings" panose="05000000000000000000" pitchFamily="2" charset="2"/>
              </a:rPr>
              <a:t>, nevšedné udalosti, opakovaný zápis znakov – pisárske cvičenia, stručné zápisy o vzniku veštby) </a:t>
            </a:r>
          </a:p>
          <a:p>
            <a:r>
              <a:rPr lang="sk-SK" dirty="0">
                <a:sym typeface="Wingdings" panose="05000000000000000000" pitchFamily="2" charset="2"/>
              </a:rPr>
              <a:t>Zvyčajne zápisy zrkadlovo obrátené pozdĺž zvislej osi(na jednej strane kladná a na druhej strane záporná výzva)  </a:t>
            </a:r>
            <a:endParaRPr lang="sk-SK" dirty="0"/>
          </a:p>
          <a:p>
            <a:endParaRPr lang="sk-SK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sk-SK" dirty="0"/>
              <a:t>Obsah veštieb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/>
          <a:lstStyle/>
          <a:p>
            <a:r>
              <a:rPr lang="sk-SK" dirty="0"/>
              <a:t>Záležitosti kráľa a kráľovskej rodiny (predkov), významných štátnych záležitostí</a:t>
            </a:r>
          </a:p>
          <a:p>
            <a:r>
              <a:rPr lang="sk-SK" dirty="0"/>
              <a:t>Dozvedáme sa o: náboženské predstavy, obradná prax elity, </a:t>
            </a:r>
            <a:r>
              <a:rPr lang="sk-SK" dirty="0" err="1"/>
              <a:t>shangský</a:t>
            </a:r>
            <a:r>
              <a:rPr lang="sk-SK" dirty="0"/>
              <a:t> štát, vnútroštátna organizácia, zahraničná politika</a:t>
            </a:r>
          </a:p>
          <a:p>
            <a:pPr marL="0" indent="0">
              <a:buNone/>
            </a:pPr>
            <a:r>
              <a:rPr lang="sk-SK" dirty="0"/>
              <a:t>1.) obety  (aký druh, aká bohatá, ktorému </a:t>
            </a:r>
            <a:r>
              <a:rPr lang="sk-SK" dirty="0" err="1"/>
              <a:t>duchovi-podpora</a:t>
            </a:r>
            <a:r>
              <a:rPr lang="sk-SK" dirty="0"/>
              <a:t> či udobrenie ducha)</a:t>
            </a:r>
          </a:p>
          <a:p>
            <a:pPr marL="0" indent="0">
              <a:buNone/>
            </a:pPr>
            <a:r>
              <a:rPr lang="sk-SK" dirty="0"/>
              <a:t>2.) počasie (hospodárstvo, náboženské predstavy) </a:t>
            </a:r>
          </a:p>
          <a:p>
            <a:pPr marL="0" indent="0">
              <a:buNone/>
            </a:pPr>
            <a:r>
              <a:rPr lang="sk-SK" dirty="0"/>
              <a:t>3.) úroda</a:t>
            </a:r>
          </a:p>
          <a:p>
            <a:pPr marL="0" indent="0">
              <a:buNone/>
            </a:pPr>
            <a:r>
              <a:rPr lang="sk-SK" dirty="0"/>
              <a:t>4.) vojenské výpravy </a:t>
            </a:r>
          </a:p>
          <a:p>
            <a:pPr marL="0" indent="0">
              <a:buNone/>
            </a:pPr>
            <a:r>
              <a:rPr lang="sk-SK" dirty="0"/>
              <a:t>5.) lov (obrady, vojny, lov =&gt; zdroj legitimity štátov) </a:t>
            </a:r>
          </a:p>
          <a:p>
            <a:pPr marL="0" indent="0">
              <a:buNone/>
            </a:pPr>
            <a:r>
              <a:rPr lang="sk-SK" dirty="0"/>
              <a:t>6.) kráľ, rodina, zdravie 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-42794"/>
            <a:ext cx="8147248" cy="650723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en-US" altLang="zh-CN" dirty="0" err="1"/>
              <a:t>Radik</a:t>
            </a:r>
            <a:r>
              <a:rPr lang="sk-SK" altLang="zh-CN" dirty="0" err="1"/>
              <a:t>ály</a:t>
            </a:r>
            <a:r>
              <a:rPr lang="sk-SK" altLang="zh-CN" dirty="0"/>
              <a:t> 1-50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37240"/>
          </a:xfrm>
        </p:spPr>
        <p:txBody>
          <a:bodyPr/>
          <a:lstStyle/>
          <a:p>
            <a:pPr>
              <a:buNone/>
            </a:pPr>
            <a:r>
              <a:rPr lang="sk-SK" dirty="0"/>
              <a:t>Číslovky </a:t>
            </a:r>
            <a:r>
              <a:rPr lang="zh-CN" altLang="en-US" dirty="0"/>
              <a:t>一，二，十 </a:t>
            </a:r>
            <a:r>
              <a:rPr lang="en-US" altLang="zh-CN" dirty="0"/>
              <a:t>	</a:t>
            </a:r>
            <a:r>
              <a:rPr lang="zh-CN" altLang="en-US" dirty="0"/>
              <a:t>干，下，元，云，＃，早，</a:t>
            </a:r>
            <a:r>
              <a:rPr lang="en-US" altLang="zh-CN" dirty="0"/>
              <a:t>				</a:t>
            </a:r>
            <a:r>
              <a:rPr lang="zh-CN" altLang="en-US" dirty="0"/>
              <a:t>南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八</a:t>
            </a:r>
            <a:r>
              <a:rPr lang="sk-SK" altLang="zh-CN" dirty="0"/>
              <a:t> osem</a:t>
            </a:r>
            <a:r>
              <a:rPr lang="en-US" altLang="zh-CN" dirty="0"/>
              <a:t>			</a:t>
            </a:r>
            <a:r>
              <a:rPr lang="zh-CN" altLang="en-US" dirty="0"/>
              <a:t>公，关，共</a:t>
            </a:r>
            <a:endParaRPr lang="en-US" altLang="zh-CN" dirty="0"/>
          </a:p>
          <a:p>
            <a:pPr>
              <a:buNone/>
            </a:pPr>
            <a:r>
              <a:rPr lang="sk-SK" dirty="0"/>
              <a:t>Ťahy </a:t>
            </a:r>
            <a:r>
              <a:rPr lang="zh-CN" altLang="en-US" dirty="0"/>
              <a:t>丨，丶，丿</a:t>
            </a:r>
            <a:r>
              <a:rPr lang="en-US" altLang="zh-CN" dirty="0"/>
              <a:t>	</a:t>
            </a:r>
            <a:r>
              <a:rPr lang="zh-CN" altLang="en-US" dirty="0"/>
              <a:t>中，旧，之，农，九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乙</a:t>
            </a:r>
            <a:r>
              <a:rPr lang="en-US" altLang="zh-CN" dirty="0"/>
              <a:t>  </a:t>
            </a:r>
            <a:r>
              <a:rPr lang="sk-SK" altLang="zh-CN" dirty="0"/>
              <a:t>výhonok</a:t>
            </a:r>
            <a:r>
              <a:rPr lang="en-US" altLang="zh-CN" dirty="0"/>
              <a:t>		</a:t>
            </a:r>
            <a:r>
              <a:rPr lang="zh-CN" altLang="en-US" dirty="0"/>
              <a:t>乞，也，了，书，习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亠 </a:t>
            </a:r>
            <a:r>
              <a:rPr lang="sk-SK" altLang="zh-CN" dirty="0" err="1"/>
              <a:t>poklička</a:t>
            </a:r>
            <a:r>
              <a:rPr lang="sk-SK" altLang="zh-CN" dirty="0"/>
              <a:t>, </a:t>
            </a:r>
            <a:r>
              <a:rPr lang="sk-SK" altLang="zh-CN" dirty="0" err="1"/>
              <a:t>víko</a:t>
            </a:r>
            <a:r>
              <a:rPr lang="en-US" altLang="zh-CN" dirty="0"/>
              <a:t>		</a:t>
            </a:r>
            <a:r>
              <a:rPr lang="zh-CN" altLang="en-US" dirty="0"/>
              <a:t>夜，市，六</a:t>
            </a:r>
            <a:endParaRPr lang="sk-SK" altLang="zh-CN" dirty="0"/>
          </a:p>
          <a:p>
            <a:pPr>
              <a:buNone/>
            </a:pPr>
            <a:r>
              <a:rPr lang="zh-CN" altLang="en-US" dirty="0"/>
              <a:t>人 </a:t>
            </a:r>
            <a:r>
              <a:rPr lang="sk-SK" altLang="zh-CN" dirty="0"/>
              <a:t>človek	</a:t>
            </a:r>
            <a:r>
              <a:rPr lang="en-US" altLang="zh-CN" dirty="0"/>
              <a:t>	</a:t>
            </a:r>
            <a:r>
              <a:rPr lang="zh-CN" altLang="en-US" dirty="0"/>
              <a:t>他，们，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内，同，周  </a:t>
            </a:r>
            <a:r>
              <a:rPr lang="en-US" altLang="zh-CN" dirty="0" err="1"/>
              <a:t>hranica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写，军 </a:t>
            </a:r>
            <a:r>
              <a:rPr lang="en-US" altLang="zh-CN" dirty="0" err="1"/>
              <a:t>strecha</a:t>
            </a:r>
            <a:r>
              <a:rPr lang="en-US" altLang="zh-CN" dirty="0"/>
              <a:t> </a:t>
            </a:r>
            <a:r>
              <a:rPr lang="sk-SK" altLang="zh-CN" dirty="0"/>
              <a:t>(</a:t>
            </a:r>
            <a:r>
              <a:rPr lang="en-US" altLang="zh-CN" dirty="0"/>
              <a:t>2 </a:t>
            </a:r>
            <a:r>
              <a:rPr lang="sk-SK" altLang="zh-CN" dirty="0"/>
              <a:t>ť</a:t>
            </a:r>
            <a:r>
              <a:rPr lang="en-US" altLang="zh-CN" dirty="0" err="1"/>
              <a:t>ahy</a:t>
            </a:r>
            <a:r>
              <a:rPr lang="sk-SK" altLang="zh-CN" dirty="0"/>
              <a:t>)</a:t>
            </a:r>
            <a:r>
              <a:rPr lang="en-US" altLang="zh-CN" dirty="0"/>
              <a:t>, </a:t>
            </a:r>
            <a:r>
              <a:rPr lang="en-US" altLang="zh-CN" dirty="0" err="1"/>
              <a:t>prikr</a:t>
            </a:r>
            <a:r>
              <a:rPr lang="sk-SK" altLang="zh-CN" dirty="0"/>
              <a:t>ý</a:t>
            </a:r>
            <a:r>
              <a:rPr lang="en-US" altLang="zh-CN" dirty="0" err="1"/>
              <a:t>vka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次，冰 </a:t>
            </a:r>
            <a:r>
              <a:rPr lang="sk-SK" altLang="zh-CN" dirty="0"/>
              <a:t>ľ</a:t>
            </a:r>
            <a:r>
              <a:rPr lang="en-US" altLang="zh-CN" dirty="0"/>
              <a:t>ad</a:t>
            </a:r>
          </a:p>
          <a:p>
            <a:pPr>
              <a:buNone/>
            </a:pPr>
            <a:r>
              <a:rPr lang="zh-CN" altLang="en-US" dirty="0"/>
              <a:t>刀 </a:t>
            </a:r>
            <a:r>
              <a:rPr lang="sk-SK" altLang="zh-CN" dirty="0"/>
              <a:t>nôž	</a:t>
            </a:r>
            <a:r>
              <a:rPr lang="en-US" altLang="zh-CN" dirty="0"/>
              <a:t>                            </a:t>
            </a:r>
            <a:r>
              <a:rPr lang="zh-CN" altLang="en-US" dirty="0"/>
              <a:t>切，色，刻</a:t>
            </a:r>
            <a:endParaRPr lang="sk-SK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28596" y="857232"/>
            <a:ext cx="746760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dirty="0"/>
              <a:t>力</a:t>
            </a:r>
            <a:r>
              <a:rPr lang="en-US" altLang="zh-CN" dirty="0" err="1"/>
              <a:t>sila</a:t>
            </a:r>
            <a:r>
              <a:rPr lang="en-US" altLang="zh-CN" dirty="0"/>
              <a:t> 		           </a:t>
            </a:r>
            <a:r>
              <a:rPr lang="zh-CN" altLang="en-US" dirty="0"/>
              <a:t>功，务，男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勹</a:t>
            </a:r>
            <a:r>
              <a:rPr lang="en-US" altLang="zh-CN" dirty="0" err="1"/>
              <a:t>zabali</a:t>
            </a:r>
            <a:r>
              <a:rPr lang="sk-SK" altLang="zh-CN" dirty="0"/>
              <a:t>ť</a:t>
            </a:r>
            <a:r>
              <a:rPr lang="en-US" altLang="zh-CN" dirty="0"/>
              <a:t>, </a:t>
            </a:r>
            <a:r>
              <a:rPr lang="en-US" altLang="zh-CN" dirty="0" err="1"/>
              <a:t>obal</a:t>
            </a:r>
            <a:r>
              <a:rPr lang="en-US" altLang="zh-CN" dirty="0"/>
              <a:t>	</a:t>
            </a:r>
            <a:r>
              <a:rPr lang="zh-CN" altLang="en-US" dirty="0"/>
              <a:t>包，句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厶 </a:t>
            </a:r>
            <a:r>
              <a:rPr lang="en-US" altLang="zh-CN" dirty="0"/>
              <a:t>s</a:t>
            </a:r>
            <a:r>
              <a:rPr lang="sk-SK" altLang="zh-CN" dirty="0"/>
              <a:t>ú</a:t>
            </a:r>
            <a:r>
              <a:rPr lang="en-US" altLang="zh-CN" dirty="0" err="1"/>
              <a:t>kromn</a:t>
            </a:r>
            <a:r>
              <a:rPr lang="sk-SK" altLang="zh-CN" dirty="0"/>
              <a:t>ý</a:t>
            </a:r>
            <a:r>
              <a:rPr lang="en-US" altLang="zh-CN" dirty="0"/>
              <a:t>	           </a:t>
            </a:r>
            <a:r>
              <a:rPr lang="zh-CN" altLang="en-US" dirty="0"/>
              <a:t>去，台， 能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又 </a:t>
            </a:r>
            <a:r>
              <a:rPr lang="en-US" altLang="zh-CN" dirty="0" err="1"/>
              <a:t>prav</a:t>
            </a:r>
            <a:r>
              <a:rPr lang="sk-SK" altLang="zh-CN" dirty="0"/>
              <a:t>á</a:t>
            </a:r>
            <a:r>
              <a:rPr lang="en-US" altLang="zh-CN" dirty="0"/>
              <a:t> </a:t>
            </a:r>
            <a:r>
              <a:rPr lang="en-US" altLang="zh-CN" dirty="0" err="1"/>
              <a:t>ruka</a:t>
            </a:r>
            <a:r>
              <a:rPr lang="en-US" altLang="zh-CN" dirty="0"/>
              <a:t>	</a:t>
            </a:r>
            <a:r>
              <a:rPr lang="zh-CN" altLang="en-US" dirty="0"/>
              <a:t>友，观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口 </a:t>
            </a:r>
            <a:r>
              <a:rPr lang="sk-SK" altLang="zh-CN" dirty="0" err="1"/>
              <a:t>ú</a:t>
            </a:r>
            <a:r>
              <a:rPr lang="en-US" altLang="zh-CN" dirty="0" err="1"/>
              <a:t>sta,otvor</a:t>
            </a:r>
            <a:r>
              <a:rPr lang="en-US" altLang="zh-CN" dirty="0"/>
              <a:t>	           </a:t>
            </a:r>
            <a:r>
              <a:rPr lang="zh-CN" altLang="en-US" dirty="0"/>
              <a:t>吧，呢，哭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囗 </a:t>
            </a:r>
            <a:r>
              <a:rPr lang="en-US" altLang="zh-CN" dirty="0" err="1"/>
              <a:t>ohrada</a:t>
            </a:r>
            <a:r>
              <a:rPr lang="en-US" altLang="zh-CN" dirty="0"/>
              <a:t> 		</a:t>
            </a:r>
            <a:r>
              <a:rPr lang="zh-CN" altLang="en-US" dirty="0"/>
              <a:t>四，回，国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土 </a:t>
            </a:r>
            <a:r>
              <a:rPr lang="en-US" altLang="zh-CN" dirty="0" err="1"/>
              <a:t>zem</a:t>
            </a:r>
            <a:r>
              <a:rPr lang="en-US" altLang="zh-CN" dirty="0"/>
              <a:t>		</a:t>
            </a:r>
            <a:r>
              <a:rPr lang="zh-CN" altLang="en-US" dirty="0"/>
              <a:t>在，地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士 </a:t>
            </a:r>
            <a:r>
              <a:rPr lang="en-US" altLang="zh-CN" dirty="0"/>
              <a:t>u</a:t>
            </a:r>
            <a:r>
              <a:rPr lang="sk-SK" altLang="zh-CN" dirty="0"/>
              <a:t>č</a:t>
            </a:r>
            <a:r>
              <a:rPr lang="en-US" altLang="zh-CN" dirty="0" err="1"/>
              <a:t>enec,vzdelanec</a:t>
            </a:r>
            <a:r>
              <a:rPr lang="en-US" altLang="zh-CN" dirty="0"/>
              <a:t>	</a:t>
            </a:r>
            <a:r>
              <a:rPr lang="zh-CN" altLang="en-US" dirty="0"/>
              <a:t>声，喜，志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夂 </a:t>
            </a:r>
            <a:r>
              <a:rPr lang="en-US" altLang="zh-CN" dirty="0" err="1"/>
              <a:t>kr</a:t>
            </a:r>
            <a:r>
              <a:rPr lang="sk-SK" altLang="zh-CN" dirty="0" err="1"/>
              <a:t>áčať</a:t>
            </a:r>
            <a:r>
              <a:rPr lang="sk-SK" altLang="zh-CN" dirty="0"/>
              <a:t>, prísť</a:t>
            </a:r>
            <a:r>
              <a:rPr lang="en-US" altLang="zh-CN" dirty="0"/>
              <a:t>	</a:t>
            </a:r>
            <a:r>
              <a:rPr lang="zh-CN" altLang="en-US" dirty="0"/>
              <a:t>冬，夏，处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夕 </a:t>
            </a:r>
            <a:r>
              <a:rPr lang="en-US" altLang="zh-CN" dirty="0" err="1"/>
              <a:t>ve</a:t>
            </a:r>
            <a:r>
              <a:rPr lang="sk-SK" altLang="zh-CN" dirty="0"/>
              <a:t>čer</a:t>
            </a:r>
            <a:r>
              <a:rPr lang="en-US" altLang="zh-CN" dirty="0"/>
              <a:t>		</a:t>
            </a:r>
            <a:r>
              <a:rPr lang="zh-CN" altLang="en-US" dirty="0"/>
              <a:t>名，多</a:t>
            </a:r>
            <a:endParaRPr lang="en-US" altLang="zh-CN" dirty="0"/>
          </a:p>
          <a:p>
            <a:pPr>
              <a:buNone/>
            </a:pPr>
            <a:r>
              <a:rPr lang="en-US" altLang="zh-CN" dirty="0"/>
              <a:t>	</a:t>
            </a: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Aktivita:Opakovanie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/>
              <a:t>Čo je to grafické pole a aké špecifiká o ňom viete?</a:t>
            </a:r>
          </a:p>
          <a:p>
            <a:r>
              <a:rPr lang="sk-SK" dirty="0"/>
              <a:t>Kto je považovaný za zakladateľa českej a slovenskej sinológie ? </a:t>
            </a:r>
          </a:p>
          <a:p>
            <a:r>
              <a:rPr lang="sk-SK" dirty="0"/>
              <a:t>Akých je 6 konštrukčných skupín znakov?</a:t>
            </a:r>
          </a:p>
          <a:p>
            <a:r>
              <a:rPr lang="sk-SK" dirty="0"/>
              <a:t>Čo  je to </a:t>
            </a:r>
            <a:r>
              <a:rPr lang="sk-SK" dirty="0" err="1"/>
              <a:t>fonetikum</a:t>
            </a:r>
            <a:r>
              <a:rPr lang="sk-SK" dirty="0"/>
              <a:t>?</a:t>
            </a:r>
          </a:p>
          <a:p>
            <a:r>
              <a:rPr lang="sk-SK" dirty="0"/>
              <a:t>Aká je základná jednotka znaku?</a:t>
            </a:r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67544" y="992124"/>
            <a:ext cx="7467600" cy="48737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CN" altLang="en-US" dirty="0"/>
              <a:t>大 </a:t>
            </a:r>
            <a:r>
              <a:rPr lang="en-US" altLang="zh-CN" dirty="0" err="1"/>
              <a:t>ve</a:t>
            </a:r>
            <a:r>
              <a:rPr lang="sk-SK" altLang="zh-CN" dirty="0" err="1"/>
              <a:t>ľký</a:t>
            </a:r>
            <a:r>
              <a:rPr lang="en-US" altLang="zh-CN" dirty="0"/>
              <a:t>		</a:t>
            </a:r>
            <a:r>
              <a:rPr lang="zh-CN" altLang="en-US" dirty="0"/>
              <a:t>太，寄，尖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女 </a:t>
            </a:r>
            <a:r>
              <a:rPr lang="sk-SK" altLang="zh-CN" dirty="0"/>
              <a:t>žena</a:t>
            </a:r>
            <a:r>
              <a:rPr lang="en-US" altLang="zh-CN" dirty="0"/>
              <a:t>		</a:t>
            </a:r>
            <a:r>
              <a:rPr lang="zh-CN" altLang="en-US" dirty="0"/>
              <a:t>她，好，妻，姐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子 </a:t>
            </a:r>
            <a:r>
              <a:rPr lang="en-US" altLang="zh-CN" dirty="0"/>
              <a:t>die</a:t>
            </a:r>
            <a:r>
              <a:rPr lang="sk-SK" altLang="zh-CN" dirty="0"/>
              <a:t>ťa</a:t>
            </a:r>
            <a:r>
              <a:rPr lang="en-US" altLang="zh-CN" dirty="0"/>
              <a:t>		</a:t>
            </a:r>
            <a:r>
              <a:rPr lang="zh-CN" altLang="en-US" dirty="0"/>
              <a:t>孔，教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茶，节，菜 </a:t>
            </a:r>
            <a:r>
              <a:rPr lang="en-US" altLang="zh-CN" dirty="0" err="1"/>
              <a:t>tr</a:t>
            </a:r>
            <a:r>
              <a:rPr lang="sk-SK" altLang="zh-CN" dirty="0"/>
              <a:t>á</a:t>
            </a:r>
            <a:r>
              <a:rPr lang="en-US" altLang="zh-CN" dirty="0" err="1"/>
              <a:t>va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它，安，字，家   </a:t>
            </a:r>
            <a:r>
              <a:rPr lang="en-US" altLang="zh-CN" dirty="0" err="1"/>
              <a:t>strecha</a:t>
            </a:r>
            <a:r>
              <a:rPr lang="en-US" altLang="zh-CN" dirty="0"/>
              <a:t> </a:t>
            </a:r>
            <a:r>
              <a:rPr lang="sk-SK" altLang="zh-CN" dirty="0"/>
              <a:t>(</a:t>
            </a:r>
            <a:r>
              <a:rPr lang="en-US" altLang="zh-CN" dirty="0"/>
              <a:t>3 </a:t>
            </a:r>
            <a:r>
              <a:rPr lang="sk-SK" altLang="zh-CN" dirty="0"/>
              <a:t>ť</a:t>
            </a:r>
            <a:r>
              <a:rPr lang="en-US" altLang="zh-CN" dirty="0" err="1"/>
              <a:t>ahy</a:t>
            </a:r>
            <a:r>
              <a:rPr lang="sk-SK" altLang="zh-CN" dirty="0"/>
              <a:t>)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小 </a:t>
            </a:r>
            <a:r>
              <a:rPr lang="en-US" altLang="zh-CN" dirty="0"/>
              <a:t>mal</a:t>
            </a:r>
            <a:r>
              <a:rPr lang="sk-SK" altLang="zh-CN" dirty="0"/>
              <a:t>ý</a:t>
            </a:r>
            <a:r>
              <a:rPr lang="en-US" altLang="zh-CN" dirty="0"/>
              <a:t> 		</a:t>
            </a:r>
            <a:r>
              <a:rPr lang="zh-CN" altLang="en-US" dirty="0"/>
              <a:t>少，光，堂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尸 </a:t>
            </a:r>
            <a:r>
              <a:rPr lang="en-US" altLang="zh-CN" dirty="0"/>
              <a:t>m</a:t>
            </a:r>
            <a:r>
              <a:rPr lang="sk-SK" altLang="zh-CN" dirty="0"/>
              <a:t>ŕ</a:t>
            </a:r>
            <a:r>
              <a:rPr lang="en-US" altLang="zh-CN" dirty="0" err="1"/>
              <a:t>tvola</a:t>
            </a:r>
            <a:r>
              <a:rPr lang="en-US" altLang="zh-CN" dirty="0"/>
              <a:t>		</a:t>
            </a:r>
            <a:r>
              <a:rPr lang="zh-CN" altLang="en-US" dirty="0"/>
              <a:t>泥，尾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山 </a:t>
            </a:r>
            <a:r>
              <a:rPr lang="en-US" altLang="zh-CN" dirty="0" err="1"/>
              <a:t>hora</a:t>
            </a:r>
            <a:r>
              <a:rPr lang="en-US" altLang="zh-CN" dirty="0"/>
              <a:t>		</a:t>
            </a:r>
            <a:r>
              <a:rPr lang="zh-CN" altLang="en-US" dirty="0"/>
              <a:t>岁，岛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工 </a:t>
            </a:r>
            <a:r>
              <a:rPr lang="en-US" altLang="zh-CN" dirty="0"/>
              <a:t>pr</a:t>
            </a:r>
            <a:r>
              <a:rPr lang="sk-SK" altLang="zh-CN" dirty="0"/>
              <a:t>á</a:t>
            </a:r>
            <a:r>
              <a:rPr lang="en-US" altLang="zh-CN" dirty="0"/>
              <a:t>ca		</a:t>
            </a:r>
            <a:r>
              <a:rPr lang="zh-CN" altLang="en-US" dirty="0"/>
              <a:t>左，功，式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己 </a:t>
            </a:r>
            <a:r>
              <a:rPr lang="en-US" altLang="zh-CN" dirty="0"/>
              <a:t>s</a:t>
            </a:r>
            <a:r>
              <a:rPr lang="sk-SK" altLang="zh-CN" dirty="0"/>
              <a:t>á</a:t>
            </a:r>
            <a:r>
              <a:rPr lang="en-US" altLang="zh-CN" dirty="0" err="1"/>
              <a:t>m,vlastn</a:t>
            </a:r>
            <a:r>
              <a:rPr lang="sk-SK" altLang="zh-CN" dirty="0"/>
              <a:t>ý</a:t>
            </a:r>
            <a:r>
              <a:rPr lang="en-US" altLang="zh-CN" dirty="0"/>
              <a:t>	</a:t>
            </a:r>
            <a:r>
              <a:rPr lang="zh-CN" altLang="en-US" dirty="0"/>
              <a:t>导，包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巾 </a:t>
            </a:r>
            <a:r>
              <a:rPr lang="sk-SK" altLang="zh-CN" dirty="0"/>
              <a:t>šatka</a:t>
            </a:r>
            <a:r>
              <a:rPr lang="en-US" altLang="zh-CN" dirty="0"/>
              <a:t>		</a:t>
            </a:r>
            <a:r>
              <a:rPr lang="zh-CN" altLang="en-US" dirty="0"/>
              <a:t>帽，布，带</a:t>
            </a:r>
            <a:endParaRPr lang="en-US" altLang="zh-CN" dirty="0"/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Aktivita:hľadanie</a:t>
            </a:r>
            <a:r>
              <a:rPr lang="sk-SK" dirty="0"/>
              <a:t> chýb</a:t>
            </a:r>
          </a:p>
        </p:txBody>
      </p:sp>
      <p:pic>
        <p:nvPicPr>
          <p:cNvPr id="7" name="Zástupný symbol obsahu 6" descr="126209551_1036285706872031_8286216861774631319_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21852" r="29167" b="11481"/>
          <a:stretch>
            <a:fillRect/>
          </a:stretch>
        </p:blipFill>
        <p:spPr>
          <a:xfrm>
            <a:off x="500034" y="1785926"/>
            <a:ext cx="6376222" cy="3803314"/>
          </a:xfrm>
        </p:spPr>
      </p:pic>
      <p:pic>
        <p:nvPicPr>
          <p:cNvPr id="9" name="Obrázok 8" descr="127523568_1107420349710610_1601074544817887688_n.jpg"/>
          <p:cNvPicPr>
            <a:picLocks noChangeAspect="1"/>
          </p:cNvPicPr>
          <p:nvPr/>
        </p:nvPicPr>
        <p:blipFill>
          <a:blip r:embed="rId3"/>
          <a:srcRect t="25000" r="39062"/>
          <a:stretch>
            <a:fillRect/>
          </a:stretch>
        </p:blipFill>
        <p:spPr>
          <a:xfrm>
            <a:off x="5857884" y="500042"/>
            <a:ext cx="2786066" cy="2571756"/>
          </a:xfrm>
          <a:prstGeom prst="rect">
            <a:avLst/>
          </a:prstGeom>
        </p:spPr>
      </p:pic>
      <p:pic>
        <p:nvPicPr>
          <p:cNvPr id="10" name="Obrázok 9" descr="126999827_109226774262479_4918558554948958718_n.jpg"/>
          <p:cNvPicPr>
            <a:picLocks noChangeAspect="1"/>
          </p:cNvPicPr>
          <p:nvPr/>
        </p:nvPicPr>
        <p:blipFill>
          <a:blip r:embed="rId4"/>
          <a:srcRect r="42187"/>
          <a:stretch>
            <a:fillRect/>
          </a:stretch>
        </p:blipFill>
        <p:spPr>
          <a:xfrm>
            <a:off x="2627784" y="958954"/>
            <a:ext cx="5297016" cy="463028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127052309_1004151703327166_2542975098193130722_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4572000" cy="3429000"/>
          </a:xfrm>
        </p:spPr>
      </p:pic>
      <p:pic>
        <p:nvPicPr>
          <p:cNvPr id="5" name="Obrázok 4" descr="127098027_1295027057529813_565660142987836099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446517"/>
            <a:ext cx="7096286" cy="5322215"/>
          </a:xfrm>
          <a:prstGeom prst="rect">
            <a:avLst/>
          </a:prstGeom>
        </p:spPr>
      </p:pic>
      <p:pic>
        <p:nvPicPr>
          <p:cNvPr id="6" name="Obrázok 5" descr="127235508_420426392424232_1882026902037409363_n.jpg"/>
          <p:cNvPicPr>
            <a:picLocks noChangeAspect="1"/>
          </p:cNvPicPr>
          <p:nvPr/>
        </p:nvPicPr>
        <p:blipFill>
          <a:blip r:embed="rId4"/>
          <a:srcRect t="27083" r="34375"/>
          <a:stretch>
            <a:fillRect/>
          </a:stretch>
        </p:blipFill>
        <p:spPr>
          <a:xfrm>
            <a:off x="3395846" y="805854"/>
            <a:ext cx="4272498" cy="3560417"/>
          </a:xfrm>
          <a:prstGeom prst="rect">
            <a:avLst/>
          </a:prstGeom>
        </p:spPr>
      </p:pic>
      <p:pic>
        <p:nvPicPr>
          <p:cNvPr id="7" name="Obrázok 6" descr="126951891_688316762057872_4729921664973072974_n.jpg"/>
          <p:cNvPicPr>
            <a:picLocks noChangeAspect="1"/>
          </p:cNvPicPr>
          <p:nvPr/>
        </p:nvPicPr>
        <p:blipFill>
          <a:blip r:embed="rId5"/>
          <a:srcRect t="22916" r="39062"/>
          <a:stretch>
            <a:fillRect/>
          </a:stretch>
        </p:blipFill>
        <p:spPr>
          <a:xfrm>
            <a:off x="2267744" y="4697915"/>
            <a:ext cx="1749008" cy="165931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126515008_420265755645103_6485758788307065262_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17685" r="24479" b="15648"/>
          <a:stretch>
            <a:fillRect/>
          </a:stretch>
        </p:blipFill>
        <p:spPr>
          <a:xfrm>
            <a:off x="428596" y="357166"/>
            <a:ext cx="3452818" cy="2286016"/>
          </a:xfrm>
        </p:spPr>
      </p:pic>
      <p:pic>
        <p:nvPicPr>
          <p:cNvPr id="5" name="Obrázok 4" descr="127025849_379440320061119_345476431472765262_n.jpg"/>
          <p:cNvPicPr>
            <a:picLocks noChangeAspect="1"/>
          </p:cNvPicPr>
          <p:nvPr/>
        </p:nvPicPr>
        <p:blipFill>
          <a:blip r:embed="rId3"/>
          <a:srcRect l="21875" t="22916" b="12500"/>
          <a:stretch>
            <a:fillRect/>
          </a:stretch>
        </p:blipFill>
        <p:spPr>
          <a:xfrm>
            <a:off x="966708" y="284976"/>
            <a:ext cx="7393810" cy="4584183"/>
          </a:xfrm>
          <a:prstGeom prst="rect">
            <a:avLst/>
          </a:prstGeom>
        </p:spPr>
      </p:pic>
      <p:pic>
        <p:nvPicPr>
          <p:cNvPr id="6" name="Obrázok 5" descr="126961333_135500224689608_8631961181282012742_n.jpg"/>
          <p:cNvPicPr>
            <a:picLocks noChangeAspect="1"/>
          </p:cNvPicPr>
          <p:nvPr/>
        </p:nvPicPr>
        <p:blipFill>
          <a:blip r:embed="rId4"/>
          <a:srcRect t="25000" r="34375"/>
          <a:stretch>
            <a:fillRect/>
          </a:stretch>
        </p:blipFill>
        <p:spPr>
          <a:xfrm>
            <a:off x="299313" y="1519882"/>
            <a:ext cx="3000380" cy="2571756"/>
          </a:xfrm>
          <a:prstGeom prst="rect">
            <a:avLst/>
          </a:prstGeom>
        </p:spPr>
      </p:pic>
      <p:pic>
        <p:nvPicPr>
          <p:cNvPr id="8" name="Obrázok 7" descr="127020256_287751569284075_3223289330289339786_n.jpg"/>
          <p:cNvPicPr>
            <a:picLocks noChangeAspect="1"/>
          </p:cNvPicPr>
          <p:nvPr/>
        </p:nvPicPr>
        <p:blipFill>
          <a:blip r:embed="rId5"/>
          <a:srcRect t="4687" r="47656" b="7812"/>
          <a:stretch>
            <a:fillRect/>
          </a:stretch>
        </p:blipFill>
        <p:spPr>
          <a:xfrm>
            <a:off x="4930634" y="1916832"/>
            <a:ext cx="3497052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3CEDA-C4FB-49FD-AC8A-E46FB25C8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zh-CN" dirty="0"/>
              <a:t>Odhadnite vyznam ideogramov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BD883-AA3A-4D54-8698-08EDDBA9501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5357192"/>
          </a:xfrm>
        </p:spPr>
        <p:txBody>
          <a:bodyPr/>
          <a:lstStyle/>
          <a:p>
            <a:r>
              <a:rPr lang="zh-CN" altLang="en-US" dirty="0"/>
              <a:t>安 </a:t>
            </a:r>
            <a:r>
              <a:rPr lang="en-US" altLang="zh-CN" dirty="0" err="1"/>
              <a:t>strecha</a:t>
            </a:r>
            <a:r>
              <a:rPr lang="en-US" altLang="zh-CN" dirty="0"/>
              <a:t>+</a:t>
            </a:r>
            <a:r>
              <a:rPr lang="sk-SK" altLang="zh-CN" dirty="0"/>
              <a:t>žena </a:t>
            </a:r>
            <a:r>
              <a:rPr lang="sk-SK" altLang="zh-CN" dirty="0" err="1"/>
              <a:t>prid.m</a:t>
            </a:r>
            <a:r>
              <a:rPr lang="sk-SK" altLang="zh-CN" dirty="0"/>
              <a:t>. </a:t>
            </a:r>
            <a:r>
              <a:rPr lang="sk-SK" altLang="zh-CN" dirty="0" err="1"/>
              <a:t>kludny</a:t>
            </a:r>
            <a:r>
              <a:rPr lang="sk-SK" altLang="zh-CN" dirty="0"/>
              <a:t>, </a:t>
            </a:r>
            <a:r>
              <a:rPr lang="sk-SK" altLang="zh-CN" dirty="0" err="1"/>
              <a:t>pokojny</a:t>
            </a:r>
            <a:endParaRPr lang="sk-SK" altLang="zh-CN" dirty="0"/>
          </a:p>
          <a:p>
            <a:r>
              <a:rPr lang="zh-CN" altLang="en-US" dirty="0"/>
              <a:t>比 </a:t>
            </a:r>
            <a:r>
              <a:rPr lang="en-US" altLang="zh-CN" dirty="0" err="1"/>
              <a:t>obrateny</a:t>
            </a:r>
            <a:r>
              <a:rPr lang="en-US" altLang="zh-CN" dirty="0"/>
              <a:t> </a:t>
            </a:r>
            <a:r>
              <a:rPr lang="en-US" altLang="zh-CN" dirty="0" err="1"/>
              <a:t>clovek</a:t>
            </a:r>
            <a:r>
              <a:rPr lang="en-US" altLang="zh-CN" dirty="0"/>
              <a:t> + </a:t>
            </a:r>
            <a:r>
              <a:rPr lang="en-US" altLang="zh-CN" dirty="0" err="1"/>
              <a:t>obrateny</a:t>
            </a:r>
            <a:r>
              <a:rPr lang="en-US" altLang="zh-CN" dirty="0"/>
              <a:t> </a:t>
            </a:r>
            <a:r>
              <a:rPr lang="en-US" altLang="zh-CN" dirty="0" err="1"/>
              <a:t>clovek</a:t>
            </a:r>
            <a:r>
              <a:rPr lang="en-US" altLang="zh-CN" dirty="0"/>
              <a:t> </a:t>
            </a:r>
            <a:r>
              <a:rPr lang="cs-CZ" altLang="zh-CN" dirty="0"/>
              <a:t>sloveso porovnat</a:t>
            </a:r>
            <a:endParaRPr lang="en-US" altLang="zh-CN" dirty="0"/>
          </a:p>
          <a:p>
            <a:r>
              <a:rPr lang="zh-CN" altLang="en-US" dirty="0"/>
              <a:t>便 </a:t>
            </a:r>
            <a:r>
              <a:rPr lang="sk-SK" altLang="zh-CN" dirty="0"/>
              <a:t>clov</a:t>
            </a:r>
            <a:r>
              <a:rPr lang="en-US" altLang="zh-CN" dirty="0" err="1"/>
              <a:t>ek+menit</a:t>
            </a:r>
            <a:r>
              <a:rPr lang="cs-CZ" altLang="zh-CN" dirty="0"/>
              <a:t> </a:t>
            </a:r>
            <a:r>
              <a:rPr lang="cs-CZ" altLang="zh-CN" dirty="0" err="1"/>
              <a:t>prid.m</a:t>
            </a:r>
            <a:r>
              <a:rPr lang="cs-CZ" altLang="zh-CN" dirty="0"/>
              <a:t>. </a:t>
            </a:r>
            <a:r>
              <a:rPr lang="cs-CZ" altLang="zh-CN" dirty="0" err="1"/>
              <a:t>pohodlny</a:t>
            </a:r>
            <a:endParaRPr lang="en-US" altLang="zh-CN" dirty="0"/>
          </a:p>
          <a:p>
            <a:r>
              <a:rPr lang="zh-CN" altLang="en-US" dirty="0"/>
              <a:t>焚</a:t>
            </a:r>
            <a:r>
              <a:rPr lang="en-US" altLang="zh-CN" dirty="0"/>
              <a:t>haj + </a:t>
            </a:r>
            <a:r>
              <a:rPr lang="en-US" altLang="zh-CN" dirty="0" err="1"/>
              <a:t>ohen</a:t>
            </a:r>
            <a:r>
              <a:rPr lang="cs-CZ" altLang="zh-CN" dirty="0"/>
              <a:t> sloveso </a:t>
            </a:r>
            <a:r>
              <a:rPr lang="cs-CZ" altLang="zh-CN"/>
              <a:t>horiet</a:t>
            </a:r>
            <a:endParaRPr lang="en-US" altLang="zh-CN" dirty="0"/>
          </a:p>
          <a:p>
            <a:r>
              <a:rPr lang="zh-CN" altLang="en-US" dirty="0"/>
              <a:t>库</a:t>
            </a:r>
            <a:r>
              <a:rPr lang="en-US" altLang="zh-CN" dirty="0" err="1"/>
              <a:t>pristresok+voz</a:t>
            </a:r>
            <a:r>
              <a:rPr lang="en-US" altLang="zh-CN" dirty="0"/>
              <a:t> </a:t>
            </a:r>
            <a:r>
              <a:rPr lang="cs-CZ" altLang="zh-CN" dirty="0" err="1"/>
              <a:t>pod.m.skladisko</a:t>
            </a:r>
            <a:endParaRPr lang="en-US" altLang="zh-CN" dirty="0"/>
          </a:p>
          <a:p>
            <a:r>
              <a:rPr lang="zh-CN" altLang="en-US" dirty="0"/>
              <a:t>信 </a:t>
            </a:r>
            <a:r>
              <a:rPr lang="en-US" altLang="zh-CN" dirty="0" err="1"/>
              <a:t>clovek+slovo</a:t>
            </a:r>
            <a:r>
              <a:rPr lang="en-US" altLang="zh-CN" dirty="0"/>
              <a:t> </a:t>
            </a:r>
            <a:r>
              <a:rPr lang="cs-CZ" altLang="zh-CN" dirty="0"/>
              <a:t>sloveso </a:t>
            </a:r>
            <a:r>
              <a:rPr lang="cs-CZ" altLang="zh-CN" dirty="0" err="1"/>
              <a:t>doverovat</a:t>
            </a:r>
            <a:endParaRPr lang="en-US" altLang="zh-CN" dirty="0"/>
          </a:p>
          <a:p>
            <a:r>
              <a:rPr lang="zh-CN" altLang="en-US" dirty="0"/>
              <a:t>渔</a:t>
            </a:r>
            <a:r>
              <a:rPr lang="en-US" altLang="zh-CN" dirty="0" err="1"/>
              <a:t>voda+ryba</a:t>
            </a:r>
            <a:r>
              <a:rPr lang="en-US" altLang="zh-CN" dirty="0"/>
              <a:t> </a:t>
            </a:r>
            <a:r>
              <a:rPr lang="cs-CZ" altLang="zh-CN" dirty="0"/>
              <a:t>sloveso </a:t>
            </a:r>
            <a:r>
              <a:rPr lang="cs-CZ" altLang="zh-CN" dirty="0" err="1"/>
              <a:t>rybarit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60614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DÚ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/>
              <a:t>Prepíšte znaky k lekcii IC L1P1 lekcia </a:t>
            </a:r>
            <a:r>
              <a:rPr lang="en-US" dirty="0"/>
              <a:t>4</a:t>
            </a:r>
            <a:endParaRPr lang="sk-SK" dirty="0"/>
          </a:p>
          <a:p>
            <a:r>
              <a:rPr lang="sk-SK" dirty="0"/>
              <a:t>Určte radikál pri nasledujúcich znakoch: </a:t>
            </a:r>
            <a:r>
              <a:rPr lang="zh-CN" altLang="en-US" dirty="0"/>
              <a:t>回，馆，茶，快</a:t>
            </a:r>
            <a:endParaRPr lang="sk-SK" altLang="zh-CN" dirty="0"/>
          </a:p>
          <a:p>
            <a:r>
              <a:rPr lang="sk-SK" dirty="0"/>
              <a:t>Zaraďte  nasledujúce znaky do </a:t>
            </a:r>
            <a:r>
              <a:rPr lang="sk-SK" dirty="0" err="1"/>
              <a:t>Xu</a:t>
            </a:r>
            <a:r>
              <a:rPr lang="sk-SK" dirty="0"/>
              <a:t> </a:t>
            </a:r>
            <a:r>
              <a:rPr lang="sk-SK" dirty="0" err="1"/>
              <a:t>Shenových</a:t>
            </a:r>
            <a:r>
              <a:rPr lang="sk-SK" dirty="0"/>
              <a:t> skupín:</a:t>
            </a:r>
            <a:r>
              <a:rPr lang="zh-CN" altLang="en-US" dirty="0"/>
              <a:t>末，跳，影，客，昨，想，睡，找</a:t>
            </a:r>
            <a:endParaRPr lang="sk-SK" dirty="0"/>
          </a:p>
          <a:p>
            <a:pPr>
              <a:buNone/>
            </a:pPr>
            <a:r>
              <a:rPr lang="sk-SK" dirty="0"/>
              <a:t>(pri tých, čo patria do skupiny </a:t>
            </a:r>
            <a:r>
              <a:rPr lang="sk-SK" dirty="0" err="1"/>
              <a:t>xingsheng</a:t>
            </a:r>
            <a:r>
              <a:rPr lang="sk-SK" dirty="0"/>
              <a:t> určte aj </a:t>
            </a:r>
            <a:r>
              <a:rPr lang="sk-SK" dirty="0" err="1"/>
              <a:t>fonetikum</a:t>
            </a:r>
            <a:r>
              <a:rPr lang="sk-SK" dirty="0"/>
              <a:t> a </a:t>
            </a:r>
            <a:r>
              <a:rPr lang="sk-SK" dirty="0" err="1"/>
              <a:t>determinatív</a:t>
            </a:r>
            <a:r>
              <a:rPr lang="sk-SK" dirty="0"/>
              <a:t>)</a:t>
            </a:r>
          </a:p>
          <a:p>
            <a:endParaRPr lang="sk-SK" dirty="0"/>
          </a:p>
          <a:p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Aktivita: opakovanie znaky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>
            <a:normAutofit fontScale="85000" lnSpcReduction="20000"/>
          </a:bodyPr>
          <a:lstStyle/>
          <a:p>
            <a:r>
              <a:rPr lang="sk-SK" dirty="0"/>
              <a:t>Určite správne poradie ťahov:</a:t>
            </a:r>
          </a:p>
          <a:p>
            <a:pPr>
              <a:buNone/>
            </a:pPr>
            <a:r>
              <a:rPr lang="zh-CN" altLang="en-US" dirty="0"/>
              <a:t>因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妹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为</a:t>
            </a:r>
            <a:r>
              <a:rPr lang="en-US" altLang="zh-CN" dirty="0"/>
              <a:t>		</a:t>
            </a:r>
          </a:p>
          <a:p>
            <a:pPr>
              <a:buNone/>
            </a:pPr>
            <a:r>
              <a:rPr lang="zh-CN" altLang="en-US" dirty="0"/>
              <a:t>忙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再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样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zh-CN" dirty="0" err="1"/>
              <a:t>Odhalte</a:t>
            </a:r>
            <a:r>
              <a:rPr lang="en-US" altLang="zh-CN" dirty="0"/>
              <a:t> p</a:t>
            </a:r>
            <a:r>
              <a:rPr lang="sk-SK" altLang="zh-CN" dirty="0"/>
              <a:t>ôvodnú formu radikálu</a:t>
            </a:r>
          </a:p>
          <a:p>
            <a:pPr marL="0" indent="0">
              <a:buNone/>
            </a:pPr>
            <a:r>
              <a:rPr lang="zh-CN" altLang="en-US" dirty="0"/>
              <a:t>话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饭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渴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跳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雪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热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打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DU: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/>
              <a:t>Určte radikál pri nasledujúcich znakoch: </a:t>
            </a:r>
            <a:r>
              <a:rPr lang="zh-CN" altLang="en-US" dirty="0"/>
              <a:t>你，叫，友，字，没，家</a:t>
            </a:r>
            <a:endParaRPr lang="sk-SK" altLang="zh-CN" dirty="0"/>
          </a:p>
          <a:p>
            <a:r>
              <a:rPr lang="sk-SK" dirty="0"/>
              <a:t>Zaraďte  nasledujúce znaky do </a:t>
            </a:r>
            <a:r>
              <a:rPr lang="sk-SK" dirty="0" err="1"/>
              <a:t>Xu</a:t>
            </a:r>
            <a:r>
              <a:rPr lang="sk-SK" dirty="0"/>
              <a:t> </a:t>
            </a:r>
            <a:r>
              <a:rPr lang="sk-SK" dirty="0" err="1"/>
              <a:t>Shenových</a:t>
            </a:r>
            <a:r>
              <a:rPr lang="sk-SK" dirty="0"/>
              <a:t> skupín: </a:t>
            </a:r>
            <a:r>
              <a:rPr lang="zh-CN" altLang="en-US" dirty="0"/>
              <a:t>北，家，月，上，喜，爱，好，吃，晚，刻</a:t>
            </a:r>
            <a:endParaRPr lang="sk-SK" dirty="0"/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500034" y="955528"/>
            <a:ext cx="7467600" cy="5902472"/>
          </a:xfrm>
        </p:spPr>
        <p:txBody>
          <a:bodyPr/>
          <a:lstStyle/>
          <a:p>
            <a:r>
              <a:rPr lang="sk-SK" dirty="0"/>
              <a:t>Určte radikál pri nasledujúcich znakoch: </a:t>
            </a:r>
          </a:p>
          <a:p>
            <a:pPr>
              <a:buNone/>
            </a:pPr>
            <a:endParaRPr lang="sk-SK" altLang="zh-CN" dirty="0"/>
          </a:p>
          <a:p>
            <a:pPr>
              <a:buNone/>
            </a:pPr>
            <a:endParaRPr lang="sk-SK" altLang="zh-CN" dirty="0"/>
          </a:p>
          <a:p>
            <a:pPr>
              <a:buNone/>
            </a:pPr>
            <a:r>
              <a:rPr lang="zh-CN" altLang="en-US" dirty="0"/>
              <a:t>你</a:t>
            </a:r>
            <a:r>
              <a:rPr lang="sk-SK" altLang="zh-CN" dirty="0"/>
              <a:t> </a:t>
            </a:r>
          </a:p>
          <a:p>
            <a:pPr>
              <a:buNone/>
            </a:pPr>
            <a:r>
              <a:rPr lang="zh-CN" altLang="en-US" dirty="0"/>
              <a:t>叫</a:t>
            </a:r>
            <a:endParaRPr lang="sk-SK" altLang="zh-CN" dirty="0"/>
          </a:p>
          <a:p>
            <a:pPr>
              <a:buNone/>
            </a:pPr>
            <a:r>
              <a:rPr lang="zh-CN" altLang="en-US" dirty="0"/>
              <a:t>友</a:t>
            </a:r>
            <a:endParaRPr lang="sk-SK" altLang="zh-CN" dirty="0"/>
          </a:p>
          <a:p>
            <a:pPr>
              <a:buNone/>
            </a:pPr>
            <a:r>
              <a:rPr lang="zh-CN" altLang="en-US" dirty="0"/>
              <a:t>字</a:t>
            </a:r>
            <a:endParaRPr lang="sk-SK" altLang="zh-CN" dirty="0"/>
          </a:p>
          <a:p>
            <a:pPr>
              <a:buNone/>
            </a:pPr>
            <a:r>
              <a:rPr lang="zh-CN" altLang="en-US" dirty="0"/>
              <a:t>没</a:t>
            </a:r>
            <a:endParaRPr lang="sk-SK" altLang="zh-CN" dirty="0"/>
          </a:p>
          <a:p>
            <a:pPr>
              <a:buNone/>
            </a:pPr>
            <a:r>
              <a:rPr lang="zh-CN" altLang="en-US" dirty="0"/>
              <a:t>家</a:t>
            </a:r>
            <a:endParaRPr lang="sk-SK" altLang="zh-CN" dirty="0"/>
          </a:p>
          <a:p>
            <a:endParaRPr lang="sk-S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67544" y="8129"/>
            <a:ext cx="7467600" cy="5831034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Zaraďte  nasledujúce znaky do </a:t>
            </a:r>
            <a:r>
              <a:rPr lang="sk-SK" dirty="0" err="1"/>
              <a:t>Xu</a:t>
            </a:r>
            <a:r>
              <a:rPr lang="sk-SK" dirty="0"/>
              <a:t> </a:t>
            </a:r>
            <a:r>
              <a:rPr lang="sk-SK" dirty="0" err="1"/>
              <a:t>Shenových</a:t>
            </a:r>
            <a:r>
              <a:rPr lang="sk-SK" dirty="0"/>
              <a:t> skupín: </a:t>
            </a:r>
            <a:endParaRPr lang="en-US" dirty="0"/>
          </a:p>
          <a:p>
            <a:pPr>
              <a:buNone/>
            </a:pPr>
            <a:r>
              <a:rPr lang="zh-CN" altLang="en-US" dirty="0"/>
              <a:t>北</a:t>
            </a:r>
            <a:r>
              <a:rPr lang="sk-SK" altLang="zh-CN" dirty="0"/>
              <a:t>-huiyi</a:t>
            </a:r>
            <a:r>
              <a:rPr lang="en-US" altLang="zh-CN" dirty="0"/>
              <a:t> </a:t>
            </a:r>
            <a:r>
              <a:rPr lang="cs-CZ" dirty="0"/>
              <a:t>(dva lidé otočení k sobě zády), môže byť aj </a:t>
            </a:r>
            <a:r>
              <a:rPr lang="cs-CZ" dirty="0" err="1"/>
              <a:t>vypújčka</a:t>
            </a:r>
            <a:r>
              <a:rPr lang="en-US" dirty="0"/>
              <a:t> 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家</a:t>
            </a:r>
            <a:r>
              <a:rPr lang="sk-SK" altLang="zh-CN" dirty="0"/>
              <a:t>-huiyi</a:t>
            </a:r>
            <a:r>
              <a:rPr lang="cs-CZ" dirty="0"/>
              <a:t>(prase pod střechou)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月</a:t>
            </a:r>
            <a:r>
              <a:rPr lang="sk-SK" altLang="zh-CN" dirty="0"/>
              <a:t>-xiangxing(schematické znázornenie Mesiaca vo fáze prvej štvrtiny)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上</a:t>
            </a:r>
            <a:r>
              <a:rPr lang="sk-SK" altLang="zh-CN" dirty="0"/>
              <a:t>-zhishi</a:t>
            </a:r>
            <a:r>
              <a:rPr lang="en-US" altLang="zh-CN" dirty="0"/>
              <a:t> </a:t>
            </a:r>
            <a:r>
              <a:rPr lang="sk-SK" altLang="zh-CN" dirty="0"/>
              <a:t>(schematické znázornenie pozície nad horizontom)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喜</a:t>
            </a:r>
            <a:r>
              <a:rPr lang="sk-SK" altLang="zh-CN" dirty="0"/>
              <a:t>-huiyi, xingsheng</a:t>
            </a:r>
            <a:r>
              <a:rPr lang="sk-SK" dirty="0"/>
              <a:t>(determinatív</a:t>
            </a:r>
            <a:r>
              <a:rPr lang="zh-CN" altLang="en-US" dirty="0"/>
              <a:t>口，</a:t>
            </a:r>
            <a:r>
              <a:rPr lang="sk-SK" dirty="0" err="1"/>
              <a:t>fonetikum</a:t>
            </a:r>
            <a:r>
              <a:rPr lang="zh-CN" altLang="en-US" dirty="0"/>
              <a:t>喜</a:t>
            </a:r>
            <a:r>
              <a:rPr lang="sk-SK" dirty="0"/>
              <a:t>)</a:t>
            </a:r>
          </a:p>
          <a:p>
            <a:pPr>
              <a:buNone/>
            </a:pPr>
            <a:r>
              <a:rPr lang="sk-SK" altLang="zh-CN" dirty="0"/>
              <a:t>				</a:t>
            </a:r>
            <a:r>
              <a:rPr lang="cs-CZ" dirty="0"/>
              <a:t>(hraní na buben a smích)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爱</a:t>
            </a:r>
            <a:r>
              <a:rPr lang="sk-SK" altLang="zh-CN" dirty="0"/>
              <a:t>-xingsheng	</a:t>
            </a:r>
            <a:r>
              <a:rPr lang="sk-SK" dirty="0"/>
              <a:t>(determinativ - </a:t>
            </a:r>
            <a:r>
              <a:rPr lang="zh-CN" altLang="en-US" dirty="0"/>
              <a:t>夂</a:t>
            </a:r>
            <a:r>
              <a:rPr lang="sk-SK" dirty="0"/>
              <a:t>; </a:t>
            </a:r>
            <a:r>
              <a:rPr lang="sk-SK" dirty="0" err="1"/>
              <a:t>fonetikum</a:t>
            </a:r>
            <a:r>
              <a:rPr lang="sk-SK" dirty="0"/>
              <a:t> - </a:t>
            </a:r>
            <a:r>
              <a:rPr lang="zh-CN" altLang="en-US" dirty="0"/>
              <a:t>爱</a:t>
            </a:r>
            <a:r>
              <a:rPr lang="sk-SK" dirty="0"/>
              <a:t>)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好</a:t>
            </a:r>
            <a:r>
              <a:rPr lang="sk-SK" altLang="zh-CN" dirty="0"/>
              <a:t>-huiyi</a:t>
            </a:r>
            <a:r>
              <a:rPr lang="cs-CZ" dirty="0"/>
              <a:t>(žena a dítě)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吃</a:t>
            </a:r>
            <a:r>
              <a:rPr lang="sk-SK" altLang="zh-CN" dirty="0"/>
              <a:t>-xingsheng</a:t>
            </a:r>
            <a:r>
              <a:rPr lang="sk-SK" dirty="0"/>
              <a:t>(determinativ - </a:t>
            </a:r>
            <a:r>
              <a:rPr lang="zh-CN" altLang="en-US" dirty="0"/>
              <a:t>口</a:t>
            </a:r>
            <a:r>
              <a:rPr lang="sk-SK" dirty="0"/>
              <a:t>; fonetikum - </a:t>
            </a:r>
            <a:r>
              <a:rPr lang="zh-CN" altLang="en-US" dirty="0"/>
              <a:t>乞</a:t>
            </a:r>
            <a:r>
              <a:rPr lang="sk-SK" altLang="zh-CN" dirty="0" err="1"/>
              <a:t>jí</a:t>
            </a:r>
            <a:r>
              <a:rPr lang="sk-SK" dirty="0"/>
              <a:t>), </a:t>
            </a:r>
            <a:r>
              <a:rPr lang="sk-SK" dirty="0" err="1"/>
              <a:t>huiyi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晚</a:t>
            </a:r>
            <a:r>
              <a:rPr lang="sk-SK" altLang="zh-CN" dirty="0"/>
              <a:t>-xingsheng	</a:t>
            </a:r>
            <a:r>
              <a:rPr lang="sk-SK" dirty="0"/>
              <a:t>(determinativ - </a:t>
            </a:r>
            <a:r>
              <a:rPr lang="zh-CN" altLang="en-US" dirty="0"/>
              <a:t>日</a:t>
            </a:r>
            <a:r>
              <a:rPr lang="sk-SK" dirty="0"/>
              <a:t>; </a:t>
            </a:r>
            <a:r>
              <a:rPr lang="sk-SK" dirty="0" err="1"/>
              <a:t>fonetikum</a:t>
            </a:r>
            <a:r>
              <a:rPr lang="sk-SK" dirty="0"/>
              <a:t> - </a:t>
            </a:r>
            <a:r>
              <a:rPr lang="zh-CN" altLang="en-US" dirty="0"/>
              <a:t>免</a:t>
            </a:r>
            <a:r>
              <a:rPr lang="sk-SK" dirty="0"/>
              <a:t>)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刻</a:t>
            </a:r>
            <a:r>
              <a:rPr lang="sk-SK" altLang="zh-CN" dirty="0"/>
              <a:t>-xingsheng	</a:t>
            </a:r>
            <a:r>
              <a:rPr lang="sk-SK" dirty="0"/>
              <a:t>(determinativ -</a:t>
            </a:r>
            <a:r>
              <a:rPr lang="zh-CN" altLang="en-US" dirty="0"/>
              <a:t>刂</a:t>
            </a:r>
            <a:r>
              <a:rPr lang="sk-SK" altLang="zh-CN" dirty="0"/>
              <a:t>/</a:t>
            </a:r>
            <a:r>
              <a:rPr lang="sk-SK" dirty="0"/>
              <a:t>; </a:t>
            </a:r>
            <a:r>
              <a:rPr lang="sk-SK" dirty="0" err="1"/>
              <a:t>fonetikum</a:t>
            </a:r>
            <a:r>
              <a:rPr lang="sk-SK" dirty="0"/>
              <a:t> - </a:t>
            </a:r>
            <a:r>
              <a:rPr lang="zh-CN" altLang="en-US" dirty="0"/>
              <a:t>亥</a:t>
            </a:r>
            <a:r>
              <a:rPr lang="sk-SK" dirty="0"/>
              <a:t>)</a:t>
            </a:r>
          </a:p>
          <a:p>
            <a:r>
              <a:rPr lang="zh-CN" altLang="en-US" dirty="0"/>
              <a:t>刀</a:t>
            </a:r>
            <a:endParaRPr lang="sk-SK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sk-SK" dirty="0"/>
              <a:t>Tradičné mýty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41416" y="908720"/>
            <a:ext cx="7467600" cy="4873752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cs-CZ" dirty="0" err="1"/>
              <a:t>Podľa</a:t>
            </a:r>
            <a:r>
              <a:rPr lang="cs-CZ" dirty="0"/>
              <a:t> tradičných </a:t>
            </a:r>
            <a:r>
              <a:rPr lang="cs-CZ" dirty="0" err="1"/>
              <a:t>mýtov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vytvorením</a:t>
            </a:r>
            <a:r>
              <a:rPr lang="cs-CZ" dirty="0"/>
              <a:t> písma </a:t>
            </a:r>
            <a:r>
              <a:rPr lang="cs-CZ" dirty="0" err="1"/>
              <a:t>zaoberali</a:t>
            </a:r>
            <a:r>
              <a:rPr lang="cs-CZ" dirty="0"/>
              <a:t> už </a:t>
            </a:r>
            <a:r>
              <a:rPr lang="cs-CZ" dirty="0" err="1"/>
              <a:t>mýtickí</a:t>
            </a:r>
            <a:r>
              <a:rPr lang="cs-CZ" dirty="0"/>
              <a:t> vládci v </a:t>
            </a:r>
            <a:r>
              <a:rPr lang="cs-CZ" dirty="0" err="1"/>
              <a:t>staroveku</a:t>
            </a:r>
            <a:endParaRPr lang="cs-CZ" dirty="0"/>
          </a:p>
          <a:p>
            <a:pPr marL="0" indent="0">
              <a:buNone/>
            </a:pPr>
            <a:endParaRPr lang="sk-SK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sk-SK" dirty="0">
                <a:solidFill>
                  <a:schemeClr val="accent1"/>
                </a:solidFill>
              </a:rPr>
              <a:t>1.) </a:t>
            </a:r>
            <a:r>
              <a:rPr lang="sk-SK" i="1" dirty="0" err="1">
                <a:solidFill>
                  <a:schemeClr val="accent1"/>
                </a:solidFill>
              </a:rPr>
              <a:t>Cang</a:t>
            </a:r>
            <a:r>
              <a:rPr lang="sk-SK" i="1" dirty="0">
                <a:solidFill>
                  <a:schemeClr val="accent1"/>
                </a:solidFill>
              </a:rPr>
              <a:t> </a:t>
            </a:r>
            <a:r>
              <a:rPr lang="sk-SK" i="1" dirty="0" err="1">
                <a:solidFill>
                  <a:schemeClr val="accent1"/>
                </a:solidFill>
              </a:rPr>
              <a:t>Jie</a:t>
            </a:r>
            <a:r>
              <a:rPr lang="sk-SK" i="1" dirty="0">
                <a:solidFill>
                  <a:schemeClr val="accent1"/>
                </a:solidFill>
              </a:rPr>
              <a:t> </a:t>
            </a:r>
            <a:r>
              <a:rPr lang="zh-CN" altLang="en-US" dirty="0">
                <a:hlinkClick r:id="rId2" tooltip="wikt:仓颉"/>
              </a:rPr>
              <a:t>仓颉</a:t>
            </a:r>
            <a:r>
              <a:rPr lang="sk-SK" i="1" dirty="0">
                <a:solidFill>
                  <a:schemeClr val="accent1"/>
                </a:solidFill>
              </a:rPr>
              <a:t> </a:t>
            </a:r>
            <a:r>
              <a:rPr lang="sk-SK" dirty="0"/>
              <a:t>(pisár na dvore Žltého cisára, traduje sa, že mal 4 oči, s vynálezom písma spájaný od klasickej doby) </a:t>
            </a:r>
          </a:p>
          <a:p>
            <a:r>
              <a:rPr lang="sk-SK" dirty="0" err="1"/>
              <a:t>Xunzi</a:t>
            </a:r>
            <a:r>
              <a:rPr lang="sk-SK" dirty="0"/>
              <a:t> (pred 230 </a:t>
            </a:r>
            <a:r>
              <a:rPr lang="sk-SK" dirty="0" err="1"/>
              <a:t>pr</a:t>
            </a:r>
            <a:r>
              <a:rPr lang="sk-SK" dirty="0"/>
              <a:t>. Kr.), Letopisy pána </a:t>
            </a:r>
            <a:r>
              <a:rPr lang="sk-SK" dirty="0" err="1"/>
              <a:t>Lü</a:t>
            </a:r>
            <a:r>
              <a:rPr lang="sk-SK" dirty="0"/>
              <a:t> (okolo 239 </a:t>
            </a:r>
            <a:r>
              <a:rPr lang="sk-SK" dirty="0" err="1"/>
              <a:t>pr</a:t>
            </a:r>
            <a:r>
              <a:rPr lang="sk-SK" dirty="0"/>
              <a:t>. Kr.); </a:t>
            </a:r>
            <a:r>
              <a:rPr lang="sk-SK" dirty="0" err="1"/>
              <a:t>Xu</a:t>
            </a:r>
            <a:r>
              <a:rPr lang="sk-SK" dirty="0"/>
              <a:t> </a:t>
            </a:r>
            <a:r>
              <a:rPr lang="sk-SK" dirty="0" err="1"/>
              <a:t>Shen</a:t>
            </a:r>
            <a:r>
              <a:rPr lang="sk-SK" dirty="0"/>
              <a:t> (100 po Kr.)=&gt; splynutie týchto dvoch postáv, </a:t>
            </a:r>
            <a:r>
              <a:rPr lang="sk-SK" dirty="0" err="1"/>
              <a:t>taoistické</a:t>
            </a:r>
            <a:r>
              <a:rPr lang="sk-SK" dirty="0"/>
              <a:t> spisy </a:t>
            </a:r>
          </a:p>
          <a:p>
            <a:r>
              <a:rPr lang="sk-SK" dirty="0"/>
              <a:t>Stopy vtákov a zvery</a:t>
            </a:r>
          </a:p>
          <a:p>
            <a:pPr marL="0" indent="0">
              <a:buNone/>
            </a:pPr>
            <a:r>
              <a:rPr lang="sk-SK" dirty="0">
                <a:solidFill>
                  <a:schemeClr val="accent1"/>
                </a:solidFill>
              </a:rPr>
              <a:t>2.) </a:t>
            </a:r>
            <a:r>
              <a:rPr lang="sk-SK" i="1" dirty="0" err="1">
                <a:solidFill>
                  <a:schemeClr val="accent1"/>
                </a:solidFill>
              </a:rPr>
              <a:t>Fu</a:t>
            </a:r>
            <a:r>
              <a:rPr lang="sk-SK" i="1" dirty="0">
                <a:solidFill>
                  <a:schemeClr val="accent1"/>
                </a:solidFill>
              </a:rPr>
              <a:t> </a:t>
            </a:r>
            <a:r>
              <a:rPr lang="sk-SK" i="1" dirty="0" err="1">
                <a:solidFill>
                  <a:schemeClr val="accent1"/>
                </a:solidFill>
              </a:rPr>
              <a:t>Xi</a:t>
            </a:r>
            <a:r>
              <a:rPr lang="sk-SK" i="1" dirty="0">
                <a:solidFill>
                  <a:schemeClr val="accent1"/>
                </a:solidFill>
              </a:rPr>
              <a:t> </a:t>
            </a:r>
            <a:r>
              <a:rPr lang="zh-CN" altLang="en-US" u="sng" dirty="0">
                <a:hlinkClick r:id="rId3" tooltip="wikt:伏羲"/>
              </a:rPr>
              <a:t>伏羲</a:t>
            </a:r>
            <a:r>
              <a:rPr lang="sk-SK" i="1" dirty="0">
                <a:solidFill>
                  <a:schemeClr val="accent1"/>
                </a:solidFill>
              </a:rPr>
              <a:t>  </a:t>
            </a:r>
            <a:r>
              <a:rPr lang="sk-SK" dirty="0"/>
              <a:t>(dávnoveký </a:t>
            </a:r>
            <a:r>
              <a:rPr lang="sk-SK" dirty="0" err="1"/>
              <a:t>vladár-demiurg</a:t>
            </a:r>
            <a:r>
              <a:rPr lang="sk-SK" dirty="0"/>
              <a:t>, s vynálezom písma spájaný až na konci genézy konečnej podoby mýtov) </a:t>
            </a:r>
          </a:p>
          <a:p>
            <a:r>
              <a:rPr lang="sk-SK" b="1" dirty="0"/>
              <a:t>Osem </a:t>
            </a:r>
            <a:r>
              <a:rPr lang="sk-SK" b="1" dirty="0" err="1"/>
              <a:t>trigramov</a:t>
            </a:r>
            <a:r>
              <a:rPr lang="sk-SK" b="1" dirty="0"/>
              <a:t> (</a:t>
            </a:r>
            <a:r>
              <a:rPr lang="sk-SK" b="1" dirty="0" err="1"/>
              <a:t>bāguà</a:t>
            </a:r>
            <a:r>
              <a:rPr lang="sk-SK" b="1" dirty="0"/>
              <a:t> </a:t>
            </a:r>
            <a:r>
              <a:rPr lang="zh-CN" altLang="en-US" b="1" dirty="0"/>
              <a:t>八卦</a:t>
            </a:r>
            <a:r>
              <a:rPr lang="sk-SK" altLang="zh-CN" b="1" dirty="0"/>
              <a:t>) </a:t>
            </a:r>
            <a:r>
              <a:rPr lang="sk-SK" altLang="zh-CN" dirty="0"/>
              <a:t>=&gt; obrazce zložené z 3 plných alebo prerušovaných čiar; rôzne premeny </a:t>
            </a:r>
            <a:r>
              <a:rPr lang="sk-SK" altLang="zh-CN" dirty="0" err="1"/>
              <a:t>yinovej</a:t>
            </a:r>
            <a:r>
              <a:rPr lang="sk-SK" altLang="zh-CN" dirty="0"/>
              <a:t> a </a:t>
            </a:r>
            <a:r>
              <a:rPr lang="sk-SK" altLang="zh-CN" dirty="0" err="1"/>
              <a:t>yangovej</a:t>
            </a:r>
            <a:r>
              <a:rPr lang="sk-SK" altLang="zh-CN" dirty="0"/>
              <a:t> energie, tvoria základ symbolickej výbavy Knihy Premien  (veštecká príručka)</a:t>
            </a:r>
          </a:p>
          <a:p>
            <a:pPr marL="0" indent="0">
              <a:buNone/>
            </a:pPr>
            <a:r>
              <a:rPr lang="sk-SK" dirty="0"/>
              <a:t>                                                          =&gt; schémy, ktoré vystihujú pravidelné a nemenné vzorce, podľa ktorých je usporiadaný svet a podľa ktorých sa svet riadi </a:t>
            </a:r>
          </a:p>
          <a:p>
            <a:r>
              <a:rPr lang="sk-SK" dirty="0"/>
              <a:t>Pozoroval javy na nebi a zemi a skúmal, ako odpovedá perie vtákov a kožušiny  zvierat ich prostrediu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46" y="642918"/>
            <a:ext cx="4286250" cy="51085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sk-SK" dirty="0"/>
              <a:t>Moderné mýty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37240"/>
          </a:xfrm>
        </p:spPr>
        <p:txBody>
          <a:bodyPr>
            <a:normAutofit/>
          </a:bodyPr>
          <a:lstStyle/>
          <a:p>
            <a:r>
              <a:rPr lang="sk-SK" dirty="0"/>
              <a:t>interpretácia značiek na neolitickej keramike</a:t>
            </a:r>
          </a:p>
          <a:p>
            <a:r>
              <a:rPr lang="sk-SK" dirty="0"/>
              <a:t>neolitické kultúry na území dnešnej Číny</a:t>
            </a:r>
          </a:p>
          <a:p>
            <a:pPr marL="0" indent="0">
              <a:buNone/>
            </a:pPr>
            <a:r>
              <a:rPr lang="sk-SK" b="1" dirty="0" err="1">
                <a:solidFill>
                  <a:schemeClr val="accent1"/>
                </a:solidFill>
              </a:rPr>
              <a:t>Yangshao</a:t>
            </a:r>
            <a:r>
              <a:rPr lang="sk-SK" b="1" dirty="0">
                <a:solidFill>
                  <a:schemeClr val="accent1"/>
                </a:solidFill>
              </a:rPr>
              <a:t> </a:t>
            </a:r>
            <a:r>
              <a:rPr lang="sk-SK" dirty="0">
                <a:solidFill>
                  <a:schemeClr val="accent1"/>
                </a:solidFill>
              </a:rPr>
              <a:t>(5 000 – 3 000 </a:t>
            </a:r>
            <a:r>
              <a:rPr lang="sk-SK" dirty="0" err="1">
                <a:solidFill>
                  <a:schemeClr val="accent1"/>
                </a:solidFill>
              </a:rPr>
              <a:t>pr</a:t>
            </a:r>
            <a:r>
              <a:rPr lang="sk-SK" dirty="0">
                <a:solidFill>
                  <a:schemeClr val="accent1"/>
                </a:solidFill>
              </a:rPr>
              <a:t>. Kr.) </a:t>
            </a:r>
          </a:p>
          <a:p>
            <a:pPr marL="0" indent="0">
              <a:buNone/>
            </a:pPr>
            <a:r>
              <a:rPr lang="sk-SK" b="1" dirty="0" err="1">
                <a:solidFill>
                  <a:schemeClr val="accent1"/>
                </a:solidFill>
              </a:rPr>
              <a:t>Longshan</a:t>
            </a:r>
            <a:r>
              <a:rPr lang="sk-SK" dirty="0">
                <a:solidFill>
                  <a:schemeClr val="accent1"/>
                </a:solidFill>
              </a:rPr>
              <a:t> (3 000 – 2 000 </a:t>
            </a:r>
            <a:r>
              <a:rPr lang="sk-SK" dirty="0" err="1">
                <a:solidFill>
                  <a:schemeClr val="accent1"/>
                </a:solidFill>
              </a:rPr>
              <a:t>pr</a:t>
            </a:r>
            <a:r>
              <a:rPr lang="sk-SK" dirty="0">
                <a:solidFill>
                  <a:schemeClr val="accent1"/>
                </a:solidFill>
              </a:rPr>
              <a:t>. Kr.) </a:t>
            </a:r>
          </a:p>
          <a:p>
            <a:r>
              <a:rPr lang="sk-SK" dirty="0"/>
              <a:t>nedá sa doložiť akákoľvek súvislosť medzi značkami na neolitickej keramike a najstaršími dochovanými nápismi </a:t>
            </a:r>
          </a:p>
          <a:p>
            <a:r>
              <a:rPr lang="sk-SK" dirty="0"/>
              <a:t>len jednoduché geometrické obrazce (netvoria žiadne reťazce)</a:t>
            </a:r>
          </a:p>
          <a:p>
            <a:pPr marL="0" indent="0">
              <a:buNone/>
            </a:pPr>
            <a:r>
              <a:rPr lang="sk-SK" dirty="0"/>
              <a:t>-nevieme ich čítať = nedokážeme zistiť súvislosť </a:t>
            </a:r>
          </a:p>
          <a:p>
            <a:pPr marL="0" indent="0">
              <a:buNone/>
            </a:pPr>
            <a:r>
              <a:rPr lang="sk-SK" b="1" dirty="0" err="1">
                <a:solidFill>
                  <a:schemeClr val="accent1"/>
                </a:solidFill>
              </a:rPr>
              <a:t>Dawenkou</a:t>
            </a:r>
            <a:r>
              <a:rPr lang="sk-SK" dirty="0">
                <a:solidFill>
                  <a:schemeClr val="accent1"/>
                </a:solidFill>
              </a:rPr>
              <a:t> (4 300 – 1 900 </a:t>
            </a:r>
            <a:r>
              <a:rPr lang="sk-SK" dirty="0" err="1">
                <a:solidFill>
                  <a:schemeClr val="accent1"/>
                </a:solidFill>
              </a:rPr>
              <a:t>pr</a:t>
            </a:r>
            <a:r>
              <a:rPr lang="sk-SK" dirty="0">
                <a:solidFill>
                  <a:schemeClr val="accent1"/>
                </a:solidFill>
              </a:rPr>
              <a:t>. Kr.)  </a:t>
            </a:r>
          </a:p>
          <a:p>
            <a:pPr marL="0" indent="0">
              <a:buNone/>
            </a:pPr>
            <a:r>
              <a:rPr lang="sk-SK" dirty="0"/>
              <a:t>rodové znamenia =&gt; mohli by byť prvým krokom </a:t>
            </a:r>
          </a:p>
          <a:p>
            <a:pPr marL="0" indent="0">
              <a:buNone/>
            </a:pPr>
            <a:r>
              <a:rPr lang="sk-SK" dirty="0"/>
              <a:t>na ceste k vynálezu písma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Arkád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1509</Words>
  <Application>Microsoft Office PowerPoint</Application>
  <PresentationFormat>Předvádění na obrazovce (4:3)</PresentationFormat>
  <Paragraphs>169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Century Schoolbook</vt:lpstr>
      <vt:lpstr>Wingdings</vt:lpstr>
      <vt:lpstr>Wingdings 2</vt:lpstr>
      <vt:lpstr>Arkáda</vt:lpstr>
      <vt:lpstr>Čínske písmo KSCA002 Hodina 4</vt:lpstr>
      <vt:lpstr>Aktivita:Opakovanie</vt:lpstr>
      <vt:lpstr>Aktivita: opakovanie znaky</vt:lpstr>
      <vt:lpstr>DU: </vt:lpstr>
      <vt:lpstr>Prezentace aplikace PowerPoint</vt:lpstr>
      <vt:lpstr>Prezentace aplikace PowerPoint</vt:lpstr>
      <vt:lpstr>Tradičné mýty</vt:lpstr>
      <vt:lpstr>Prezentace aplikace PowerPoint</vt:lpstr>
      <vt:lpstr>Moderné mýty</vt:lpstr>
      <vt:lpstr>Dinggongská črepina</vt:lpstr>
      <vt:lpstr>Jiaguwen 甲骨文  Nápisy na korytnačích pancieroch a hovädzích lopatkách</vt:lpstr>
      <vt:lpstr>Funkcia a spôsob vzniku</vt:lpstr>
      <vt:lpstr>Písmo veštebných nápisov</vt:lpstr>
      <vt:lpstr>Prezentace aplikace PowerPoint</vt:lpstr>
      <vt:lpstr>Podoba a rozmiestnenie nadpisov</vt:lpstr>
      <vt:lpstr>Obsah veštieb </vt:lpstr>
      <vt:lpstr>Prezentace aplikace PowerPoint</vt:lpstr>
      <vt:lpstr>Radikály 1-50</vt:lpstr>
      <vt:lpstr>Prezentace aplikace PowerPoint</vt:lpstr>
      <vt:lpstr>Prezentace aplikace PowerPoint</vt:lpstr>
      <vt:lpstr>Aktivita:hľadanie chýb</vt:lpstr>
      <vt:lpstr>Prezentace aplikace PowerPoint</vt:lpstr>
      <vt:lpstr>Prezentace aplikace PowerPoint</vt:lpstr>
      <vt:lpstr>Odhadnite vyznam ideogramov</vt:lpstr>
      <vt:lpstr>DÚ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Čínske písmo KSCA002 Hodina 4</dc:title>
  <dc:creator>Annamária Hegerová</dc:creator>
  <cp:lastModifiedBy>Terézia Hegerová</cp:lastModifiedBy>
  <cp:revision>27</cp:revision>
  <dcterms:created xsi:type="dcterms:W3CDTF">2021-10-12T17:11:20Z</dcterms:created>
  <dcterms:modified xsi:type="dcterms:W3CDTF">2022-10-06T07:33:12Z</dcterms:modified>
</cp:coreProperties>
</file>