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85" r:id="rId5"/>
    <p:sldId id="259" r:id="rId6"/>
    <p:sldId id="261" r:id="rId7"/>
    <p:sldId id="287" r:id="rId8"/>
    <p:sldId id="288" r:id="rId9"/>
    <p:sldId id="263" r:id="rId10"/>
    <p:sldId id="264" r:id="rId11"/>
    <p:sldId id="265" r:id="rId12"/>
    <p:sldId id="266" r:id="rId13"/>
    <p:sldId id="275" r:id="rId14"/>
    <p:sldId id="276" r:id="rId15"/>
    <p:sldId id="277" r:id="rId16"/>
    <p:sldId id="280" r:id="rId17"/>
    <p:sldId id="286" r:id="rId18"/>
    <p:sldId id="273" r:id="rId19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22B10D-1E5B-493A-B888-5B4B5328EAF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69461E-287C-4EA2-B1B5-D908417F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9461E-287C-4EA2-B1B5-D908417FCD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9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49E55-680B-453F-B1DE-124D36C09EEE}" type="datetimeFigureOut">
              <a:rPr lang="sk-SK" smtClean="0"/>
              <a:pPr/>
              <a:t>20. 10. 2022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aYUEV-vGL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ineseclass101.com/blog/2019/08/16/chinese-body-gestures/" TargetMode="Externa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5</a:t>
            </a:r>
            <a:r>
              <a:rPr lang="en-US" dirty="0"/>
              <a:t>-6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/>
              <a:t>Jinwen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Ã½sledek obrÃ¡zku pro jinw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500042"/>
            <a:ext cx="3714776" cy="338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Ã½sledek obrÃ¡zku pro jinwen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6" y="3786190"/>
            <a:ext cx="3571900" cy="251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Objav </a:t>
            </a:r>
            <a:r>
              <a:rPr lang="sk-SK" dirty="0" err="1"/>
              <a:t>jinwenov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do Severných Song (960-1127) len občasné nálezy  </a:t>
            </a:r>
          </a:p>
          <a:p>
            <a:r>
              <a:rPr lang="sk-SK" dirty="0"/>
              <a:t>nárast nálezov = záujmu o bronzové predmety (zberateľská vášeň elít- vykrádanie hrobiek) </a:t>
            </a:r>
          </a:p>
          <a:p>
            <a:r>
              <a:rPr lang="sk-SK" i="1" dirty="0"/>
              <a:t> </a:t>
            </a:r>
            <a:r>
              <a:rPr lang="sk-SK" i="1" dirty="0" err="1"/>
              <a:t>jīnshí</a:t>
            </a:r>
            <a:r>
              <a:rPr lang="sk-SK" i="1" dirty="0"/>
              <a:t> </a:t>
            </a:r>
            <a:r>
              <a:rPr lang="sk-SK" i="1" dirty="0" err="1"/>
              <a:t>xué</a:t>
            </a:r>
            <a:r>
              <a:rPr lang="sk-SK" i="1" dirty="0"/>
              <a:t> </a:t>
            </a:r>
            <a:r>
              <a:rPr lang="zh-CN" altLang="en-US" dirty="0"/>
              <a:t>金石学</a:t>
            </a:r>
            <a:r>
              <a:rPr lang="sk-SK" altLang="zh-CN" dirty="0"/>
              <a:t> „náuka o kove a kameni“ (vrchol 18.-19. stor.) </a:t>
            </a:r>
          </a:p>
          <a:p>
            <a:r>
              <a:rPr lang="sk-SK" altLang="zh-CN" dirty="0"/>
              <a:t>od Song vznikali diela venované prepisu a výkladu týchto textov </a:t>
            </a:r>
          </a:p>
          <a:p>
            <a:r>
              <a:rPr lang="sk-SK" altLang="zh-CN" dirty="0"/>
              <a:t>najbohatšie nálezy s vedeckým kontextom 70. roky 20. stor. </a:t>
            </a:r>
          </a:p>
          <a:p>
            <a:r>
              <a:rPr lang="sk-SK" altLang="zh-CN" dirty="0"/>
              <a:t>okolo 6000 (najväčší súpis bronzových nádob)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sk-SK" dirty="0"/>
              <a:t>Spracovanie nádob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20000"/>
          </a:bodyPr>
          <a:lstStyle/>
          <a:p>
            <a:r>
              <a:rPr lang="sk-SK" dirty="0">
                <a:hlinkClick r:id="rId2"/>
              </a:rPr>
              <a:t>https://www.youtube.com/watch?v=XaYUEV-vGLM</a:t>
            </a:r>
            <a:r>
              <a:rPr lang="sk-SK" dirty="0"/>
              <a:t> </a:t>
            </a:r>
            <a:endParaRPr lang="en-US" dirty="0"/>
          </a:p>
          <a:p>
            <a:r>
              <a:rPr lang="sk-SK" dirty="0"/>
              <a:t>Technika </a:t>
            </a:r>
            <a:r>
              <a:rPr lang="sk-SK" b="1" dirty="0"/>
              <a:t>keramických dielcov </a:t>
            </a:r>
          </a:p>
          <a:p>
            <a:r>
              <a:rPr lang="sk-SK" dirty="0"/>
              <a:t>vytvorený plný hlinený model-nechal sa vyschnúť-vyryla sa prípadná výzdoba-nanesená ďalšia vrstva hliny (vznikol prevrátený kadlub pozostávajúci z niekoľkých častí podľa tvaru nádoby)- po zaschnutí sa kadlub oddelil od vnútorného modelu- vypálili sa v keramickej dielni</a:t>
            </a:r>
          </a:p>
          <a:p>
            <a:r>
              <a:rPr lang="sk-SK" dirty="0"/>
              <a:t>model ako základ pre jadro, pre prázdne vnútro nádoby (z modelu sa len odškrabal materiál )</a:t>
            </a:r>
          </a:p>
          <a:p>
            <a:r>
              <a:rPr lang="sk-SK" dirty="0"/>
              <a:t>nápisy vznikali už pri liatí nádob – na zvláštny podklad najskôr nápis vyrytý tak ako mal vyzerať v konečnej podobe – z toho zobraný inverzný odtlačok do obdĺžnikovej doštičky (jej povrch by mal byť zakrivený tak ako jadro nádoby)-do jadra sa urobila priehlbina v rozmeroch doštičky a do tejto priehlbiny bola doštička vložená</a:t>
            </a:r>
          </a:p>
          <a:p>
            <a:r>
              <a:rPr lang="sk-SK" dirty="0"/>
              <a:t>pred liatím sa dielce zostavili dohromady hore nohami, nôžkami nádoby sa do formy vlial rozžeravený bronz</a:t>
            </a:r>
          </a:p>
          <a:p>
            <a:r>
              <a:rPr lang="sk-SK" dirty="0"/>
              <a:t>keramické súčasti po vychladnutí nádoby odstránené 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Písmo a jazyk </a:t>
            </a:r>
            <a:r>
              <a:rPr lang="sk-SK" i="1" dirty="0" err="1"/>
              <a:t>jinwenov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podobné ako </a:t>
            </a:r>
            <a:r>
              <a:rPr lang="sk-SK" dirty="0" err="1"/>
              <a:t>jiaguweny</a:t>
            </a:r>
            <a:r>
              <a:rPr lang="sk-SK" dirty="0"/>
              <a:t> , ale iné médium</a:t>
            </a:r>
          </a:p>
          <a:p>
            <a:pPr lvl="0"/>
            <a:r>
              <a:rPr lang="cs-CZ" dirty="0"/>
              <a:t>znaky na </a:t>
            </a:r>
            <a:r>
              <a:rPr lang="cs-CZ" dirty="0" err="1"/>
              <a:t>bronzoch</a:t>
            </a:r>
            <a:r>
              <a:rPr lang="cs-CZ" dirty="0"/>
              <a:t> </a:t>
            </a:r>
            <a:r>
              <a:rPr lang="cs-CZ" dirty="0" err="1"/>
              <a:t>viac</a:t>
            </a:r>
            <a:r>
              <a:rPr lang="cs-CZ" dirty="0"/>
              <a:t> zdobené, </a:t>
            </a:r>
            <a:r>
              <a:rPr lang="cs-CZ" dirty="0" err="1"/>
              <a:t>kombinácie</a:t>
            </a:r>
            <a:r>
              <a:rPr lang="cs-CZ" dirty="0"/>
              <a:t> s </a:t>
            </a:r>
            <a:r>
              <a:rPr lang="cs-CZ" dirty="0" err="1"/>
              <a:t>orientálnymi</a:t>
            </a:r>
            <a:r>
              <a:rPr lang="cs-CZ" dirty="0"/>
              <a:t> </a:t>
            </a:r>
            <a:r>
              <a:rPr lang="cs-CZ" dirty="0" err="1"/>
              <a:t>motívmi</a:t>
            </a:r>
            <a:r>
              <a:rPr lang="cs-CZ" dirty="0"/>
              <a:t> – </a:t>
            </a:r>
            <a:r>
              <a:rPr lang="cs-CZ" dirty="0" err="1"/>
              <a:t>napr</a:t>
            </a:r>
            <a:r>
              <a:rPr lang="cs-CZ" dirty="0"/>
              <a:t> </a:t>
            </a:r>
            <a:r>
              <a:rPr lang="cs-CZ" dirty="0" err="1"/>
              <a:t>zvieracie</a:t>
            </a:r>
            <a:r>
              <a:rPr lang="cs-CZ" dirty="0"/>
              <a:t> </a:t>
            </a:r>
            <a:r>
              <a:rPr lang="cs-CZ" dirty="0" err="1"/>
              <a:t>motívy</a:t>
            </a:r>
            <a:endParaRPr lang="sk-SK" dirty="0"/>
          </a:p>
          <a:p>
            <a:r>
              <a:rPr lang="sk-SK" dirty="0"/>
              <a:t>bohatšie a zaoblenejšie tvary, pravidelnejšie, rovnaké rozmery v rámci jedného textu</a:t>
            </a:r>
          </a:p>
          <a:p>
            <a:r>
              <a:rPr lang="sk-SK" dirty="0"/>
              <a:t>sprava zhora doľava nadol, sprava doľava</a:t>
            </a:r>
          </a:p>
          <a:p>
            <a:r>
              <a:rPr lang="sk-SK" dirty="0"/>
              <a:t>fonetické „</a:t>
            </a:r>
            <a:r>
              <a:rPr lang="sk-SK" dirty="0" err="1"/>
              <a:t>výpůjčky</a:t>
            </a:r>
            <a:r>
              <a:rPr lang="sk-SK" dirty="0"/>
              <a:t>“</a:t>
            </a:r>
          </a:p>
          <a:p>
            <a:r>
              <a:rPr lang="sk-SK" dirty="0"/>
              <a:t>viac znakov v jednom grafickom poli  </a:t>
            </a:r>
          </a:p>
          <a:p>
            <a:r>
              <a:rPr lang="sk-SK" dirty="0"/>
              <a:t>rýmované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typy nádob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 prípravu pokrmov </a:t>
            </a:r>
          </a:p>
          <a:p>
            <a:r>
              <a:rPr lang="sk-SK" dirty="0"/>
              <a:t>Na uchovanie/podávanie pokrmov </a:t>
            </a:r>
          </a:p>
          <a:p>
            <a:r>
              <a:rPr lang="sk-SK" dirty="0"/>
              <a:t>Na alkohol </a:t>
            </a:r>
          </a:p>
          <a:p>
            <a:r>
              <a:rPr lang="sk-SK" dirty="0"/>
              <a:t>Na vodu 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852936"/>
            <a:ext cx="5599656" cy="326097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8333706" cy="508302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Tematika a stavba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Dôležité informácie, tematicky chudobnejšie </a:t>
            </a:r>
          </a:p>
          <a:p>
            <a:pPr>
              <a:buFont typeface="+mj-lt"/>
              <a:buAutoNum type="arabicPeriod"/>
            </a:pPr>
            <a:r>
              <a:rPr lang="sk-SK" dirty="0"/>
              <a:t>Vojenské záležitosti (najmä vo vojenských záležitostiach) </a:t>
            </a:r>
          </a:p>
          <a:p>
            <a:pPr>
              <a:buFont typeface="+mj-lt"/>
              <a:buAutoNum type="arabicPeriod"/>
            </a:pPr>
            <a:r>
              <a:rPr lang="sk-SK" dirty="0"/>
              <a:t>Dvorné obrady (uvedenie osoby do úradu, odmenenie za zásluhy)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Čas a miesto udalosti </a:t>
            </a:r>
          </a:p>
          <a:p>
            <a:r>
              <a:rPr lang="sk-SK" dirty="0"/>
              <a:t>Popis udalosti </a:t>
            </a:r>
          </a:p>
          <a:p>
            <a:r>
              <a:rPr lang="sk-SK" dirty="0"/>
              <a:t>Zoznam darov </a:t>
            </a:r>
          </a:p>
          <a:p>
            <a:r>
              <a:rPr lang="sk-SK" dirty="0"/>
              <a:t>Venovanie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89039"/>
            <a:ext cx="3291042" cy="277681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57455-298B-48A0-BA80-316CEC7C1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zh-CN" dirty="0"/>
              <a:t>Odhadnite význam ideogramov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8CDD03-F35D-4C15-8899-EDA2D4A31C0E}"/>
              </a:ext>
            </a:extLst>
          </p:cNvPr>
          <p:cNvSpPr txBox="1"/>
          <p:nvPr/>
        </p:nvSpPr>
        <p:spPr>
          <a:xfrm>
            <a:off x="457200" y="1700808"/>
            <a:ext cx="81472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闪 </a:t>
            </a:r>
            <a:r>
              <a:rPr lang="sk-SK" altLang="zh-CN" dirty="0" err="1"/>
              <a:t>dvere+človek</a:t>
            </a:r>
            <a:r>
              <a:rPr lang="sk-SK" altLang="zh-CN" dirty="0"/>
              <a:t> </a:t>
            </a:r>
            <a:r>
              <a:rPr lang="sk-SK" altLang="zh-CN" dirty="0" err="1"/>
              <a:t>pod.m</a:t>
            </a:r>
            <a:r>
              <a:rPr lang="sk-SK" altLang="zh-CN" dirty="0"/>
              <a:t>. </a:t>
            </a:r>
            <a:r>
              <a:rPr lang="sk-SK" altLang="zh-CN" dirty="0" err="1"/>
              <a:t>zablesk</a:t>
            </a:r>
            <a:endParaRPr lang="en-US" altLang="zh-CN" dirty="0"/>
          </a:p>
          <a:p>
            <a:r>
              <a:rPr lang="zh-CN" altLang="en-US" dirty="0"/>
              <a:t>囚</a:t>
            </a:r>
            <a:r>
              <a:rPr lang="sk-SK" altLang="zh-CN" dirty="0" err="1"/>
              <a:t>ohrada+človek</a:t>
            </a:r>
            <a:r>
              <a:rPr lang="sk-SK" altLang="zh-CN" dirty="0"/>
              <a:t> sloveso </a:t>
            </a:r>
            <a:r>
              <a:rPr lang="sk-SK" altLang="zh-CN" dirty="0" err="1"/>
              <a:t>vsadit</a:t>
            </a:r>
            <a:r>
              <a:rPr lang="sk-SK" altLang="zh-CN" dirty="0"/>
              <a:t> do </a:t>
            </a:r>
            <a:r>
              <a:rPr lang="sk-SK" altLang="zh-CN" dirty="0" err="1"/>
              <a:t>vazenia</a:t>
            </a:r>
            <a:endParaRPr lang="en-US" altLang="zh-CN" dirty="0"/>
          </a:p>
          <a:p>
            <a:r>
              <a:rPr lang="zh-CN" altLang="en-US" dirty="0"/>
              <a:t>泪</a:t>
            </a:r>
            <a:r>
              <a:rPr lang="sk-SK" altLang="zh-CN" dirty="0"/>
              <a:t> </a:t>
            </a:r>
            <a:r>
              <a:rPr lang="sk-SK" altLang="zh-CN" dirty="0" err="1"/>
              <a:t>oko+voda</a:t>
            </a:r>
            <a:r>
              <a:rPr lang="sk-SK" altLang="zh-CN" dirty="0"/>
              <a:t> </a:t>
            </a:r>
            <a:r>
              <a:rPr lang="sk-SK" altLang="zh-CN" dirty="0" err="1"/>
              <a:t>pod.m</a:t>
            </a:r>
            <a:r>
              <a:rPr lang="sk-SK" altLang="zh-CN" dirty="0"/>
              <a:t>. slza</a:t>
            </a:r>
            <a:endParaRPr lang="en-US" altLang="zh-CN" dirty="0"/>
          </a:p>
          <a:p>
            <a:r>
              <a:rPr lang="zh-CN" altLang="en-US" dirty="0"/>
              <a:t>杲</a:t>
            </a:r>
            <a:r>
              <a:rPr lang="sk-SK" altLang="zh-CN" dirty="0" err="1"/>
              <a:t>slnko+strom</a:t>
            </a:r>
            <a:r>
              <a:rPr lang="sk-SK" altLang="zh-CN" dirty="0"/>
              <a:t> </a:t>
            </a:r>
            <a:r>
              <a:rPr lang="sk-SK" altLang="zh-CN" dirty="0" err="1"/>
              <a:t>prid.m</a:t>
            </a:r>
            <a:r>
              <a:rPr lang="sk-SK" altLang="zh-CN" dirty="0"/>
              <a:t>. </a:t>
            </a:r>
            <a:r>
              <a:rPr lang="sk-SK" altLang="zh-CN" dirty="0" err="1"/>
              <a:t>jasny</a:t>
            </a:r>
            <a:endParaRPr lang="en-US" altLang="zh-CN" dirty="0"/>
          </a:p>
          <a:p>
            <a:r>
              <a:rPr lang="zh-CN" altLang="en-US" dirty="0"/>
              <a:t>集</a:t>
            </a:r>
            <a:r>
              <a:rPr lang="sk-SK" altLang="zh-CN" dirty="0" err="1"/>
              <a:t>vtáčik+strom</a:t>
            </a:r>
            <a:r>
              <a:rPr lang="sk-SK" altLang="zh-CN" dirty="0"/>
              <a:t> sloveso </a:t>
            </a:r>
            <a:r>
              <a:rPr lang="sk-SK" altLang="zh-CN" dirty="0" err="1"/>
              <a:t>zhromazdovat</a:t>
            </a:r>
            <a:r>
              <a:rPr lang="sk-SK" altLang="zh-CN" dirty="0"/>
              <a:t> sa</a:t>
            </a:r>
            <a:endParaRPr lang="en-US" altLang="zh-CN" dirty="0"/>
          </a:p>
          <a:p>
            <a:r>
              <a:rPr lang="zh-CN" altLang="en-US" dirty="0"/>
              <a:t>咱</a:t>
            </a:r>
            <a:r>
              <a:rPr lang="sk-SK" altLang="zh-CN" dirty="0" err="1"/>
              <a:t>nos+ústa</a:t>
            </a:r>
            <a:r>
              <a:rPr lang="sk-SK" altLang="zh-CN" dirty="0"/>
              <a:t> </a:t>
            </a:r>
            <a:r>
              <a:rPr lang="sk-SK" altLang="zh-CN" dirty="0" err="1"/>
              <a:t>zameno</a:t>
            </a:r>
            <a:endParaRPr lang="en-US" altLang="zh-CN" dirty="0"/>
          </a:p>
          <a:p>
            <a:r>
              <a:rPr lang="sk-SK" altLang="zh-CN" dirty="0">
                <a:hlinkClick r:id="rId2"/>
              </a:rPr>
              <a:t>https://www.chineseclass101.com/blog/2019/08/16/chinese-body-gestures/</a:t>
            </a:r>
            <a:endParaRPr lang="sk-SK" altLang="zh-CN" dirty="0"/>
          </a:p>
          <a:p>
            <a:r>
              <a:rPr lang="zh-CN" altLang="en-US" dirty="0"/>
              <a:t>初</a:t>
            </a:r>
            <a:r>
              <a:rPr lang="sk-SK" altLang="zh-CN" dirty="0" err="1"/>
              <a:t>odev+nôž</a:t>
            </a:r>
            <a:r>
              <a:rPr lang="sk-SK" altLang="zh-CN" dirty="0"/>
              <a:t> pod m </a:t>
            </a:r>
            <a:r>
              <a:rPr lang="sk-SK" altLang="zh-CN" dirty="0" err="1"/>
              <a:t>zaciatok</a:t>
            </a:r>
            <a:endParaRPr lang="en-US" altLang="zh-CN" dirty="0"/>
          </a:p>
          <a:p>
            <a:r>
              <a:rPr lang="zh-CN" altLang="en-US" dirty="0"/>
              <a:t>双 </a:t>
            </a:r>
            <a:r>
              <a:rPr lang="sk-SK" altLang="zh-CN" dirty="0"/>
              <a:t>pravá </a:t>
            </a:r>
            <a:r>
              <a:rPr lang="sk-SK" altLang="zh-CN" dirty="0" err="1"/>
              <a:t>ruka+pravá</a:t>
            </a:r>
            <a:r>
              <a:rPr lang="sk-SK" altLang="zh-CN" dirty="0"/>
              <a:t> ruka par</a:t>
            </a: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11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DÚ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147248" cy="5205192"/>
          </a:xfrm>
        </p:spPr>
        <p:txBody>
          <a:bodyPr/>
          <a:lstStyle/>
          <a:p>
            <a:r>
              <a:rPr lang="sk-SK" dirty="0"/>
              <a:t>Prepíšte znaky k lekcii IC L1P1 lekcia </a:t>
            </a:r>
            <a:r>
              <a:rPr lang="en-US" dirty="0"/>
              <a:t>6</a:t>
            </a:r>
            <a:endParaRPr lang="sk-SK" altLang="zh-CN" dirty="0"/>
          </a:p>
          <a:p>
            <a:r>
              <a:rPr lang="sk-SK" dirty="0"/>
              <a:t>Prečítajte si z učebnice Čínskeho písma str 18- 29</a:t>
            </a:r>
          </a:p>
          <a:p>
            <a:r>
              <a:rPr lang="sk-SK" dirty="0"/>
              <a:t>Zaraďte  nasledujúce znaky do Xu Shenových skupín: </a:t>
            </a:r>
            <a:r>
              <a:rPr lang="zh-CN" altLang="en-US" dirty="0"/>
              <a:t>喂，考，空，说，跟</a:t>
            </a:r>
            <a:endParaRPr lang="sk-SK" dirty="0"/>
          </a:p>
          <a:p>
            <a:pPr>
              <a:buNone/>
            </a:pPr>
            <a:r>
              <a:rPr lang="sk-SK" dirty="0"/>
              <a:t>(pri tých, čo patria do skupiny xingsheng určte aj fonetikum a </a:t>
            </a:r>
            <a:r>
              <a:rPr lang="sk-SK" dirty="0" err="1"/>
              <a:t>determinatív</a:t>
            </a:r>
            <a:r>
              <a:rPr lang="sk-SK" dirty="0"/>
              <a:t>)</a:t>
            </a:r>
          </a:p>
          <a:p>
            <a:pPr>
              <a:buNone/>
            </a:pPr>
            <a:r>
              <a:rPr lang="sk-SK" dirty="0"/>
              <a:t>kvetina=</a:t>
            </a:r>
            <a:r>
              <a:rPr lang="sk-SK" dirty="0" err="1"/>
              <a:t>kazdy</a:t>
            </a:r>
            <a:r>
              <a:rPr lang="sk-SK" dirty="0"/>
              <a:t> znak 15krat</a:t>
            </a:r>
          </a:p>
          <a:p>
            <a:pPr>
              <a:buNone/>
            </a:pPr>
            <a:r>
              <a:rPr lang="sk-SK" dirty="0" err="1"/>
              <a:t>Odovzdat</a:t>
            </a:r>
            <a:r>
              <a:rPr lang="sk-SK" dirty="0"/>
              <a:t> do 1.11.6PM </a:t>
            </a:r>
            <a:r>
              <a:rPr lang="sk-SK"/>
              <a:t>stolik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Aktivita:Opakovanie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363272" cy="5056314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  <a:p>
            <a:r>
              <a:rPr lang="sk-SK" dirty="0"/>
              <a:t>Čo  je to determinatív?</a:t>
            </a:r>
          </a:p>
          <a:p>
            <a:r>
              <a:rPr lang="sk-SK" dirty="0"/>
              <a:t>Ako by ste charakterizovali homofóniu?</a:t>
            </a:r>
          </a:p>
          <a:p>
            <a:r>
              <a:rPr lang="sk-SK" dirty="0"/>
              <a:t>Kto to bol Xǔ Shèn </a:t>
            </a:r>
            <a:r>
              <a:rPr lang="zh-CN" altLang="en-US" dirty="0"/>
              <a:t>許慎</a:t>
            </a:r>
            <a:r>
              <a:rPr lang="sk-SK" altLang="zh-CN" dirty="0"/>
              <a:t>?</a:t>
            </a:r>
            <a:endParaRPr lang="sk-SK" dirty="0"/>
          </a:p>
          <a:p>
            <a:r>
              <a:rPr lang="sk-SK" dirty="0"/>
              <a:t>Čo sú dračie kosti?</a:t>
            </a:r>
          </a:p>
          <a:p>
            <a:r>
              <a:rPr lang="sk-SK" dirty="0"/>
              <a:t>Čo je to </a:t>
            </a:r>
            <a:r>
              <a:rPr lang="sk-SK" dirty="0" err="1"/>
              <a:t>pyromancia</a:t>
            </a:r>
            <a:r>
              <a:rPr lang="sk-SK" dirty="0"/>
              <a:t>?</a:t>
            </a:r>
          </a:p>
          <a:p>
            <a:r>
              <a:rPr lang="sk-SK" dirty="0"/>
              <a:t>Kto to je </a:t>
            </a:r>
            <a:r>
              <a:rPr lang="sk-SK" dirty="0" err="1"/>
              <a:t>Wang</a:t>
            </a:r>
            <a:r>
              <a:rPr lang="sk-SK" dirty="0"/>
              <a:t> </a:t>
            </a:r>
            <a:r>
              <a:rPr lang="sk-SK" dirty="0" err="1"/>
              <a:t>Yirong</a:t>
            </a:r>
            <a:r>
              <a:rPr lang="sk-SK" dirty="0"/>
              <a:t>?</a:t>
            </a:r>
          </a:p>
          <a:p>
            <a:r>
              <a:rPr lang="sk-SK" dirty="0"/>
              <a:t>Aká je pevná štruktúra nápisov na </a:t>
            </a:r>
            <a:r>
              <a:rPr lang="sk-SK" dirty="0" err="1"/>
              <a:t>jiaguwenoch</a:t>
            </a:r>
            <a:r>
              <a:rPr lang="sk-SK" dirty="0"/>
              <a:t>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lnSpcReduction="10000"/>
          </a:bodyPr>
          <a:lstStyle/>
          <a:p>
            <a:r>
              <a:rPr lang="sk-SK" dirty="0"/>
              <a:t>Určite počet ťahov: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学 </a:t>
            </a:r>
            <a:r>
              <a:rPr lang="en-US" altLang="zh-CN" dirty="0"/>
              <a:t>	</a:t>
            </a:r>
          </a:p>
          <a:p>
            <a:pPr>
              <a:buNone/>
            </a:pPr>
            <a:r>
              <a:rPr lang="zh-CN" altLang="en-US" dirty="0"/>
              <a:t>美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谁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期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球</a:t>
            </a:r>
            <a:endParaRPr lang="sk-SK" altLang="zh-CN" dirty="0"/>
          </a:p>
          <a:p>
            <a:pPr>
              <a:buNone/>
            </a:pPr>
            <a:r>
              <a:rPr lang="en-US" altLang="zh-CN" dirty="0" err="1"/>
              <a:t>Odhalte</a:t>
            </a:r>
            <a:r>
              <a:rPr lang="en-US" altLang="zh-CN" dirty="0"/>
              <a:t> p</a:t>
            </a:r>
            <a:r>
              <a:rPr lang="sk-SK" altLang="zh-CN" dirty="0"/>
              <a:t>ôvodnú formu radikálu:</a:t>
            </a:r>
          </a:p>
          <a:p>
            <a:pPr>
              <a:buNone/>
            </a:pPr>
            <a:r>
              <a:rPr lang="zh-CN" altLang="en-US" dirty="0"/>
              <a:t>快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刻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视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绍</a:t>
            </a:r>
            <a:endParaRPr lang="en-US" altLang="zh-CN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sk-SK" dirty="0"/>
              <a:t>Aktivita: opakovanie radikály 1-50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pPr>
              <a:buNone/>
            </a:pPr>
            <a:r>
              <a:rPr lang="sk-SK" dirty="0"/>
              <a:t>Podoby akého radikálu sa nachádzajú v nasledujúcich znakoch?</a:t>
            </a:r>
          </a:p>
          <a:p>
            <a:pPr>
              <a:buNone/>
            </a:pPr>
            <a:r>
              <a:rPr lang="zh-CN" altLang="en-US" dirty="0"/>
              <a:t>公，关，共</a:t>
            </a:r>
            <a:endParaRPr lang="sk-SK" altLang="zh-CN" dirty="0"/>
          </a:p>
          <a:p>
            <a:pPr>
              <a:buNone/>
            </a:pPr>
            <a:r>
              <a:rPr lang="sk-SK" dirty="0"/>
              <a:t>Aký význam má radikál v týchto znakoch?</a:t>
            </a:r>
          </a:p>
          <a:p>
            <a:pPr>
              <a:buNone/>
            </a:pPr>
            <a:r>
              <a:rPr lang="zh-CN" altLang="en-US" dirty="0"/>
              <a:t>包，句</a:t>
            </a:r>
            <a:endParaRPr lang="sk-SK" altLang="zh-CN" dirty="0"/>
          </a:p>
          <a:p>
            <a:pPr>
              <a:buNone/>
            </a:pPr>
            <a:r>
              <a:rPr lang="sk-SK" dirty="0"/>
              <a:t>Majú nasledujúce znaky zhodný radikál?</a:t>
            </a:r>
          </a:p>
          <a:p>
            <a:pPr>
              <a:buNone/>
            </a:pPr>
            <a:r>
              <a:rPr lang="zh-CN" altLang="en-US" dirty="0"/>
              <a:t>声，在，志，地</a:t>
            </a:r>
            <a:endParaRPr lang="sk-SK" altLang="zh-CN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DU: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Určte radikál pri nasledujúcich znakoch:</a:t>
            </a:r>
            <a:r>
              <a:rPr lang="zh-CN" altLang="en-US" dirty="0"/>
              <a:t>回，馆，茶，快</a:t>
            </a:r>
            <a:endParaRPr lang="sk-SK" altLang="zh-CN" dirty="0"/>
          </a:p>
          <a:p>
            <a:r>
              <a:rPr lang="sk-SK" dirty="0"/>
              <a:t>Zaraďte  nasledujúce znaky do </a:t>
            </a:r>
            <a:r>
              <a:rPr lang="sk-SK" dirty="0" err="1"/>
              <a:t>Xu</a:t>
            </a:r>
            <a:r>
              <a:rPr lang="sk-SK" dirty="0"/>
              <a:t> </a:t>
            </a:r>
            <a:r>
              <a:rPr lang="sk-SK" dirty="0" err="1"/>
              <a:t>Shenových</a:t>
            </a:r>
            <a:r>
              <a:rPr lang="sk-SK" dirty="0"/>
              <a:t> skupín:</a:t>
            </a:r>
            <a:r>
              <a:rPr lang="zh-CN" altLang="en-US" dirty="0"/>
              <a:t>末，跳，影，客，昨，想，睡，找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/>
          </a:bodyPr>
          <a:lstStyle/>
          <a:p>
            <a:r>
              <a:rPr lang="sk-SK" dirty="0"/>
              <a:t>Zaraďte  nasledujúce znaky do </a:t>
            </a:r>
            <a:r>
              <a:rPr lang="sk-SK" dirty="0" err="1"/>
              <a:t>Xu</a:t>
            </a:r>
            <a:r>
              <a:rPr lang="sk-SK" dirty="0"/>
              <a:t> </a:t>
            </a:r>
            <a:r>
              <a:rPr lang="sk-SK" dirty="0" err="1"/>
              <a:t>Shenových</a:t>
            </a:r>
            <a:r>
              <a:rPr lang="sk-SK" dirty="0"/>
              <a:t> skupín: </a:t>
            </a:r>
            <a:endParaRPr lang="en-US" dirty="0"/>
          </a:p>
          <a:p>
            <a:pPr>
              <a:buNone/>
            </a:pPr>
            <a:r>
              <a:rPr lang="zh-CN" altLang="en-US" dirty="0"/>
              <a:t>末</a:t>
            </a:r>
            <a:r>
              <a:rPr lang="sk-SK" altLang="zh-CN" dirty="0"/>
              <a:t>-</a:t>
            </a:r>
            <a:r>
              <a:rPr lang="sk-SK" altLang="zh-CN" dirty="0" err="1"/>
              <a:t>zhishi</a:t>
            </a:r>
            <a:r>
              <a:rPr lang="sk-SK" altLang="zh-CN" dirty="0"/>
              <a:t>, symboly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跳</a:t>
            </a:r>
            <a:r>
              <a:rPr lang="sk-SK" altLang="zh-CN" dirty="0"/>
              <a:t>- </a:t>
            </a:r>
            <a:r>
              <a:rPr lang="sk-SK" altLang="zh-CN" dirty="0" err="1"/>
              <a:t>xingsheng</a:t>
            </a:r>
            <a:r>
              <a:rPr lang="sk-SK" altLang="zh-CN" dirty="0"/>
              <a:t> 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影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客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	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昨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想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睡</a:t>
            </a:r>
            <a:r>
              <a:rPr lang="sk-SK" altLang="zh-CN" dirty="0"/>
              <a:t>-</a:t>
            </a:r>
            <a:r>
              <a:rPr lang="sk-SK" altLang="zh-CN" dirty="0" err="1"/>
              <a:t>xingsheng</a:t>
            </a:r>
            <a:r>
              <a:rPr lang="sk-SK" altLang="zh-CN" dirty="0"/>
              <a:t>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找</a:t>
            </a:r>
            <a:r>
              <a:rPr lang="sk-SK" altLang="zh-CN" dirty="0"/>
              <a:t>-</a:t>
            </a:r>
            <a:r>
              <a:rPr lang="sk-SK" altLang="zh-CN" dirty="0" err="1"/>
              <a:t>huiyi</a:t>
            </a:r>
            <a:r>
              <a:rPr lang="sk-SK" altLang="zh-CN" dirty="0"/>
              <a:t>		hľadať niekoho so zbraňou v ruke (</a:t>
            </a:r>
            <a:r>
              <a:rPr lang="sk-SK" altLang="zh-CN" dirty="0" err="1"/>
              <a:t>ruka+halapartňa</a:t>
            </a:r>
            <a:r>
              <a:rPr lang="sk-SK" altLang="zh-CN" dirty="0"/>
              <a:t>)	</a:t>
            </a:r>
            <a:endParaRPr lang="en-US" altLang="zh-CN" dirty="0"/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AD53B-08C3-47BC-92F0-4D01D6CA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E49F1-2222-43D6-944D-78F2F2CA62F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Určte radikál pri nasledujúcich znakoch:</a:t>
            </a:r>
            <a:r>
              <a:rPr lang="zh-CN" altLang="en-US" dirty="0"/>
              <a:t>给，亮，意，错</a:t>
            </a:r>
            <a:endParaRPr lang="sk-SK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9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8E9F8-F98D-4FE8-8A62-95B2E4A1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Zaraďte  nasledujúce znaky do Xu Shenových skupín: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27A56-8E21-4B4D-B8F2-724877B731F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78396" y="1196752"/>
            <a:ext cx="7854044" cy="5386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/>
              <a:t>看</a:t>
            </a:r>
            <a:r>
              <a:rPr lang="sk-SK" altLang="zh-CN" dirty="0"/>
              <a:t>-huiyi, ruka nad očami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来</a:t>
            </a:r>
            <a:r>
              <a:rPr lang="sk-SK" altLang="zh-CN" dirty="0"/>
              <a:t>- jiajie, xiangxing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下</a:t>
            </a:r>
            <a:r>
              <a:rPr lang="sk-SK" altLang="zh-CN" dirty="0"/>
              <a:t>-zhishi, symbol, schematicke znazornenie niečoho </a:t>
            </a:r>
            <a:r>
              <a:rPr lang="sk-SK" altLang="zh-CN" b="1" dirty="0"/>
              <a:t>pod </a:t>
            </a:r>
            <a:r>
              <a:rPr lang="sk-SK" altLang="zh-CN" dirty="0"/>
              <a:t>horizontom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喝</a:t>
            </a:r>
            <a:r>
              <a:rPr lang="sk-SK" altLang="zh-CN" dirty="0"/>
              <a:t>-xingsheng, </a:t>
            </a:r>
            <a:r>
              <a:rPr lang="zh-CN" altLang="en-US" dirty="0"/>
              <a:t>口 </a:t>
            </a:r>
            <a:r>
              <a:rPr lang="sk-SK" altLang="zh-CN" dirty="0"/>
              <a:t>odkazuje k významu, </a:t>
            </a:r>
            <a:r>
              <a:rPr lang="en-US" altLang="zh-CN" dirty="0"/>
              <a:t> </a:t>
            </a:r>
            <a:r>
              <a:rPr lang="zh-CN" altLang="en-US" dirty="0"/>
              <a:t>曷 </a:t>
            </a:r>
            <a:r>
              <a:rPr lang="sk-SK" altLang="zh-CN" dirty="0"/>
              <a:t>k výslovnosti	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瓶</a:t>
            </a:r>
            <a:r>
              <a:rPr lang="sk-SK" altLang="zh-CN" dirty="0"/>
              <a:t>-xingsheng, </a:t>
            </a:r>
            <a:r>
              <a:rPr lang="zh-CN" altLang="en-US" dirty="0"/>
              <a:t>瓦 </a:t>
            </a:r>
            <a:r>
              <a:rPr lang="sk-SK" altLang="zh-CN" dirty="0"/>
              <a:t>odkazuje k významu,</a:t>
            </a:r>
            <a:r>
              <a:rPr lang="en-US" altLang="zh-CN" dirty="0"/>
              <a:t> </a:t>
            </a:r>
            <a:r>
              <a:rPr lang="zh-CN" altLang="en-US" dirty="0"/>
              <a:t>并 </a:t>
            </a:r>
            <a:r>
              <a:rPr lang="sk-SK" altLang="zh-CN" dirty="0"/>
              <a:t>je fonetikum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起</a:t>
            </a:r>
            <a:r>
              <a:rPr lang="sk-SK" altLang="zh-CN" dirty="0"/>
              <a:t>-xingsheng, </a:t>
            </a:r>
            <a:r>
              <a:rPr lang="en-US" altLang="zh-CN" dirty="0"/>
              <a:t> </a:t>
            </a:r>
            <a:r>
              <a:rPr lang="zh-CN" altLang="en-US" dirty="0"/>
              <a:t>走 </a:t>
            </a:r>
            <a:r>
              <a:rPr lang="sk-SK" altLang="zh-CN" dirty="0"/>
              <a:t>determinatív, </a:t>
            </a:r>
            <a:r>
              <a:rPr lang="zh-CN" altLang="en-US" dirty="0"/>
              <a:t>巳 </a:t>
            </a:r>
            <a:r>
              <a:rPr lang="sk-SK" altLang="zh-CN" dirty="0"/>
              <a:t>fonetikum	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图</a:t>
            </a:r>
            <a:r>
              <a:rPr lang="sk-SK" altLang="zh-CN" dirty="0"/>
              <a:t>-xingsheng, </a:t>
            </a:r>
            <a:r>
              <a:rPr lang="zh-CN" altLang="en-US" dirty="0"/>
              <a:t>囗 </a:t>
            </a:r>
            <a:r>
              <a:rPr lang="sk-SK" altLang="zh-CN" dirty="0"/>
              <a:t>determinatív, </a:t>
            </a:r>
            <a:r>
              <a:rPr lang="en-US" altLang="zh-CN" dirty="0"/>
              <a:t> </a:t>
            </a:r>
            <a:r>
              <a:rPr lang="zh-CN" altLang="en-US" dirty="0"/>
              <a:t>冬 </a:t>
            </a:r>
            <a:r>
              <a:rPr lang="sk-SK" altLang="zh-CN" dirty="0"/>
              <a:t>fonetikum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聊</a:t>
            </a:r>
            <a:r>
              <a:rPr lang="sk-SK" altLang="zh-CN" dirty="0"/>
              <a:t>-xingsheng, </a:t>
            </a:r>
            <a:r>
              <a:rPr lang="zh-CN" altLang="en-US" dirty="0"/>
              <a:t>耳 </a:t>
            </a:r>
            <a:r>
              <a:rPr lang="sk-SK" altLang="zh-CN" dirty="0"/>
              <a:t>determinatív,</a:t>
            </a:r>
            <a:r>
              <a:rPr lang="en-US" altLang="zh-CN" dirty="0"/>
              <a:t> </a:t>
            </a:r>
            <a:r>
              <a:rPr lang="zh-CN" altLang="en-US" dirty="0"/>
              <a:t>卯 </a:t>
            </a:r>
            <a:r>
              <a:rPr lang="sk-SK" altLang="zh-CN" dirty="0"/>
              <a:t>fonetikum</a:t>
            </a:r>
          </a:p>
          <a:p>
            <a:pPr>
              <a:buNone/>
            </a:pPr>
            <a:r>
              <a:rPr lang="zh-CN" altLang="en-US" dirty="0"/>
              <a:t>给</a:t>
            </a:r>
            <a:r>
              <a:rPr lang="sk-SK" altLang="zh-CN" dirty="0"/>
              <a:t>- xingsheng, </a:t>
            </a:r>
            <a:r>
              <a:rPr lang="zh-CN" altLang="en-US" dirty="0"/>
              <a:t>纟</a:t>
            </a:r>
            <a:r>
              <a:rPr lang="sk-SK" altLang="zh-CN" dirty="0"/>
              <a:t>determinatív, </a:t>
            </a:r>
            <a:r>
              <a:rPr lang="zh-CN" altLang="en-US" dirty="0"/>
              <a:t>合 </a:t>
            </a:r>
            <a:r>
              <a:rPr lang="sk-SK" altLang="zh-CN" dirty="0"/>
              <a:t>fonetikum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sk-SK" altLang="zh-CN" dirty="0" err="1"/>
              <a:t>Jinwen</a:t>
            </a:r>
            <a:r>
              <a:rPr lang="sk-SK" altLang="zh-CN" dirty="0"/>
              <a:t> </a:t>
            </a:r>
            <a:r>
              <a:rPr lang="zh-CN" altLang="en-US" dirty="0"/>
              <a:t>金文</a:t>
            </a:r>
            <a:r>
              <a:rPr lang="sk-SK" altLang="zh-CN" dirty="0"/>
              <a:t> Nápisy na bronzoch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výroba bronzu z medi a cínu s prímesou olova sa v Číne začala rozvíjať od 2.st. pr n l  (bronz ako symbol moci vládcov dynastií Shang a Zhou)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nápisy na </a:t>
            </a:r>
            <a:r>
              <a:rPr lang="cs-CZ" dirty="0" err="1"/>
              <a:t>bronzoch</a:t>
            </a:r>
            <a:r>
              <a:rPr lang="cs-CZ" dirty="0"/>
              <a:t> </a:t>
            </a:r>
            <a:r>
              <a:rPr lang="cs-CZ" dirty="0" err="1"/>
              <a:t>najskôr</a:t>
            </a:r>
            <a:r>
              <a:rPr lang="cs-CZ" dirty="0"/>
              <a:t> zaznamenávali </a:t>
            </a:r>
            <a:r>
              <a:rPr lang="cs-CZ" dirty="0" err="1"/>
              <a:t>hlavne</a:t>
            </a:r>
            <a:r>
              <a:rPr lang="cs-CZ" dirty="0"/>
              <a:t> </a:t>
            </a:r>
            <a:r>
              <a:rPr lang="cs-CZ" dirty="0" err="1"/>
              <a:t>priebeh</a:t>
            </a:r>
            <a:r>
              <a:rPr lang="cs-CZ" dirty="0"/>
              <a:t> </a:t>
            </a:r>
            <a:r>
              <a:rPr lang="cs-CZ" dirty="0" err="1"/>
              <a:t>obradov</a:t>
            </a:r>
            <a:r>
              <a:rPr lang="cs-CZ" dirty="0"/>
              <a:t> spojených s </a:t>
            </a:r>
            <a:r>
              <a:rPr lang="cs-CZ" dirty="0" err="1"/>
              <a:t>kultom</a:t>
            </a:r>
            <a:r>
              <a:rPr lang="cs-CZ" dirty="0"/>
              <a:t> </a:t>
            </a:r>
            <a:r>
              <a:rPr lang="cs-CZ" dirty="0" err="1"/>
              <a:t>predkov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najstaršie pochádzajú z 15.storočia pr n l (o niečo staršie než jiaguwen)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nápisy na najstarších bronzovch– krátke venovania, spomienkové texty (kto nechal nádobu vyrobiť a pre koho apod)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neskoršie bronzové nádoby – aj niekoľko stoviek znakov; dokumentácia dôvodov vedúcich k výrobe nádoby (rituálny dar, zmluva...)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súčasť niektorých textov je aj presná datácia (významný prameň poznania dejín)</a:t>
            </a:r>
          </a:p>
          <a:p>
            <a:pPr marL="0" indent="0">
              <a:buNone/>
            </a:pPr>
            <a:endParaRPr lang="sk-SK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926</Words>
  <Application>Microsoft Office PowerPoint</Application>
  <PresentationFormat>Předvádění na obrazovce (4:3)</PresentationFormat>
  <Paragraphs>117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Century Schoolbook</vt:lpstr>
      <vt:lpstr>Wingdings</vt:lpstr>
      <vt:lpstr>Wingdings 2</vt:lpstr>
      <vt:lpstr>Arkáda</vt:lpstr>
      <vt:lpstr>Čínske písmo KSCA002 Hodina 5-6</vt:lpstr>
      <vt:lpstr>Aktivita:Opakovanie</vt:lpstr>
      <vt:lpstr>Aktivita: opakovanie znaky</vt:lpstr>
      <vt:lpstr>Aktivita: opakovanie radikály 1-50</vt:lpstr>
      <vt:lpstr>DU: </vt:lpstr>
      <vt:lpstr>Prezentace aplikace PowerPoint</vt:lpstr>
      <vt:lpstr>Prezentace aplikace PowerPoint</vt:lpstr>
      <vt:lpstr>Zaraďte  nasledujúce znaky do Xu Shenových skupín:  </vt:lpstr>
      <vt:lpstr>Jinwen 金文 Nápisy na bronzoch</vt:lpstr>
      <vt:lpstr>Prezentace aplikace PowerPoint</vt:lpstr>
      <vt:lpstr>Objav jinwenov</vt:lpstr>
      <vt:lpstr>Spracovanie nádob</vt:lpstr>
      <vt:lpstr>Písmo a jazyk jinwenov</vt:lpstr>
      <vt:lpstr>Základné typy nádob</vt:lpstr>
      <vt:lpstr>Prezentace aplikace PowerPoint</vt:lpstr>
      <vt:lpstr>Tematika a stavba</vt:lpstr>
      <vt:lpstr>Odhadnite význam ideogramov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 Hodina 4</dc:title>
  <dc:creator>Annamária Hegerová</dc:creator>
  <cp:lastModifiedBy>Terézia Hegerová</cp:lastModifiedBy>
  <cp:revision>29</cp:revision>
  <cp:lastPrinted>2022-10-11T12:27:18Z</cp:lastPrinted>
  <dcterms:created xsi:type="dcterms:W3CDTF">2021-10-12T17:11:20Z</dcterms:created>
  <dcterms:modified xsi:type="dcterms:W3CDTF">2022-10-20T07:27:57Z</dcterms:modified>
</cp:coreProperties>
</file>