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59" r:id="rId6"/>
    <p:sldId id="261" r:id="rId7"/>
    <p:sldId id="263" r:id="rId8"/>
    <p:sldId id="286" r:id="rId9"/>
    <p:sldId id="287" r:id="rId10"/>
    <p:sldId id="289" r:id="rId11"/>
    <p:sldId id="265" r:id="rId12"/>
    <p:sldId id="288" r:id="rId13"/>
    <p:sldId id="295" r:id="rId14"/>
    <p:sldId id="292" r:id="rId15"/>
    <p:sldId id="296" r:id="rId16"/>
    <p:sldId id="293" r:id="rId17"/>
    <p:sldId id="290" r:id="rId18"/>
    <p:sldId id="291" r:id="rId19"/>
    <p:sldId id="298" r:id="rId20"/>
    <p:sldId id="297" r:id="rId21"/>
    <p:sldId id="273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3. 11. 2022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</a:t>
            </a:r>
            <a:r>
              <a:rPr lang="en-US" dirty="0"/>
              <a:t>7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Písmo v dobe rozdrobenia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56" y="714356"/>
            <a:ext cx="5067328" cy="46619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r>
              <a:rPr lang="sk-SK" dirty="0"/>
              <a:t>Písmo tejto doby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Začalo sa formovať v 11. st. </a:t>
            </a:r>
            <a:r>
              <a:rPr lang="cs-CZ" dirty="0"/>
              <a:t>a jeho </a:t>
            </a:r>
            <a:r>
              <a:rPr lang="cs-CZ" dirty="0" err="1"/>
              <a:t>premeny</a:t>
            </a:r>
            <a:r>
              <a:rPr lang="cs-CZ" dirty="0"/>
              <a:t> </a:t>
            </a:r>
            <a:r>
              <a:rPr lang="cs-CZ" dirty="0" err="1"/>
              <a:t>súviseli</a:t>
            </a:r>
            <a:r>
              <a:rPr lang="cs-CZ" dirty="0"/>
              <a:t> s </a:t>
            </a:r>
            <a:r>
              <a:rPr lang="cs-CZ" dirty="0" err="1"/>
              <a:t>potrebou</a:t>
            </a:r>
            <a:r>
              <a:rPr lang="cs-CZ" dirty="0"/>
              <a:t> písma v </a:t>
            </a:r>
            <a:r>
              <a:rPr lang="cs-CZ" dirty="0" err="1"/>
              <a:t>štátnej</a:t>
            </a:r>
            <a:r>
              <a:rPr lang="cs-CZ" dirty="0"/>
              <a:t> </a:t>
            </a:r>
            <a:r>
              <a:rPr lang="cs-CZ" dirty="0" err="1"/>
              <a:t>správe</a:t>
            </a:r>
            <a:r>
              <a:rPr lang="cs-CZ" dirty="0"/>
              <a:t> a </a:t>
            </a:r>
            <a:r>
              <a:rPr lang="cs-CZ" dirty="0" err="1"/>
              <a:t>pre</a:t>
            </a:r>
            <a:r>
              <a:rPr lang="cs-CZ" dirty="0"/>
              <a:t> záznam neliturgických </a:t>
            </a:r>
            <a:r>
              <a:rPr lang="cs-CZ" dirty="0" err="1"/>
              <a:t>textov</a:t>
            </a:r>
            <a:r>
              <a:rPr lang="cs-CZ" dirty="0"/>
              <a:t> (</a:t>
            </a:r>
            <a:r>
              <a:rPr lang="cs-CZ" dirty="0" err="1"/>
              <a:t>právne</a:t>
            </a:r>
            <a:r>
              <a:rPr lang="cs-CZ" dirty="0"/>
              <a:t>, politické, historické </a:t>
            </a:r>
            <a:r>
              <a:rPr lang="cs-CZ" dirty="0" err="1"/>
              <a:t>udalosti</a:t>
            </a:r>
            <a:r>
              <a:rPr lang="cs-CZ" dirty="0"/>
              <a:t>)</a:t>
            </a:r>
            <a:endParaRPr lang="sk-SK" dirty="0"/>
          </a:p>
          <a:p>
            <a:r>
              <a:rPr lang="sk-SK" dirty="0"/>
              <a:t>2 hlavné rysy: regionálna roztrieštenosť, rozšírenie jeho spoločenských funkcií (už to nebolo len pre najvyššie vrstvy a ich rituály, ale teraz už rozšírený komunikačný a záznamový prostriedok administratívy, obchodu a každodenných záležitostí) </a:t>
            </a:r>
          </a:p>
          <a:p>
            <a:r>
              <a:rPr lang="sk-SK" dirty="0"/>
              <a:t>no väčšina spoločnosti ostala naďalej </a:t>
            </a:r>
            <a:r>
              <a:rPr lang="sk-SK" dirty="0" err="1"/>
              <a:t>negramotná-zachováva</a:t>
            </a:r>
            <a:r>
              <a:rPr lang="sk-SK" dirty="0"/>
              <a:t> si stále rysy orálnej kultúry</a:t>
            </a:r>
          </a:p>
          <a:p>
            <a:r>
              <a:rPr lang="sk-SK" dirty="0"/>
              <a:t>rôzne typy písma =&gt; nie je možné označiť ich jedným termínom</a:t>
            </a:r>
          </a:p>
          <a:p>
            <a:pPr>
              <a:buNone/>
            </a:pPr>
            <a:r>
              <a:rPr lang="sk-SK" dirty="0"/>
              <a:t>Veľké pečatné písmo  </a:t>
            </a:r>
            <a:r>
              <a:rPr lang="sk-SK" b="1" i="1" dirty="0" err="1"/>
              <a:t>Dàzhuàn</a:t>
            </a:r>
            <a:r>
              <a:rPr lang="sk-SK" dirty="0"/>
              <a:t> </a:t>
            </a:r>
            <a:r>
              <a:rPr lang="zh-CN" altLang="en-US" dirty="0"/>
              <a:t>大篆</a:t>
            </a:r>
            <a:r>
              <a:rPr lang="sk-SK" altLang="zh-CN" dirty="0"/>
              <a:t> </a:t>
            </a:r>
          </a:p>
          <a:p>
            <a:pPr>
              <a:buNone/>
            </a:pPr>
            <a:r>
              <a:rPr lang="sk-SK" dirty="0"/>
              <a:t>Písmo Bojujúcich/</a:t>
            </a:r>
            <a:r>
              <a:rPr lang="sk-SK" dirty="0" err="1"/>
              <a:t>Válčících</a:t>
            </a:r>
            <a:r>
              <a:rPr lang="sk-SK" dirty="0"/>
              <a:t> štátov  </a:t>
            </a:r>
            <a:r>
              <a:rPr lang="sk-SK" b="1" i="1" dirty="0" err="1"/>
              <a:t>Zhànguó</a:t>
            </a:r>
            <a:r>
              <a:rPr lang="sk-SK" b="1" i="1" dirty="0"/>
              <a:t> </a:t>
            </a:r>
            <a:r>
              <a:rPr lang="sk-SK" b="1" i="1" dirty="0" err="1"/>
              <a:t>wénzì</a:t>
            </a:r>
            <a:r>
              <a:rPr lang="sk-SK" b="1" i="1" dirty="0"/>
              <a:t> </a:t>
            </a:r>
            <a:r>
              <a:rPr lang="zh-CN" altLang="en-US" dirty="0"/>
              <a:t>戰國文字</a:t>
            </a:r>
            <a:r>
              <a:rPr lang="sk-SK" altLang="zh-CN" dirty="0"/>
              <a:t> </a:t>
            </a:r>
          </a:p>
          <a:p>
            <a:pPr>
              <a:buNone/>
            </a:pPr>
            <a:r>
              <a:rPr lang="sk-SK" dirty="0" err="1"/>
              <a:t>Zhouovo</a:t>
            </a:r>
            <a:r>
              <a:rPr lang="sk-SK" dirty="0"/>
              <a:t> písmo  </a:t>
            </a:r>
            <a:r>
              <a:rPr lang="sk-SK" b="1" i="1" dirty="0" err="1"/>
              <a:t>Zhòu</a:t>
            </a:r>
            <a:r>
              <a:rPr lang="sk-SK" b="1" i="1" dirty="0"/>
              <a:t> </a:t>
            </a:r>
            <a:r>
              <a:rPr lang="sk-SK" b="1" i="1" dirty="0" err="1"/>
              <a:t>wén</a:t>
            </a:r>
            <a:r>
              <a:rPr lang="sk-SK" b="1" i="1" dirty="0"/>
              <a:t> </a:t>
            </a:r>
            <a:r>
              <a:rPr lang="zh-CN" altLang="en-US" dirty="0"/>
              <a:t>籀文</a:t>
            </a:r>
            <a:r>
              <a:rPr lang="sk-SK" altLang="zh-CN" dirty="0"/>
              <a:t> </a:t>
            </a:r>
          </a:p>
          <a:p>
            <a:pPr>
              <a:buNone/>
            </a:pPr>
            <a:r>
              <a:rPr lang="sk-SK" dirty="0"/>
              <a:t>Písmo šiestich štátov </a:t>
            </a:r>
            <a:r>
              <a:rPr lang="sk-SK" b="1" i="1" dirty="0" err="1"/>
              <a:t>Liù</a:t>
            </a:r>
            <a:r>
              <a:rPr lang="sk-SK" b="1" i="1" dirty="0"/>
              <a:t> </a:t>
            </a:r>
            <a:r>
              <a:rPr lang="sk-SK" b="1" i="1" dirty="0" err="1"/>
              <a:t>guó</a:t>
            </a:r>
            <a:r>
              <a:rPr lang="sk-SK" b="1" i="1" dirty="0"/>
              <a:t> </a:t>
            </a:r>
            <a:r>
              <a:rPr lang="sk-SK" b="1" i="1" dirty="0" err="1"/>
              <a:t>wénzì</a:t>
            </a:r>
            <a:r>
              <a:rPr lang="sk-SK" b="1" i="1" dirty="0"/>
              <a:t> </a:t>
            </a:r>
            <a:r>
              <a:rPr lang="zh-CN" altLang="en-US" dirty="0"/>
              <a:t>六國文字</a:t>
            </a:r>
            <a:r>
              <a:rPr lang="sk-SK" altLang="zh-CN" dirty="0"/>
              <a:t> </a:t>
            </a:r>
            <a:endParaRPr lang="sk-SK" dirty="0"/>
          </a:p>
          <a:p>
            <a:endParaRPr lang="sk-SK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sk-SK" dirty="0"/>
              <a:t>Materiály doby rozdrobenia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787208" cy="5872181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nové médiá záznamu: </a:t>
            </a:r>
            <a:r>
              <a:rPr lang="sk-SK" b="1" dirty="0"/>
              <a:t>bambus, hodváb</a:t>
            </a:r>
          </a:p>
          <a:p>
            <a:r>
              <a:rPr lang="sk-SK" dirty="0"/>
              <a:t>poskytujú textovú produkciu doby priamo, bez neskorších editorských zásahov</a:t>
            </a:r>
          </a:p>
          <a:p>
            <a:r>
              <a:rPr lang="sk-SK" dirty="0"/>
              <a:t>úvod do diania, obchodu, fungovania úradov...</a:t>
            </a:r>
          </a:p>
          <a:p>
            <a:r>
              <a:rPr lang="sk-SK" dirty="0"/>
              <a:t>bambusová kniha: znaky sa písali zvislo drevenou tyčinkou alebo štetcom na prúžky naštiepaného bambusu (tie boli najskôr vystavené žiaru a dôkladne zbavené vody)</a:t>
            </a:r>
          </a:p>
          <a:p>
            <a:pPr>
              <a:buNone/>
            </a:pPr>
            <a:r>
              <a:rPr lang="sk-SK" dirty="0"/>
              <a:t>šírka týchto prúžkov cca </a:t>
            </a:r>
            <a:r>
              <a:rPr lang="sk-SK" dirty="0">
                <a:highlight>
                  <a:srgbClr val="FFFF00"/>
                </a:highlight>
              </a:rPr>
              <a:t>5-10</a:t>
            </a:r>
            <a:r>
              <a:rPr lang="sk-SK" dirty="0"/>
              <a:t> , dĺžka rôzna (väčšinou okolo 23 cm)</a:t>
            </a:r>
          </a:p>
          <a:p>
            <a:pPr>
              <a:buNone/>
            </a:pPr>
            <a:r>
              <a:rPr lang="sk-SK" dirty="0"/>
              <a:t>prúžky sa mohli radiť vedľa seba sprava doľava – potom sa zviazali koženým remienkom alebo šnúrkou do pásov/zväzkov</a:t>
            </a:r>
          </a:p>
          <a:p>
            <a:pPr>
              <a:buNone/>
            </a:pPr>
            <a:r>
              <a:rPr lang="sk-SK" dirty="0"/>
              <a:t>väčšinou sa text na prúžky napísal až po zviazaní (na jednom prúžku obvykle len 1 stĺpec znakov)</a:t>
            </a:r>
          </a:p>
          <a:p>
            <a:pPr>
              <a:buNone/>
            </a:pPr>
            <a:r>
              <a:rPr lang="sk-SK" dirty="0"/>
              <a:t>1 zväzok- akoby 1 kapitola (1 ucelený text)- názov pripojený na dodatočnom úštipku</a:t>
            </a:r>
          </a:p>
          <a:p>
            <a:r>
              <a:rPr lang="sk-SK" dirty="0"/>
              <a:t>výhoda bambusových prúžkov: jednoduchá dostupnosť materiálu a jednoduchosť spracovania na odrezky – nízka cena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r>
              <a:rPr lang="sk-SK" dirty="0"/>
              <a:t>Hodváb</a:t>
            </a:r>
          </a:p>
          <a:p>
            <a:r>
              <a:rPr lang="sk-SK" dirty="0"/>
              <a:t>výroba zdĺhavá, technologicky náročná, luxusný materiál</a:t>
            </a:r>
          </a:p>
          <a:p>
            <a:r>
              <a:rPr lang="sk-SK" dirty="0"/>
              <a:t>no najpraktickejšie, vhodný podklad pre písanie štetcom</a:t>
            </a:r>
          </a:p>
          <a:p>
            <a:r>
              <a:rPr lang="sk-SK" dirty="0"/>
              <a:t>základná jednotka zvitok – klasicky sa rozvíja sprava doľava, znaky na ňom radené vo zvislých stĺpcoch sprava doľava</a:t>
            </a:r>
          </a:p>
          <a:p>
            <a:r>
              <a:rPr lang="sk-SK" dirty="0"/>
              <a:t>rozšírené aj skladanie hodvábu ako leporela</a:t>
            </a:r>
          </a:p>
          <a:p>
            <a:r>
              <a:rPr lang="sk-SK" dirty="0"/>
              <a:t>nevýhoda- podlieha skaze rýchlejšie než bambus (z obdobia Bojujúcich štátov sa dochoval len 1 súbor nápisov na hodvábe)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nápisových pamiatok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86" y="1357298"/>
            <a:ext cx="2495296" cy="48736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916832"/>
            <a:ext cx="3269904" cy="375221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548680"/>
          </a:xfrm>
        </p:spPr>
        <p:txBody>
          <a:bodyPr/>
          <a:lstStyle/>
          <a:p>
            <a:r>
              <a:rPr lang="sk-SK" dirty="0"/>
              <a:t>Druhy nápisových pamiatok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55000" lnSpcReduction="20000"/>
          </a:bodyPr>
          <a:lstStyle/>
          <a:p>
            <a:r>
              <a:rPr lang="sk-SK" b="1" dirty="0"/>
              <a:t>kamenné bubny (kamenné </a:t>
            </a:r>
            <a:r>
              <a:rPr lang="sk-SK" b="1" dirty="0" err="1"/>
              <a:t>stély</a:t>
            </a:r>
            <a:r>
              <a:rPr lang="sk-SK" b="1" dirty="0"/>
              <a:t>)- </a:t>
            </a:r>
            <a:r>
              <a:rPr lang="sk-SK" dirty="0"/>
              <a:t>znaky z kamenných bubnov sa často považujú za príklad štandardizovaného písma zo štátu </a:t>
            </a:r>
            <a:r>
              <a:rPr lang="sk-SK" dirty="0" err="1"/>
              <a:t>Qin</a:t>
            </a:r>
            <a:r>
              <a:rPr lang="sk-SK" dirty="0"/>
              <a:t> , ktoré slúžilo ako základ pre neskoršie zjednotenie písomnej sústavy; obsahujú 4slabičné verše (viažu sa k popisu krásy lovov vyššej triedy)</a:t>
            </a:r>
          </a:p>
          <a:p>
            <a:r>
              <a:rPr lang="sk-SK" b="1" dirty="0"/>
              <a:t>texty prísažných zmlúv </a:t>
            </a:r>
            <a:r>
              <a:rPr lang="sk-SK" dirty="0"/>
              <a:t>– uzavierané medzi šľachtickými rodmi rôznych štátov počas obdobia Letopisov (prejav systému koalícií)-po zanesení zmluvy na doštičky (potom sa vytvorila pre každého zúčastneného kópia) sa zabilo obetné zviera, potom si jeho krvou podľa postavenia účastníci potreli ústa- následne prísaha prednesená pred duchmi predkov a božstvami, </a:t>
            </a:r>
            <a:r>
              <a:rPr lang="sk-SK" dirty="0" err="1"/>
              <a:t>obetiny</a:t>
            </a:r>
            <a:r>
              <a:rPr lang="sk-SK" dirty="0"/>
              <a:t> a kópie textu zakopané do zeme (1 osoba svoju verziu uložila do zmluvného archívu)</a:t>
            </a:r>
          </a:p>
          <a:p>
            <a:r>
              <a:rPr lang="sk-SK" b="1" dirty="0"/>
              <a:t>železné zbrane- </a:t>
            </a:r>
            <a:r>
              <a:rPr lang="sk-SK" dirty="0"/>
              <a:t>vyryté nápisy len stručné, nízka estetická hodnota (rok vlády, meno štátu/</a:t>
            </a:r>
            <a:r>
              <a:rPr lang="sk-SK" dirty="0" err="1"/>
              <a:t>ministra,meno</a:t>
            </a:r>
            <a:r>
              <a:rPr lang="sk-SK" dirty="0"/>
              <a:t> </a:t>
            </a:r>
            <a:r>
              <a:rPr lang="sk-SK" dirty="0" err="1"/>
              <a:t>majstra,označenie</a:t>
            </a:r>
            <a:r>
              <a:rPr lang="sk-SK" dirty="0"/>
              <a:t> zbrojnice, meno remeselníka)</a:t>
            </a:r>
          </a:p>
          <a:p>
            <a:r>
              <a:rPr lang="sk-SK" dirty="0"/>
              <a:t>znaky na minciach – neforemné hrubé štylizované znaky, krátke, tvar sa líši štát od štátu, minca má otvor na navlečenie na šnúrku (údaje o mieste kde boli uliate, hodnota mince, niekedy označenie „zákonná mena“)</a:t>
            </a:r>
          </a:p>
          <a:p>
            <a:r>
              <a:rPr lang="sk-SK" b="1" dirty="0"/>
              <a:t>vojenské </a:t>
            </a:r>
            <a:r>
              <a:rPr lang="sk-SK" b="1" dirty="0" err="1"/>
              <a:t>vrubovky</a:t>
            </a:r>
            <a:r>
              <a:rPr lang="sk-SK" b="1" dirty="0"/>
              <a:t> </a:t>
            </a:r>
            <a:r>
              <a:rPr lang="sk-SK" dirty="0"/>
              <a:t>– poverenie k armádnym operáciám väčšieho rozsahu (objavené len 2, obe tvar tigra a dlhé cca 10cm), dve časti ktoré do seba zapadajú zubami – pravý diel mal u seba panovník, ľavý zas veliteľ- aby sa mohlo s jednotkami </a:t>
            </a:r>
            <a:r>
              <a:rPr lang="sk-SK" dirty="0" err="1"/>
              <a:t>nejak</a:t>
            </a:r>
            <a:r>
              <a:rPr lang="sk-SK" dirty="0"/>
              <a:t> narábať museli byť obe časti spojené</a:t>
            </a:r>
          </a:p>
          <a:p>
            <a:r>
              <a:rPr lang="sk-SK" b="1" dirty="0"/>
              <a:t>cestovno-obchodné doklady </a:t>
            </a:r>
            <a:r>
              <a:rPr lang="sk-SK" dirty="0"/>
              <a:t>– právo priechodu colnicami a </a:t>
            </a:r>
            <a:r>
              <a:rPr lang="sk-SK" dirty="0" err="1"/>
              <a:t>mýtnicami</a:t>
            </a:r>
            <a:r>
              <a:rPr lang="sk-SK" dirty="0"/>
              <a:t> </a:t>
            </a:r>
            <a:r>
              <a:rPr lang="sk-SK" dirty="0" err="1"/>
              <a:t>a</a:t>
            </a:r>
            <a:r>
              <a:rPr lang="sk-SK" dirty="0"/>
              <a:t> prevozu určitého tovaru, zaisťovali prístrešok v </a:t>
            </a:r>
            <a:r>
              <a:rPr lang="sk-SK" dirty="0" err="1"/>
              <a:t>prepriahacích</a:t>
            </a:r>
            <a:r>
              <a:rPr lang="sk-SK" dirty="0"/>
              <a:t> staniciach (niektoré sa týkali lodnej, iné pozemnej dopravy)</a:t>
            </a:r>
          </a:p>
          <a:p>
            <a:r>
              <a:rPr lang="sk-SK" b="1" dirty="0"/>
              <a:t>nápisy na pečatidlách </a:t>
            </a:r>
            <a:r>
              <a:rPr lang="sk-SK" dirty="0"/>
              <a:t>– neskôr v novoveku záujem zberateľov (umenie), </a:t>
            </a:r>
            <a:r>
              <a:rPr lang="sk-SK" dirty="0" err="1"/>
              <a:t>razítko</a:t>
            </a:r>
            <a:r>
              <a:rPr lang="sk-SK" dirty="0"/>
              <a:t> , v úradnom styku ako dôkaz neporušenia zásielky, taktiež však na súkromné účely (viaceré nájdené v hrobkách významných osôb  (napodobeniny)– znak úradu nosený na špagáte pri páse), tvarovo prevládal štvorec, text buď vypuklý (červený) alebo negatívny (biely); dĺžka nápisu 1-4 znaky</a:t>
            </a:r>
          </a:p>
          <a:p>
            <a:pPr>
              <a:buNone/>
            </a:pPr>
            <a:r>
              <a:rPr lang="sk-SK" dirty="0"/>
              <a:t>obsah oficiálnych pečatí – úradnícky titul, meno držiteľa, miesto pôsobenia</a:t>
            </a:r>
          </a:p>
          <a:p>
            <a:pPr>
              <a:buNone/>
            </a:pPr>
            <a:r>
              <a:rPr lang="sk-SK" dirty="0"/>
              <a:t>obsah súkromných pečatí- meno vlastníka, osobné heslá alebo znaky pre šťastie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142" y="269911"/>
            <a:ext cx="5929354" cy="3630223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7200800" cy="324344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Premeny znakov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7534620" cy="41085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roztrieštenosť krajiny  - roztrieštenosť znakov</a:t>
            </a:r>
          </a:p>
          <a:p>
            <a:r>
              <a:rPr lang="sk-SK" dirty="0"/>
              <a:t>rozšírenie základne používateľov (individualizácia písma, rýchlopis = iné použitie, zjednodušovanie stavby, ľudové </a:t>
            </a:r>
            <a:r>
              <a:rPr lang="sk-SK" dirty="0" err="1"/>
              <a:t>rôznopisy</a:t>
            </a:r>
            <a:r>
              <a:rPr lang="sk-SK" dirty="0"/>
              <a:t>)</a:t>
            </a:r>
          </a:p>
          <a:p>
            <a:r>
              <a:rPr lang="sk-SK" dirty="0"/>
              <a:t>protiklad vznešenejší, oficiálnejší variant vzdelaneckej vrstvy </a:t>
            </a:r>
          </a:p>
          <a:p>
            <a:r>
              <a:rPr lang="sk-SK" dirty="0"/>
              <a:t>silné uplatnenie fonetického princípu zápisu (</a:t>
            </a:r>
            <a:r>
              <a:rPr lang="sk-SK" dirty="0" err="1"/>
              <a:t>výpůjčky</a:t>
            </a:r>
            <a:r>
              <a:rPr lang="sk-SK" dirty="0"/>
              <a:t> ) (vo </a:t>
            </a:r>
            <a:r>
              <a:rPr lang="sk-SK" dirty="0" err="1"/>
              <a:t>formatívnej</a:t>
            </a:r>
            <a:r>
              <a:rPr lang="sk-SK" dirty="0"/>
              <a:t> fáze čínskeho písma - výpožička konvenčne priradená k príslušnému slovu a viac menej stále sa podľa toho ďalej používala) (doplňovanie základného inventáru grafických jednotiek nutných k záznamu existujúcej slovnej zásoby – výpožičky použité pre zápis slov, pri ktorých nebola veľká šanca že by ich význam umožnil vystavať úplne nový znak podľa zavedených pravidiel)</a:t>
            </a:r>
          </a:p>
          <a:p>
            <a:r>
              <a:rPr lang="sk-SK" dirty="0"/>
              <a:t>výpožičky v neskorších textoch- prejavy zachádzania s už vytvoreným inventárom jednotiek- nedopĺňajú, znak podobne vyslovovaný a graficky spriaznený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B9C5-EB8E-413A-928E-E7B1F60E6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4048"/>
            <a:ext cx="7467600" cy="596680"/>
          </a:xfrm>
        </p:spPr>
        <p:txBody>
          <a:bodyPr/>
          <a:lstStyle/>
          <a:p>
            <a:r>
              <a:rPr lang="sk-SK" altLang="zh-CN" dirty="0"/>
              <a:t>Znaky 7ma lekcia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46DAF-D5B5-41BD-968D-3700E58159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544616"/>
          </a:xfrm>
        </p:spPr>
        <p:txBody>
          <a:bodyPr>
            <a:normAutofit/>
          </a:bodyPr>
          <a:lstStyle/>
          <a:p>
            <a:r>
              <a:rPr lang="zh-CN" altLang="en-US" sz="6000" dirty="0"/>
              <a:t>复写慢笔张</a:t>
            </a:r>
            <a:endParaRPr lang="en-US" altLang="zh-CN" sz="6000" dirty="0"/>
          </a:p>
          <a:p>
            <a:pPr marL="0" indent="0">
              <a:buNone/>
            </a:pPr>
            <a:r>
              <a:rPr lang="zh-CN" altLang="en-US" sz="6000" dirty="0"/>
              <a:t>教懂法难平</a:t>
            </a:r>
            <a:endParaRPr lang="en-US" altLang="zh-CN" sz="6000" dirty="0"/>
          </a:p>
          <a:p>
            <a:pPr marL="0" indent="0">
              <a:buNone/>
            </a:pPr>
            <a:r>
              <a:rPr lang="zh-CN" altLang="en-US" sz="6000" dirty="0"/>
              <a:t>念录</a:t>
            </a:r>
            <a:endParaRPr lang="en-US" altLang="zh-CN" sz="6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3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Aktivita:Opakovanie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Kde sa používajú zjednodušené znaky a kde naopak tie tradičné?</a:t>
            </a:r>
          </a:p>
          <a:p>
            <a:r>
              <a:rPr lang="sk-SK" dirty="0"/>
              <a:t>6 druhov ťahov?</a:t>
            </a:r>
          </a:p>
          <a:p>
            <a:r>
              <a:rPr lang="sk-SK" dirty="0"/>
              <a:t>Čo  sú to </a:t>
            </a:r>
            <a:r>
              <a:rPr lang="sk-SK" dirty="0" err="1"/>
              <a:t>semém</a:t>
            </a:r>
            <a:r>
              <a:rPr lang="sk-SK" dirty="0"/>
              <a:t>, </a:t>
            </a:r>
            <a:r>
              <a:rPr lang="sk-SK" dirty="0" err="1"/>
              <a:t>sylabém</a:t>
            </a:r>
            <a:r>
              <a:rPr lang="sk-SK" dirty="0"/>
              <a:t> a morfém?</a:t>
            </a:r>
          </a:p>
          <a:p>
            <a:r>
              <a:rPr lang="sk-SK" dirty="0"/>
              <a:t>Kto bol tradične spojovaný s vynálezom čínskeho písma?</a:t>
            </a:r>
          </a:p>
          <a:p>
            <a:r>
              <a:rPr lang="sk-SK" dirty="0"/>
              <a:t>Kde sa väčšinou  nápisy na bronzoch nachádzajú? (ktorá časť nádob)</a:t>
            </a:r>
          </a:p>
          <a:p>
            <a:r>
              <a:rPr lang="sk-SK" dirty="0"/>
              <a:t>Čo je to Osem </a:t>
            </a:r>
            <a:r>
              <a:rPr lang="sk-SK" dirty="0" err="1"/>
              <a:t>trigramov</a:t>
            </a:r>
            <a:r>
              <a:rPr lang="sk-SK" dirty="0"/>
              <a:t> ?</a:t>
            </a:r>
          </a:p>
          <a:p>
            <a:r>
              <a:rPr lang="sk-SK" dirty="0"/>
              <a:t>Z ktorého storočia pochádzajú najstaršie nápisy na bronzoch?</a:t>
            </a:r>
          </a:p>
          <a:p>
            <a:r>
              <a:rPr lang="sk-SK" dirty="0"/>
              <a:t>Aká je štruktúra nápisov na </a:t>
            </a:r>
            <a:r>
              <a:rPr lang="sk-SK" dirty="0" err="1"/>
              <a:t>jinwenoch</a:t>
            </a:r>
            <a:r>
              <a:rPr lang="sk-SK" dirty="0"/>
              <a:t>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56E4-5869-48D7-B599-B5166D66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Odhadnite</a:t>
            </a:r>
            <a:r>
              <a:rPr lang="en-US" dirty="0"/>
              <a:t> </a:t>
            </a:r>
            <a:r>
              <a:rPr lang="en-US" dirty="0" err="1"/>
              <a:t>vyznam</a:t>
            </a:r>
            <a:r>
              <a:rPr lang="en-US" dirty="0"/>
              <a:t> </a:t>
            </a:r>
            <a:r>
              <a:rPr lang="en-US" dirty="0" err="1"/>
              <a:t>ideogramov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4D4F-8A3E-4319-AD98-27186AC393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983162"/>
          </a:xfrm>
        </p:spPr>
        <p:txBody>
          <a:bodyPr>
            <a:normAutofit/>
          </a:bodyPr>
          <a:lstStyle/>
          <a:p>
            <a:r>
              <a:rPr lang="zh-CN" altLang="en-US" dirty="0"/>
              <a:t>眇 </a:t>
            </a:r>
            <a:r>
              <a:rPr lang="sk-SK" altLang="zh-CN" dirty="0"/>
              <a:t>oko a málo sloveso</a:t>
            </a:r>
          </a:p>
          <a:p>
            <a:r>
              <a:rPr lang="zh-CN" altLang="en-US" dirty="0"/>
              <a:t>茧 </a:t>
            </a:r>
            <a:r>
              <a:rPr lang="sk-SK" altLang="zh-CN" dirty="0"/>
              <a:t>tráva a hmyz pod m</a:t>
            </a:r>
          </a:p>
          <a:p>
            <a:r>
              <a:rPr lang="zh-CN" altLang="en-US" dirty="0"/>
              <a:t>闷</a:t>
            </a:r>
            <a:r>
              <a:rPr lang="sk-SK" altLang="zh-CN" dirty="0"/>
              <a:t>dvere a srdce </a:t>
            </a:r>
            <a:r>
              <a:rPr lang="sk-SK" altLang="zh-CN" dirty="0" err="1"/>
              <a:t>prid</a:t>
            </a:r>
            <a:r>
              <a:rPr lang="sk-SK" altLang="zh-CN" dirty="0"/>
              <a:t> m</a:t>
            </a:r>
          </a:p>
          <a:p>
            <a:r>
              <a:rPr lang="zh-CN" altLang="en-US" dirty="0"/>
              <a:t>奴</a:t>
            </a:r>
            <a:r>
              <a:rPr lang="sk-SK" altLang="zh-CN" dirty="0"/>
              <a:t>žena a pravá ruka pod m</a:t>
            </a:r>
          </a:p>
          <a:p>
            <a:r>
              <a:rPr lang="zh-CN" altLang="en-US" dirty="0"/>
              <a:t>漂</a:t>
            </a:r>
            <a:r>
              <a:rPr lang="sk-SK" altLang="zh-CN" dirty="0"/>
              <a:t>voda a rýchly sloveso</a:t>
            </a:r>
            <a:endParaRPr lang="en-US" altLang="zh-CN" dirty="0"/>
          </a:p>
          <a:p>
            <a:r>
              <a:rPr lang="zh-CN" altLang="en-US" dirty="0"/>
              <a:t>嫖</a:t>
            </a:r>
            <a:r>
              <a:rPr lang="sk-SK" altLang="zh-CN" dirty="0"/>
              <a:t>žena a rýchly sloveso</a:t>
            </a:r>
          </a:p>
          <a:p>
            <a:r>
              <a:rPr lang="zh-CN" altLang="en-US" dirty="0"/>
              <a:t>谜</a:t>
            </a:r>
            <a:r>
              <a:rPr lang="sk-SK" altLang="zh-CN" dirty="0"/>
              <a:t> slovo a blúdiť pod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23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sk-SK" dirty="0"/>
              <a:t>Vymyslite hádanku pre vašich spolužiakov (a mňa), príklad:</a:t>
            </a:r>
          </a:p>
          <a:p>
            <a:pPr>
              <a:buNone/>
            </a:pPr>
            <a:r>
              <a:rPr lang="sk-SK" dirty="0"/>
              <a:t>Na ľavej strane znaku stojí radikál človek, pravá časť znaku je tvorená 5 ťahmi : hore je ťah </a:t>
            </a:r>
            <a:r>
              <a:rPr lang="sk-SK" dirty="0" err="1"/>
              <a:t>pie</a:t>
            </a:r>
            <a:r>
              <a:rPr lang="sk-SK" dirty="0"/>
              <a:t>, na ktorý sa cca v jeho polovici napája vodorovný ťah </a:t>
            </a:r>
            <a:r>
              <a:rPr lang="sk-SK" dirty="0" err="1"/>
              <a:t>heng</a:t>
            </a:r>
            <a:r>
              <a:rPr lang="sk-SK" dirty="0"/>
              <a:t> s háčikom. Ďalším ťahom je zvislý ťah </a:t>
            </a:r>
            <a:r>
              <a:rPr lang="sk-SK" dirty="0" err="1"/>
              <a:t>shu</a:t>
            </a:r>
            <a:r>
              <a:rPr lang="sk-SK" dirty="0"/>
              <a:t> ukončený háčikom a na pravej a </a:t>
            </a:r>
            <a:r>
              <a:rPr lang="sk-SK" dirty="0" err="1"/>
              <a:t>lavej</a:t>
            </a:r>
            <a:r>
              <a:rPr lang="sk-SK" dirty="0"/>
              <a:t> strane tohto ťahu sa nachádzajú dva bodové ťahy </a:t>
            </a:r>
            <a:r>
              <a:rPr lang="sk-SK" dirty="0" err="1"/>
              <a:t>dian</a:t>
            </a:r>
            <a:r>
              <a:rPr lang="sk-SK" dirty="0"/>
              <a:t>, ktoré sa nedotýkajú okolitých ťahov (Odpoveď: znak </a:t>
            </a:r>
            <a:r>
              <a:rPr lang="zh-CN" altLang="en-US" dirty="0"/>
              <a:t>你</a:t>
            </a:r>
            <a:r>
              <a:rPr lang="sk-SK" dirty="0"/>
              <a:t>). Vyberte si ktorýkoľvek znak z doteraz prebratých </a:t>
            </a:r>
            <a:r>
              <a:rPr lang="sk-SK" dirty="0" err="1"/>
              <a:t>lekcíí</a:t>
            </a:r>
            <a:r>
              <a:rPr lang="sk-SK" dirty="0"/>
              <a:t> v učebnici IC (skúste si vybrať niečo zložitejšie než číslovky </a:t>
            </a:r>
            <a:r>
              <a:rPr lang="zh-CN" altLang="en-US" dirty="0"/>
              <a:t>二 </a:t>
            </a:r>
            <a:r>
              <a:rPr lang="sk-SK" dirty="0"/>
              <a:t>alebo </a:t>
            </a:r>
            <a:r>
              <a:rPr lang="zh-CN" altLang="en-US" dirty="0"/>
              <a:t>三 </a:t>
            </a:r>
            <a:r>
              <a:rPr lang="sk-SK" dirty="0">
                <a:sym typeface="Wingdings"/>
              </a:rPr>
              <a:t></a:t>
            </a:r>
            <a:r>
              <a:rPr lang="sk-SK" dirty="0"/>
              <a:t>).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Určite počet  ťahov v znakoch: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跟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练</a:t>
            </a:r>
            <a:r>
              <a:rPr lang="en-US" altLang="zh-CN" dirty="0"/>
              <a:t>	</a:t>
            </a:r>
          </a:p>
          <a:p>
            <a:pPr>
              <a:buNone/>
            </a:pPr>
            <a:r>
              <a:rPr lang="zh-CN" altLang="en-US" dirty="0"/>
              <a:t>会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图</a:t>
            </a:r>
            <a:endParaRPr lang="en-US" altLang="zh-CN" dirty="0"/>
          </a:p>
          <a:p>
            <a:pPr>
              <a:buNone/>
            </a:pPr>
            <a:r>
              <a:rPr lang="sk-SK" altLang="zh-CN" dirty="0"/>
              <a:t>Určte poradie ťahov v znakoch: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到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试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起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茶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radikály 1-50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Podoby akého radikálu sa nachádzajú v nasledujúcich znakoch?</a:t>
            </a:r>
          </a:p>
          <a:p>
            <a:pPr>
              <a:buNone/>
            </a:pPr>
            <a:r>
              <a:rPr lang="zh-CN" altLang="en-US" dirty="0"/>
              <a:t>少，光，堂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pPr>
              <a:buNone/>
            </a:pPr>
            <a:r>
              <a:rPr lang="sk-SK" dirty="0"/>
              <a:t>Majú nasledujúce znaky zhodný radikál?</a:t>
            </a:r>
          </a:p>
          <a:p>
            <a:pPr>
              <a:buNone/>
            </a:pPr>
            <a:r>
              <a:rPr lang="zh-CN" altLang="en-US" dirty="0"/>
              <a:t>吧，哭，国</a:t>
            </a:r>
            <a:endParaRPr lang="sk-SK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DU: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altLang="zh-CN" dirty="0"/>
          </a:p>
          <a:p>
            <a:r>
              <a:rPr lang="sk-SK" dirty="0"/>
              <a:t>Zaraďte  nasledujúce znaky do Xu Shenových skupín</a:t>
            </a:r>
            <a:r>
              <a:rPr lang="zh-CN" altLang="en-US" dirty="0"/>
              <a:t>喂，考，空，说，跟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467600" cy="5831034"/>
          </a:xfrm>
        </p:spPr>
        <p:txBody>
          <a:bodyPr>
            <a:normAutofit/>
          </a:bodyPr>
          <a:lstStyle/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 </a:t>
            </a:r>
            <a:endParaRPr lang="en-US" dirty="0"/>
          </a:p>
          <a:p>
            <a:pPr>
              <a:buNone/>
            </a:pPr>
            <a:r>
              <a:rPr lang="sk-SK" altLang="zh-CN" dirty="0"/>
              <a:t>	</a:t>
            </a:r>
            <a:r>
              <a:rPr lang="zh-CN" altLang="en-US" dirty="0"/>
              <a:t>喂</a:t>
            </a:r>
            <a:r>
              <a:rPr lang="sk-SK" altLang="zh-CN" dirty="0"/>
              <a:t>-xingsheng, ahoj/hej; </a:t>
            </a:r>
            <a:r>
              <a:rPr lang="zh-CN" altLang="en-US" dirty="0"/>
              <a:t>口 </a:t>
            </a:r>
            <a:r>
              <a:rPr lang="sk-SK" altLang="zh-CN" dirty="0"/>
              <a:t> odkazuje k významu, </a:t>
            </a:r>
            <a:r>
              <a:rPr lang="zh-CN" altLang="en-US" dirty="0"/>
              <a:t> 畏</a:t>
            </a:r>
            <a:r>
              <a:rPr lang="sk-SK" altLang="zh-CN" dirty="0"/>
              <a:t> fonetikum (to fear, to dread)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考</a:t>
            </a:r>
            <a:r>
              <a:rPr lang="sk-SK" altLang="zh-CN" dirty="0"/>
              <a:t>- xingsheng, determinatív </a:t>
            </a:r>
            <a:r>
              <a:rPr lang="zh-CN" altLang="en-US" dirty="0"/>
              <a:t>耂 </a:t>
            </a:r>
            <a:r>
              <a:rPr lang="sk-SK" altLang="zh-CN" dirty="0"/>
              <a:t>, fonetikum</a:t>
            </a:r>
            <a:r>
              <a:rPr lang="zh-CN" altLang="en-US" dirty="0"/>
              <a:t>丂 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空</a:t>
            </a:r>
            <a:r>
              <a:rPr lang="sk-SK" altLang="zh-CN" dirty="0"/>
              <a:t>-xingsheng, determinatív </a:t>
            </a:r>
            <a:r>
              <a:rPr lang="en-US" dirty="0"/>
              <a:t> 穴</a:t>
            </a:r>
            <a:r>
              <a:rPr lang="sk-SK" dirty="0"/>
              <a:t> (prázdna jaskyňa),</a:t>
            </a:r>
            <a:r>
              <a:rPr lang="en-US" dirty="0"/>
              <a:t>工</a:t>
            </a:r>
            <a:r>
              <a:rPr lang="sk-SK" dirty="0"/>
              <a:t> fonetikum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说</a:t>
            </a:r>
            <a:r>
              <a:rPr lang="sk-SK" altLang="zh-CN" dirty="0"/>
              <a:t>-xingsheng, determinatív reč</a:t>
            </a:r>
            <a:r>
              <a:rPr lang="sk-SK" dirty="0"/>
              <a:t> </a:t>
            </a:r>
            <a:r>
              <a:rPr lang="zh-CN" altLang="en-US" dirty="0"/>
              <a:t>讠</a:t>
            </a:r>
            <a:r>
              <a:rPr lang="sk-SK" altLang="zh-CN" dirty="0"/>
              <a:t>, fonetikum </a:t>
            </a:r>
            <a:r>
              <a:rPr lang="sk-SK" dirty="0"/>
              <a:t> </a:t>
            </a:r>
            <a:r>
              <a:rPr lang="zh-CN" altLang="en-US" dirty="0"/>
              <a:t>兑</a:t>
            </a:r>
            <a:r>
              <a:rPr lang="sk-SK" altLang="zh-CN" dirty="0"/>
              <a:t>(dui, vymeniť)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跟</a:t>
            </a:r>
            <a:r>
              <a:rPr lang="sk-SK" altLang="zh-CN" dirty="0"/>
              <a:t>-xingsheng, determinatív noha/chodidlo </a:t>
            </a:r>
            <a:r>
              <a:rPr lang="zh-CN" altLang="en-US" dirty="0"/>
              <a:t>足 </a:t>
            </a:r>
            <a:r>
              <a:rPr lang="sk-SK" altLang="zh-CN" dirty="0"/>
              <a:t>, fonetikum </a:t>
            </a:r>
            <a:r>
              <a:rPr lang="zh-CN" altLang="en-US" dirty="0"/>
              <a:t>艮 </a:t>
            </a:r>
            <a:r>
              <a:rPr lang="sk-SK" altLang="zh-CN" dirty="0"/>
              <a:t>(gen, blunt)</a:t>
            </a:r>
            <a:endParaRPr lang="en-US" altLang="zh-CN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sk-SK" altLang="zh-CN" dirty="0"/>
              <a:t>Písmo v období rozdrobenia</a:t>
            </a:r>
            <a:br>
              <a:rPr lang="sk-SK" altLang="zh-CN" dirty="0"/>
            </a:br>
            <a:r>
              <a:rPr lang="sk-SK" altLang="zh-CN" dirty="0"/>
              <a:t>Politický kontext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48752"/>
            <a:ext cx="7467600" cy="5709248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sk-SK" dirty="0"/>
              <a:t>771 </a:t>
            </a:r>
            <a:r>
              <a:rPr lang="sk-SK" dirty="0" err="1"/>
              <a:t>pr</a:t>
            </a:r>
            <a:r>
              <a:rPr lang="sk-SK" dirty="0"/>
              <a:t> </a:t>
            </a:r>
            <a:r>
              <a:rPr lang="sk-SK" dirty="0" err="1"/>
              <a:t>nl</a:t>
            </a:r>
            <a:r>
              <a:rPr lang="sk-SK" dirty="0"/>
              <a:t> – sídelná oblasť </a:t>
            </a:r>
            <a:r>
              <a:rPr lang="sk-SK" dirty="0" err="1"/>
              <a:t>zhouského</a:t>
            </a:r>
            <a:r>
              <a:rPr lang="sk-SK" dirty="0"/>
              <a:t> štátu napadnutá nečínskymi kmeňmi </a:t>
            </a:r>
            <a:r>
              <a:rPr lang="sk-SK" dirty="0" err="1"/>
              <a:t>Quanrong</a:t>
            </a:r>
            <a:r>
              <a:rPr lang="sk-SK" dirty="0"/>
              <a:t> (kráľovský dvor útek na východ, do údolia Žltej rieky, </a:t>
            </a:r>
            <a:r>
              <a:rPr lang="sk-SK" dirty="0" err="1"/>
              <a:t>Luoyang</a:t>
            </a:r>
            <a:r>
              <a:rPr lang="sk-SK" dirty="0"/>
              <a:t>)</a:t>
            </a:r>
          </a:p>
          <a:p>
            <a:pPr marL="0" indent="0"/>
            <a:r>
              <a:rPr lang="sk-SK" dirty="0"/>
              <a:t>delenie obdobia na Západné </a:t>
            </a:r>
            <a:r>
              <a:rPr lang="sk-SK" dirty="0" err="1"/>
              <a:t>Zhou</a:t>
            </a:r>
            <a:r>
              <a:rPr lang="sk-SK" dirty="0"/>
              <a:t> (1045-771 </a:t>
            </a:r>
            <a:r>
              <a:rPr lang="sk-SK" dirty="0" err="1"/>
              <a:t>pr</a:t>
            </a:r>
            <a:r>
              <a:rPr lang="sk-SK" dirty="0"/>
              <a:t> </a:t>
            </a:r>
            <a:r>
              <a:rPr lang="sk-SK" dirty="0" err="1"/>
              <a:t>nl</a:t>
            </a:r>
            <a:r>
              <a:rPr lang="sk-SK" dirty="0"/>
              <a:t>) a Východné </a:t>
            </a:r>
            <a:r>
              <a:rPr lang="sk-SK" dirty="0" err="1"/>
              <a:t>Zhou</a:t>
            </a:r>
            <a:r>
              <a:rPr lang="sk-SK" dirty="0"/>
              <a:t> (771-221 </a:t>
            </a:r>
            <a:r>
              <a:rPr lang="sk-SK" dirty="0" err="1"/>
              <a:t>pr</a:t>
            </a:r>
            <a:r>
              <a:rPr lang="sk-SK" dirty="0"/>
              <a:t> </a:t>
            </a:r>
            <a:r>
              <a:rPr lang="sk-SK" dirty="0" err="1"/>
              <a:t>nl</a:t>
            </a:r>
            <a:r>
              <a:rPr lang="sk-SK" dirty="0"/>
              <a:t>)</a:t>
            </a:r>
          </a:p>
          <a:p>
            <a:pPr marL="0" indent="0"/>
            <a:r>
              <a:rPr lang="sk-SK" dirty="0"/>
              <a:t>moc </a:t>
            </a:r>
            <a:r>
              <a:rPr lang="sk-SK" dirty="0" err="1"/>
              <a:t>zhouských</a:t>
            </a:r>
            <a:r>
              <a:rPr lang="sk-SK" dirty="0"/>
              <a:t> kráľov oslabená, Čína sa postupne rozpadla na viac než 100 štátov a menších celkov</a:t>
            </a:r>
          </a:p>
          <a:p>
            <a:pPr marL="0" indent="0"/>
            <a:r>
              <a:rPr lang="sk-SK" dirty="0"/>
              <a:t>napriek nepokojom a rozdrobenosti však  zároveň završovanie vývoja klasickej čínskej kultúry (z ktorej sa čerpá až do dnes)</a:t>
            </a:r>
          </a:p>
          <a:p>
            <a:pPr marL="0" indent="0"/>
            <a:r>
              <a:rPr lang="sk-SK" dirty="0"/>
              <a:t>Východné Zhou sa delí ďalej na: dobu Letopisov (alebo Jari a podzimu, 771</a:t>
            </a:r>
            <a:r>
              <a:rPr lang="en-US" dirty="0"/>
              <a:t>-</a:t>
            </a:r>
            <a:r>
              <a:rPr lang="sk-SK" dirty="0"/>
              <a:t>453 pr nl), doba Válčících státu (453-221 pr nl)</a:t>
            </a:r>
          </a:p>
          <a:p>
            <a:pPr marL="0" indent="0"/>
            <a:r>
              <a:rPr lang="sk-SK" dirty="0"/>
              <a:t>doba Letopisov: záver doby bronzovej a prechod k dobe železnej (nové spoločenské usporiadanie a ideológie -v tejto dobe sa objavuje aj </a:t>
            </a:r>
            <a:r>
              <a:rPr lang="sk-SK" dirty="0" err="1"/>
              <a:t>Konfucius</a:t>
            </a:r>
            <a:r>
              <a:rPr lang="sk-SK" dirty="0"/>
              <a:t>); doba 5 hegemónov (akoby správcovia Číny); boj o hegemóniu (vraždenie starej rodovej šľachty, dobíjanie menších štátov)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Doba </a:t>
            </a:r>
            <a:r>
              <a:rPr lang="sk-SK" dirty="0" err="1"/>
              <a:t>Válčících</a:t>
            </a:r>
            <a:r>
              <a:rPr lang="sk-SK" dirty="0"/>
              <a:t> </a:t>
            </a:r>
            <a:r>
              <a:rPr lang="sk-SK" dirty="0" err="1"/>
              <a:t>státu</a:t>
            </a:r>
            <a:r>
              <a:rPr lang="sk-SK" dirty="0"/>
              <a:t> – spoločenské zmeny (vďaka nástupu doby železnej), rozvoj spoločnosti, rýchla urbanizácia, zvýšenie sociálnej mobility, prvé správne reformy (potlačenie pôvodného lénneho systému a zaviedli akoby byrokratický model správy), daňové predpisy, povinná vojenská služba, drsný zápas o zjednotenie Číny (7 veľkých štátov, štát </a:t>
            </a:r>
            <a:r>
              <a:rPr lang="sk-SK" dirty="0" err="1"/>
              <a:t>Qin</a:t>
            </a:r>
            <a:r>
              <a:rPr lang="sk-SK" dirty="0"/>
              <a:t> nakoniec uspel)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714356"/>
            <a:ext cx="7330165" cy="494786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1430</Words>
  <Application>Microsoft Office PowerPoint</Application>
  <PresentationFormat>Předvádění na obrazovce (4:3)</PresentationFormat>
  <Paragraphs>105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Century Schoolbook</vt:lpstr>
      <vt:lpstr>Wingdings</vt:lpstr>
      <vt:lpstr>Wingdings 2</vt:lpstr>
      <vt:lpstr>Arkáda</vt:lpstr>
      <vt:lpstr>Čínske písmo KSCA002 Hodina 7</vt:lpstr>
      <vt:lpstr>Aktivita:Opakovanie</vt:lpstr>
      <vt:lpstr>Aktivita: opakovanie znaky</vt:lpstr>
      <vt:lpstr>Aktivita: opakovanie radikály 1-50</vt:lpstr>
      <vt:lpstr>DU: </vt:lpstr>
      <vt:lpstr>Prezentace aplikace PowerPoint</vt:lpstr>
      <vt:lpstr>Písmo v období rozdrobenia Politický kontext</vt:lpstr>
      <vt:lpstr>Prezentace aplikace PowerPoint</vt:lpstr>
      <vt:lpstr>Prezentace aplikace PowerPoint</vt:lpstr>
      <vt:lpstr>Prezentace aplikace PowerPoint</vt:lpstr>
      <vt:lpstr>Písmo tejto doby</vt:lpstr>
      <vt:lpstr>Materiály doby rozdrobenia</vt:lpstr>
      <vt:lpstr>Prezentace aplikace PowerPoint</vt:lpstr>
      <vt:lpstr>Druhy nápisových pamiatok</vt:lpstr>
      <vt:lpstr>Druhy nápisových pamiatok</vt:lpstr>
      <vt:lpstr>Prezentace aplikace PowerPoint</vt:lpstr>
      <vt:lpstr>Premeny znakov</vt:lpstr>
      <vt:lpstr>Prezentace aplikace PowerPoint</vt:lpstr>
      <vt:lpstr>Znaky 7ma lekcia</vt:lpstr>
      <vt:lpstr>Odhadnite vyznam ideogramov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Terézia Hegerová</cp:lastModifiedBy>
  <cp:revision>44</cp:revision>
  <dcterms:created xsi:type="dcterms:W3CDTF">2021-10-12T17:11:20Z</dcterms:created>
  <dcterms:modified xsi:type="dcterms:W3CDTF">2022-11-03T08:20:04Z</dcterms:modified>
</cp:coreProperties>
</file>