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58" r:id="rId5"/>
    <p:sldId id="259" r:id="rId6"/>
    <p:sldId id="261" r:id="rId7"/>
    <p:sldId id="263" r:id="rId8"/>
    <p:sldId id="274" r:id="rId9"/>
    <p:sldId id="275" r:id="rId10"/>
    <p:sldId id="276" r:id="rId11"/>
    <p:sldId id="279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4" r:id="rId23"/>
    <p:sldId id="273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E49E55-680B-453F-B1DE-124D36C09EEE}" type="datetimeFigureOut">
              <a:rPr lang="sk-SK" smtClean="0"/>
              <a:pPr/>
              <a:t>10. 11. 2022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Čínske písmo KSCA002</a:t>
            </a:r>
            <a:br>
              <a:rPr lang="sk-SK" dirty="0"/>
            </a:br>
            <a:r>
              <a:rPr lang="sk-SK" dirty="0"/>
              <a:t>Hodina </a:t>
            </a:r>
            <a:r>
              <a:rPr lang="en-US" dirty="0"/>
              <a:t>8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Písmo za </a:t>
            </a:r>
            <a:r>
              <a:rPr lang="sk-SK" sz="4000" dirty="0" err="1"/>
              <a:t>Qin</a:t>
            </a:r>
            <a:r>
              <a:rPr lang="sk-SK" sz="4000" dirty="0"/>
              <a:t> a </a:t>
            </a:r>
            <a:r>
              <a:rPr lang="sk-SK" sz="4000" dirty="0" err="1"/>
              <a:t>Han</a:t>
            </a:r>
            <a:endParaRPr lang="sk-SK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07195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362487" cy="227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571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14752"/>
            <a:ext cx="4762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sk-SK" dirty="0"/>
              <a:t>Úradnícke písmo </a:t>
            </a:r>
            <a:r>
              <a:rPr lang="zh-CN" altLang="en-US" dirty="0"/>
              <a:t>隸書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Počas dynastie </a:t>
            </a:r>
            <a:r>
              <a:rPr lang="sk-SK" dirty="0" err="1"/>
              <a:t>Han</a:t>
            </a:r>
            <a:r>
              <a:rPr lang="sk-SK" dirty="0"/>
              <a:t> oficiálnym písmom</a:t>
            </a:r>
          </a:p>
          <a:p>
            <a:r>
              <a:rPr lang="sk-SK" dirty="0"/>
              <a:t>Prelom medzi znakmi starého typu (</a:t>
            </a:r>
            <a:r>
              <a:rPr lang="zh-CN" altLang="en-US" dirty="0"/>
              <a:t>古文</a:t>
            </a:r>
            <a:r>
              <a:rPr lang="sk-SK" altLang="zh-CN" dirty="0"/>
              <a:t>) a dnešného typu</a:t>
            </a:r>
          </a:p>
          <a:p>
            <a:r>
              <a:rPr lang="sk-SK" dirty="0"/>
              <a:t>Na počiatku slúžilo ako neformálne písmo používané na nižších úrovniach v administratíve (súdy- väčšia rýchlosť písania)</a:t>
            </a:r>
          </a:p>
          <a:p>
            <a:r>
              <a:rPr lang="sk-SK" dirty="0"/>
              <a:t>Jednoduchšie, plynulejšie písanie (než malá pečať), uvoľnenejšie varianty pôsobiace </a:t>
            </a:r>
            <a:r>
              <a:rPr lang="sk-SK" dirty="0" err="1"/>
              <a:t>kurzívnym</a:t>
            </a:r>
            <a:r>
              <a:rPr lang="sk-SK" dirty="0"/>
              <a:t> dojmom</a:t>
            </a:r>
          </a:p>
          <a:p>
            <a:r>
              <a:rPr lang="sk-SK" dirty="0"/>
              <a:t>Legenda o vytvorení : pre Prvého cisára z </a:t>
            </a:r>
            <a:r>
              <a:rPr lang="sk-SK" dirty="0" err="1"/>
              <a:t>Qin</a:t>
            </a:r>
            <a:r>
              <a:rPr lang="sk-SK" dirty="0"/>
              <a:t>  ho vytvoril dvorný hodnostár </a:t>
            </a:r>
            <a:r>
              <a:rPr lang="sk-SK" dirty="0" err="1"/>
              <a:t>Cheng</a:t>
            </a:r>
            <a:r>
              <a:rPr lang="sk-SK" dirty="0"/>
              <a:t> </a:t>
            </a:r>
            <a:r>
              <a:rPr lang="sk-SK" dirty="0" err="1"/>
              <a:t>Miao</a:t>
            </a:r>
            <a:r>
              <a:rPr lang="sk-SK" dirty="0"/>
              <a:t> (v slovníku </a:t>
            </a:r>
            <a:r>
              <a:rPr lang="sk-SK" dirty="0" err="1"/>
              <a:t>Shuowen</a:t>
            </a:r>
            <a:r>
              <a:rPr lang="sk-SK" dirty="0"/>
              <a:t> </a:t>
            </a:r>
            <a:r>
              <a:rPr lang="sk-SK" dirty="0" err="1"/>
              <a:t>Jieyi</a:t>
            </a:r>
            <a:r>
              <a:rPr lang="sk-SK" dirty="0"/>
              <a:t> mu je však pripisované autorstvo malej pečate)</a:t>
            </a:r>
          </a:p>
          <a:p>
            <a:r>
              <a:rPr lang="sk-SK" dirty="0"/>
              <a:t>Pravda: vyvíjalo sa postupne už od doby </a:t>
            </a:r>
            <a:r>
              <a:rPr lang="sk-SK" dirty="0" err="1"/>
              <a:t>Valčicich</a:t>
            </a:r>
            <a:r>
              <a:rPr lang="sk-SK" dirty="0"/>
              <a:t> </a:t>
            </a:r>
            <a:r>
              <a:rPr lang="sk-SK" dirty="0" err="1"/>
              <a:t>statu</a:t>
            </a:r>
            <a:r>
              <a:rPr lang="sk-SK" dirty="0"/>
              <a:t> ako odnož znakov nižšieho spoločenského statusu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sk-SK" dirty="0"/>
              <a:t>5 zmien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6064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Rozlámanie pôvodne okrúhlych tvarov na série rovných ťahov (vo všeobecnosti kruhy, polkruhy, oblúky zmena na hranaté tvary)- počet ťahov zvýšení, písanie však zjednodušené--- zmenila sa estetika znaku a zastrela sa pôvodná obrázková kvalita písma</a:t>
            </a:r>
          </a:p>
          <a:p>
            <a:r>
              <a:rPr lang="sk-SK" dirty="0"/>
              <a:t>Napriamovanie línií , spájanie predtým samostatných ťahov do jedného, formálne zjednodušenie prvkov znaku – znižovanie počtu ťahov</a:t>
            </a:r>
          </a:p>
          <a:p>
            <a:r>
              <a:rPr lang="sk-SK" dirty="0"/>
              <a:t>Vypúšťanie určitých prvkov (</a:t>
            </a:r>
            <a:r>
              <a:rPr lang="sk-SK" dirty="0" err="1"/>
              <a:t>napr</a:t>
            </a:r>
            <a:r>
              <a:rPr lang="sk-SK" dirty="0"/>
              <a:t> keď bola niektorá zložka v znaku zahrnutá viackrát)</a:t>
            </a:r>
          </a:p>
          <a:p>
            <a:r>
              <a:rPr lang="sk-SK" dirty="0"/>
              <a:t>Premenlivosť niektorých zložiek znaku v závislosti na ich umiestnené v stavbe znaku (často významové </a:t>
            </a:r>
            <a:r>
              <a:rPr lang="sk-SK" dirty="0" err="1"/>
              <a:t>determinatívy</a:t>
            </a:r>
            <a:r>
              <a:rPr lang="sk-SK" dirty="0"/>
              <a:t>, </a:t>
            </a:r>
            <a:r>
              <a:rPr lang="sk-SK" dirty="0" err="1"/>
              <a:t>viz</a:t>
            </a:r>
            <a:r>
              <a:rPr lang="sk-SK" dirty="0"/>
              <a:t> príklad rôzne podoby radikálov); pozorovať sa však vďaka zjednodušovaniu dá aj opačný jav – pôvodne niekoľko rôznych ťahových konfigurácií splýva v jeden prvok</a:t>
            </a:r>
          </a:p>
          <a:p>
            <a:r>
              <a:rPr lang="sk-SK" dirty="0"/>
              <a:t>Pôvodne rôzne, no tvarovo podobné zložky splývajú v jednu (hlavne ak bola niektorá z nich príliš zložitá)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36576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857232"/>
            <a:ext cx="4738218" cy="38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14356"/>
            <a:ext cx="7488832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37727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sk-SK" dirty="0"/>
              <a:t>2 </a:t>
            </a:r>
            <a:r>
              <a:rPr lang="sk-SK" dirty="0" err="1"/>
              <a:t>stupňe</a:t>
            </a:r>
            <a:r>
              <a:rPr lang="sk-SK" dirty="0"/>
              <a:t> vývoja úradníckeho písma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sk-SK" dirty="0"/>
              <a:t>Postupný vývoj písma</a:t>
            </a:r>
          </a:p>
          <a:p>
            <a:r>
              <a:rPr lang="sk-SK" dirty="0" err="1"/>
              <a:t>Qinské</a:t>
            </a:r>
            <a:r>
              <a:rPr lang="sk-SK" dirty="0"/>
              <a:t> úradnícke písmo </a:t>
            </a:r>
            <a:r>
              <a:rPr lang="zh-CN" altLang="en-US" dirty="0"/>
              <a:t>秦隸</a:t>
            </a:r>
            <a:r>
              <a:rPr lang="sk-SK" dirty="0"/>
              <a:t>/staré úradnícke písmo</a:t>
            </a:r>
            <a:r>
              <a:rPr lang="zh-CN" altLang="en-US" dirty="0"/>
              <a:t>古隸</a:t>
            </a:r>
            <a:r>
              <a:rPr lang="sk-SK" dirty="0"/>
              <a:t>-staršie úradnícke písmo´, čiastočne postavené na vzore pečatného písma,  pôvodne používané v bežnejšej nižšej spoločnosti</a:t>
            </a:r>
          </a:p>
          <a:p>
            <a:r>
              <a:rPr lang="sk-SK" dirty="0" err="1"/>
              <a:t>Hanské</a:t>
            </a:r>
            <a:r>
              <a:rPr lang="sk-SK" dirty="0"/>
              <a:t> úradnícke písmo</a:t>
            </a:r>
            <a:r>
              <a:rPr lang="zh-CN" altLang="en-US" dirty="0"/>
              <a:t>漢隸</a:t>
            </a:r>
            <a:r>
              <a:rPr lang="sk-SK" dirty="0"/>
              <a:t>/nové úradnícke písmo</a:t>
            </a:r>
            <a:r>
              <a:rPr lang="zh-CN" altLang="en-US" dirty="0"/>
              <a:t>今隸</a:t>
            </a:r>
            <a:r>
              <a:rPr lang="sk-SK" dirty="0"/>
              <a:t>– úplné osamostatnenie, tvaroslovné vyzretie, zmena jeho spoločenského postavenia, záujem a starostlivosť o jeho kaligrafickú reprezentatívnosť (ustálil sa 1-3. </a:t>
            </a:r>
            <a:r>
              <a:rPr lang="sk-SK" dirty="0" err="1"/>
              <a:t>st</a:t>
            </a:r>
            <a:r>
              <a:rPr lang="sk-SK" dirty="0"/>
              <a:t> </a:t>
            </a:r>
            <a:r>
              <a:rPr lang="sk-SK" dirty="0" err="1"/>
              <a:t>nl</a:t>
            </a:r>
            <a:r>
              <a:rPr lang="sk-SK" dirty="0"/>
              <a:t>), pravidelnosť a úhľadnosť, zvláštna modulácia ťahov (chvostík na konci vytvorený odskokom štetca smerom nahor)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sk-SK" dirty="0"/>
              <a:t>Ďalší vývoj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709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b="1" dirty="0"/>
              <a:t>Konceptné písmo </a:t>
            </a:r>
            <a:r>
              <a:rPr lang="zh-CN" altLang="en-US" dirty="0"/>
              <a:t>草書</a:t>
            </a:r>
            <a:r>
              <a:rPr lang="sk-SK" altLang="zh-CN" dirty="0"/>
              <a:t>-dotvára sa v 2. polovici 1.storočia </a:t>
            </a:r>
            <a:r>
              <a:rPr lang="sk-SK" altLang="zh-CN" dirty="0" err="1"/>
              <a:t>pr</a:t>
            </a:r>
            <a:r>
              <a:rPr lang="sk-SK" altLang="zh-CN" dirty="0"/>
              <a:t> </a:t>
            </a:r>
            <a:r>
              <a:rPr lang="sk-SK" altLang="zh-CN" dirty="0" err="1"/>
              <a:t>nl</a:t>
            </a:r>
            <a:r>
              <a:rPr lang="sk-SK" altLang="zh-CN" dirty="0"/>
              <a:t>, rýchlopisný variant čínskeho písma, (označované aj ako trávové písmo), používané k zbežnému zápisu konceptov – </a:t>
            </a:r>
            <a:r>
              <a:rPr lang="sk-SK" altLang="zh-CN" dirty="0" err="1"/>
              <a:t>napr</a:t>
            </a:r>
            <a:r>
              <a:rPr lang="sk-SK" altLang="zh-CN" dirty="0"/>
              <a:t> osobných </a:t>
            </a:r>
            <a:r>
              <a:rPr lang="sk-SK" altLang="zh-CN" dirty="0" err="1"/>
              <a:t>dopisov</a:t>
            </a:r>
            <a:r>
              <a:rPr lang="sk-SK" altLang="zh-CN" dirty="0"/>
              <a:t>; základom staršie úradnícke písmo; nedbalý zápis, veľké zjednodušovanie (niekedy je zo znaku nakoniec len 1 roztiahnutý ťah), čo najrýchlejšie pre napísanie ---ťažko čitateľné (nikdy sa preto nestalo úradným písmom, ostalo pri používaní na nižších úrovniach v bežnom živote a aj to len obmedzene, neskôr sa presadilo v umení)</a:t>
            </a:r>
          </a:p>
          <a:p>
            <a:pPr>
              <a:buNone/>
            </a:pPr>
            <a:r>
              <a:rPr lang="sk-SK" dirty="0"/>
              <a:t>Delí sa na </a:t>
            </a:r>
            <a:r>
              <a:rPr lang="sk-SK" dirty="0" err="1"/>
              <a:t>hanské</a:t>
            </a:r>
            <a:r>
              <a:rPr lang="sk-SK" dirty="0"/>
              <a:t> konceptné písmo</a:t>
            </a:r>
            <a:r>
              <a:rPr lang="zh-CN" altLang="en-US" dirty="0"/>
              <a:t>章草</a:t>
            </a:r>
            <a:r>
              <a:rPr lang="sk-SK" dirty="0"/>
              <a:t>a konceptné písmo súčasného typu</a:t>
            </a:r>
            <a:r>
              <a:rPr lang="zh-CN" altLang="en-US" dirty="0"/>
              <a:t>今草</a:t>
            </a:r>
            <a:endParaRPr lang="sk-SK" dirty="0"/>
          </a:p>
          <a:p>
            <a:pPr>
              <a:buNone/>
            </a:pPr>
            <a:r>
              <a:rPr lang="sk-SK" dirty="0"/>
              <a:t>konceptné písmo súčasného typu- </a:t>
            </a:r>
            <a:r>
              <a:rPr lang="sk-SK" dirty="0" err="1"/>
              <a:t>zformovanie</a:t>
            </a:r>
            <a:r>
              <a:rPr lang="sk-SK" dirty="0"/>
              <a:t> až v ranom stredoveku (3-7. storočie), najvoľnejšie umelecké stvárnenie čínskych znakov</a:t>
            </a:r>
          </a:p>
          <a:p>
            <a:pPr>
              <a:buNone/>
            </a:pPr>
            <a:r>
              <a:rPr lang="sk-SK" b="1" dirty="0" err="1"/>
              <a:t>Kurzívne</a:t>
            </a:r>
            <a:r>
              <a:rPr lang="sk-SK" b="1" dirty="0"/>
              <a:t> písmo/</a:t>
            </a:r>
            <a:r>
              <a:rPr lang="sk-SK" b="1" dirty="0" err="1"/>
              <a:t>polokurzívne</a:t>
            </a:r>
            <a:r>
              <a:rPr lang="sk-SK" b="1" dirty="0"/>
              <a:t> písmo</a:t>
            </a:r>
            <a:r>
              <a:rPr lang="zh-CN" altLang="en-US" dirty="0"/>
              <a:t>行書</a:t>
            </a:r>
            <a:r>
              <a:rPr lang="sk-SK" altLang="zh-CN" dirty="0"/>
              <a:t> (známe aj ako </a:t>
            </a:r>
            <a:r>
              <a:rPr lang="sk-SK" altLang="zh-CN" dirty="0" err="1"/>
              <a:t>running</a:t>
            </a:r>
            <a:r>
              <a:rPr lang="sk-SK" altLang="zh-CN" dirty="0"/>
              <a:t> </a:t>
            </a:r>
            <a:r>
              <a:rPr lang="sk-SK" altLang="zh-CN" dirty="0" err="1"/>
              <a:t>script</a:t>
            </a:r>
            <a:r>
              <a:rPr lang="sk-SK" altLang="zh-CN" dirty="0"/>
              <a:t>/bežiace písmo)</a:t>
            </a:r>
            <a:r>
              <a:rPr lang="sk-SK" dirty="0"/>
              <a:t>– prelom 2. a 3. storočia, využíva sa dodnes v kaligrafii, vzniklo na základe úradníckeho písma, väčšia strohosť, uspôsobené na rýchle písanie, pomerne ľahko čitateľné aj voľným okom</a:t>
            </a:r>
          </a:p>
          <a:p>
            <a:pPr>
              <a:buNone/>
            </a:pPr>
            <a:r>
              <a:rPr lang="sk-SK" b="1" dirty="0"/>
              <a:t>Vzorové písmo</a:t>
            </a:r>
            <a:r>
              <a:rPr lang="zh-CN" altLang="en-US" dirty="0"/>
              <a:t>楷書</a:t>
            </a:r>
            <a:r>
              <a:rPr lang="sk-SK" dirty="0"/>
              <a:t>– začiatok 3. storočia vznik, no dozretie v 4.-6. storočí, od 7. storočia prevláda a stáva sa základným </a:t>
            </a:r>
            <a:r>
              <a:rPr lang="sk-SK" dirty="0" err="1"/>
              <a:t>duktom</a:t>
            </a:r>
            <a:r>
              <a:rPr lang="sk-SK" dirty="0"/>
              <a:t> čínskeho písma; používané dodnes ako takmer výhradné písmo tlače  a oficiálnejších písomností (štandardný počítačový font tiež)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35719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3357554" cy="536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Aktivita:Opakovanie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4873752"/>
          </a:xfrm>
        </p:spPr>
        <p:txBody>
          <a:bodyPr/>
          <a:lstStyle/>
          <a:p>
            <a:r>
              <a:rPr lang="sk-SK" dirty="0"/>
              <a:t>Aké štruktúry znaku existujú, s ohľadom na usporiadanie prvkov v znaku?</a:t>
            </a:r>
          </a:p>
          <a:p>
            <a:r>
              <a:rPr lang="sk-SK" dirty="0"/>
              <a:t>Aký počet z celkového počtu čínskych znakov zastávajú znaky </a:t>
            </a:r>
            <a:r>
              <a:rPr lang="sk-SK" b="1" dirty="0"/>
              <a:t>bežné</a:t>
            </a:r>
            <a:r>
              <a:rPr lang="sk-SK" dirty="0"/>
              <a:t> a znaky </a:t>
            </a:r>
            <a:r>
              <a:rPr lang="sk-SK" b="1" dirty="0"/>
              <a:t>časté</a:t>
            </a:r>
            <a:r>
              <a:rPr lang="sk-SK" dirty="0"/>
              <a:t>?</a:t>
            </a:r>
          </a:p>
          <a:p>
            <a:r>
              <a:rPr lang="sk-SK" dirty="0"/>
              <a:t>Čo označuje pojem </a:t>
            </a:r>
            <a:r>
              <a:rPr lang="sk-SK" dirty="0" err="1"/>
              <a:t>homografia</a:t>
            </a:r>
            <a:r>
              <a:rPr lang="sk-SK" dirty="0"/>
              <a:t>?</a:t>
            </a:r>
          </a:p>
          <a:p>
            <a:r>
              <a:rPr lang="sk-SK" dirty="0"/>
              <a:t>Čo viete o </a:t>
            </a:r>
            <a:r>
              <a:rPr lang="sk-SK" dirty="0" err="1"/>
              <a:t>Dinggongskej</a:t>
            </a:r>
            <a:r>
              <a:rPr lang="sk-SK" dirty="0"/>
              <a:t> črepine?</a:t>
            </a:r>
          </a:p>
          <a:p>
            <a:r>
              <a:rPr lang="sk-SK" dirty="0"/>
              <a:t>Aké sú vlastnosti písma </a:t>
            </a:r>
            <a:r>
              <a:rPr lang="sk-SK" dirty="0" err="1"/>
              <a:t>veštebných</a:t>
            </a:r>
            <a:r>
              <a:rPr lang="sk-SK" dirty="0"/>
              <a:t> nápisov?</a:t>
            </a:r>
          </a:p>
          <a:p>
            <a:r>
              <a:rPr lang="sk-SK" dirty="0"/>
              <a:t>Čo je na obrázku a čo o tom viete?</a:t>
            </a:r>
          </a:p>
          <a:p>
            <a:endParaRPr lang="sk-SK" dirty="0"/>
          </a:p>
        </p:txBody>
      </p:sp>
      <p:pic>
        <p:nvPicPr>
          <p:cNvPr id="5" name="Obrázok 4" descr="Obrázo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985562"/>
            <a:ext cx="3401208" cy="16709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467600" cy="35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32147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142984"/>
            <a:ext cx="4070347" cy="389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618B-80B6-4D44-A145-CC43D8D6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Znaky</a:t>
            </a:r>
            <a:r>
              <a:rPr lang="en-US" dirty="0"/>
              <a:t> 7ma </a:t>
            </a:r>
            <a:r>
              <a:rPr lang="en-US" dirty="0" err="1"/>
              <a:t>lekcia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4F8C9-18CB-49F0-B957-DA42E9EE3E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619268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枝</a:t>
            </a:r>
            <a:endParaRPr lang="en-US" altLang="zh-CN" dirty="0"/>
          </a:p>
          <a:p>
            <a:r>
              <a:rPr lang="zh-CN" altLang="en-US" dirty="0"/>
              <a:t>纸</a:t>
            </a:r>
            <a:endParaRPr lang="en-US" altLang="zh-CN" dirty="0"/>
          </a:p>
          <a:p>
            <a:r>
              <a:rPr lang="zh-CN" altLang="en-US" dirty="0"/>
              <a:t>真</a:t>
            </a:r>
            <a:endParaRPr lang="en-US" altLang="zh-CN" dirty="0"/>
          </a:p>
          <a:p>
            <a:r>
              <a:rPr lang="zh-CN" altLang="en-US" dirty="0"/>
              <a:t>里</a:t>
            </a:r>
            <a:endParaRPr lang="en-US" altLang="zh-CN" dirty="0"/>
          </a:p>
          <a:p>
            <a:r>
              <a:rPr lang="zh-CN" altLang="en-US" dirty="0"/>
              <a:t>预</a:t>
            </a:r>
            <a:endParaRPr lang="en-US" altLang="zh-CN" dirty="0"/>
          </a:p>
          <a:p>
            <a:r>
              <a:rPr lang="zh-CN" altLang="en-US" dirty="0"/>
              <a:t>第</a:t>
            </a:r>
            <a:endParaRPr lang="en-US" altLang="zh-CN" dirty="0"/>
          </a:p>
          <a:p>
            <a:r>
              <a:rPr lang="zh-CN" altLang="en-US" dirty="0"/>
              <a:t>语</a:t>
            </a:r>
            <a:endParaRPr lang="en-US" altLang="zh-CN" dirty="0"/>
          </a:p>
          <a:p>
            <a:r>
              <a:rPr lang="zh-CN" altLang="en-US" dirty="0"/>
              <a:t>容</a:t>
            </a:r>
            <a:endParaRPr lang="en-US" altLang="zh-CN" dirty="0"/>
          </a:p>
          <a:p>
            <a:r>
              <a:rPr lang="zh-CN" altLang="en-US" dirty="0"/>
              <a:t>易</a:t>
            </a:r>
            <a:endParaRPr lang="en-US" altLang="zh-CN" dirty="0"/>
          </a:p>
          <a:p>
            <a:r>
              <a:rPr lang="zh-CN" altLang="en-US" dirty="0"/>
              <a:t>词</a:t>
            </a:r>
            <a:endParaRPr lang="en-US" altLang="zh-CN" dirty="0"/>
          </a:p>
          <a:p>
            <a:r>
              <a:rPr lang="zh-CN" altLang="en-US" dirty="0"/>
              <a:t>汉</a:t>
            </a:r>
            <a:endParaRPr lang="en-US" altLang="zh-CN" dirty="0"/>
          </a:p>
          <a:p>
            <a:r>
              <a:rPr lang="zh-CN" altLang="en-US" dirty="0"/>
              <a:t>早</a:t>
            </a:r>
            <a:endParaRPr lang="en-US" altLang="zh-CN" dirty="0"/>
          </a:p>
          <a:p>
            <a:r>
              <a:rPr lang="zh-CN" altLang="en-US" dirty="0"/>
              <a:t>功</a:t>
            </a:r>
            <a:endParaRPr lang="en-US" altLang="zh-CN" dirty="0"/>
          </a:p>
          <a:p>
            <a:r>
              <a:rPr lang="zh-CN" altLang="en-US" dirty="0"/>
              <a:t>始</a:t>
            </a:r>
            <a:endParaRPr lang="en-US" altLang="zh-CN" dirty="0"/>
          </a:p>
          <a:p>
            <a:r>
              <a:rPr lang="zh-CN" altLang="en-US" dirty="0"/>
              <a:t>帅</a:t>
            </a:r>
            <a:endParaRPr lang="en-US" altLang="zh-CN" dirty="0"/>
          </a:p>
          <a:p>
            <a:r>
              <a:rPr lang="zh-CN" altLang="en-US" dirty="0"/>
              <a:t>酷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00512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DÚ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Prepíšte znaky z IC lekcia 7 </a:t>
            </a:r>
          </a:p>
          <a:p>
            <a:r>
              <a:rPr lang="sk-SK" dirty="0"/>
              <a:t>Zaraďte  nasledujúce znaky do </a:t>
            </a:r>
            <a:r>
              <a:rPr lang="sk-SK" dirty="0" err="1"/>
              <a:t>Xu</a:t>
            </a:r>
            <a:r>
              <a:rPr lang="sk-SK" dirty="0"/>
              <a:t> </a:t>
            </a:r>
            <a:r>
              <a:rPr lang="sk-SK" dirty="0" err="1"/>
              <a:t>Shenových</a:t>
            </a:r>
            <a:r>
              <a:rPr lang="sk-SK" dirty="0"/>
              <a:t> skupín:</a:t>
            </a:r>
            <a:r>
              <a:rPr lang="zh-CN" altLang="en-US" dirty="0"/>
              <a:t>笔，教，懂，语，早，念</a:t>
            </a:r>
            <a:endParaRPr lang="sk-SK" dirty="0"/>
          </a:p>
          <a:p>
            <a:pPr>
              <a:buNone/>
            </a:pPr>
            <a:r>
              <a:rPr lang="sk-SK" dirty="0"/>
              <a:t>(pri tých, čo patria do skupiny </a:t>
            </a:r>
            <a:r>
              <a:rPr lang="sk-SK" dirty="0" err="1"/>
              <a:t>xingsheng</a:t>
            </a:r>
            <a:r>
              <a:rPr lang="sk-SK" dirty="0"/>
              <a:t> určte aj </a:t>
            </a:r>
            <a:r>
              <a:rPr lang="sk-SK" dirty="0" err="1"/>
              <a:t>fonetikum</a:t>
            </a:r>
            <a:r>
              <a:rPr lang="sk-SK" dirty="0"/>
              <a:t> a </a:t>
            </a:r>
            <a:r>
              <a:rPr lang="sk-SK" dirty="0" err="1"/>
              <a:t>determinatív</a:t>
            </a:r>
            <a:r>
              <a:rPr lang="sk-SK" dirty="0"/>
              <a:t>)</a:t>
            </a:r>
          </a:p>
          <a:p>
            <a:pPr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Učebnica 18-29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i="1" dirty="0"/>
              <a:t>V ktorom storočí sa v Číne usídlili prví misionári?</a:t>
            </a:r>
            <a:endParaRPr lang="sk-SK" dirty="0"/>
          </a:p>
          <a:p>
            <a:r>
              <a:rPr lang="sk-SK" i="1" dirty="0"/>
              <a:t>Čo ste sa dozvedeli o </a:t>
            </a:r>
            <a:r>
              <a:rPr lang="sk-SK" i="1" dirty="0" err="1"/>
              <a:t>Matteovi</a:t>
            </a:r>
            <a:r>
              <a:rPr lang="sk-SK" i="1" dirty="0"/>
              <a:t> </a:t>
            </a:r>
            <a:r>
              <a:rPr lang="sk-SK" i="1" dirty="0" err="1"/>
              <a:t>Riccim</a:t>
            </a:r>
            <a:r>
              <a:rPr lang="sk-SK" i="1" dirty="0"/>
              <a:t>?</a:t>
            </a:r>
            <a:endParaRPr lang="sk-SK" dirty="0"/>
          </a:p>
          <a:p>
            <a:r>
              <a:rPr lang="sk-SK" i="1" dirty="0"/>
              <a:t>Prečo sa v 17. storočí rozmohol v Európe  záujem o čínske znaky?</a:t>
            </a:r>
            <a:endParaRPr lang="sk-SK" dirty="0"/>
          </a:p>
          <a:p>
            <a:r>
              <a:rPr lang="sk-SK" i="1" dirty="0"/>
              <a:t>Aká bola základná téza Petra S. </a:t>
            </a:r>
            <a:r>
              <a:rPr lang="sk-SK" i="1" dirty="0" err="1"/>
              <a:t>Du</a:t>
            </a:r>
            <a:r>
              <a:rPr lang="sk-SK" i="1" dirty="0"/>
              <a:t> </a:t>
            </a:r>
            <a:r>
              <a:rPr lang="sk-SK" i="1" dirty="0" err="1"/>
              <a:t>Ponceau</a:t>
            </a:r>
            <a:r>
              <a:rPr lang="sk-SK" i="1" dirty="0"/>
              <a:t> týkajúca sa čínskych znakov? Ako sa stavia k pojmu „ideografický“?</a:t>
            </a:r>
            <a:r>
              <a:rPr lang="sk-SK" dirty="0"/>
              <a:t> </a:t>
            </a:r>
            <a:r>
              <a:rPr lang="en-US" dirty="0"/>
              <a:t> </a:t>
            </a:r>
            <a:r>
              <a:rPr lang="sk-SK" dirty="0"/>
              <a:t>Naštudujte si aj jeho ostatné tézy týkajúce sa čínskeho písma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Aktivita: opakovanie znaky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Určite počet  ťahov v znakoch:</a:t>
            </a:r>
            <a:endParaRPr lang="en-US" dirty="0"/>
          </a:p>
          <a:p>
            <a:pPr>
              <a:buNone/>
            </a:pPr>
            <a:r>
              <a:rPr lang="zh-CN" altLang="en-US" dirty="0"/>
              <a:t>票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后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级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喝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sk-SK" altLang="zh-CN" dirty="0"/>
              <a:t>Určte poradie ťahov v znakoch: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哪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坐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快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问题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考</a:t>
            </a:r>
            <a:endParaRPr lang="en-US" altLang="zh-CN" dirty="0"/>
          </a:p>
          <a:p>
            <a:pPr>
              <a:buNone/>
            </a:pPr>
            <a:endParaRPr lang="sk-SK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DU: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sk-SK" altLang="zh-CN" dirty="0"/>
          </a:p>
          <a:p>
            <a:pPr>
              <a:buNone/>
            </a:pPr>
            <a:endParaRPr lang="sk-SK" altLang="zh-CN" dirty="0"/>
          </a:p>
          <a:p>
            <a:r>
              <a:rPr lang="sk-SK" dirty="0"/>
              <a:t>Zaraďte  nasledujúce znaky do </a:t>
            </a:r>
            <a:r>
              <a:rPr lang="sk-SK" dirty="0" err="1"/>
              <a:t>Xu</a:t>
            </a:r>
            <a:r>
              <a:rPr lang="sk-SK" dirty="0"/>
              <a:t> </a:t>
            </a:r>
            <a:r>
              <a:rPr lang="sk-SK" dirty="0" err="1"/>
              <a:t>Shenových</a:t>
            </a:r>
            <a:r>
              <a:rPr lang="sk-SK" dirty="0"/>
              <a:t> skupín:</a:t>
            </a:r>
            <a:r>
              <a:rPr lang="zh-CN" altLang="en-US" dirty="0"/>
              <a:t>喂，考，空，说，跟</a:t>
            </a:r>
            <a:endParaRPr lang="sk-SK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7467600" cy="5831034"/>
          </a:xfrm>
        </p:spPr>
        <p:txBody>
          <a:bodyPr>
            <a:normAutofit/>
          </a:bodyPr>
          <a:lstStyle/>
          <a:p>
            <a:r>
              <a:rPr lang="sk-SK" dirty="0"/>
              <a:t>Zaraďte  nasledujúce znaky do </a:t>
            </a:r>
            <a:r>
              <a:rPr lang="sk-SK" dirty="0" err="1"/>
              <a:t>Xu</a:t>
            </a:r>
            <a:r>
              <a:rPr lang="sk-SK" dirty="0"/>
              <a:t> </a:t>
            </a:r>
            <a:r>
              <a:rPr lang="sk-SK" dirty="0" err="1"/>
              <a:t>Shenových</a:t>
            </a:r>
            <a:r>
              <a:rPr lang="sk-SK" dirty="0"/>
              <a:t> skupín</a:t>
            </a:r>
            <a:r>
              <a:rPr lang="sk-SK"/>
              <a:t>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zh-CN" altLang="en-US" dirty="0"/>
              <a:t>喂</a:t>
            </a:r>
            <a:r>
              <a:rPr lang="sk-SK" altLang="zh-CN" dirty="0"/>
              <a:t>-</a:t>
            </a:r>
            <a:r>
              <a:rPr lang="sk-SK" altLang="zh-CN" dirty="0" err="1"/>
              <a:t>xingsheng</a:t>
            </a:r>
            <a:r>
              <a:rPr lang="sk-SK" altLang="zh-CN" dirty="0"/>
              <a:t>, ahoj/hej; </a:t>
            </a:r>
            <a:r>
              <a:rPr lang="zh-CN" altLang="en-US" dirty="0"/>
              <a:t>口 </a:t>
            </a:r>
            <a:r>
              <a:rPr lang="sk-SK" altLang="zh-CN" dirty="0"/>
              <a:t> odkazuje k významu, </a:t>
            </a:r>
            <a:r>
              <a:rPr lang="zh-CN" altLang="en-US" dirty="0"/>
              <a:t> 畏</a:t>
            </a:r>
            <a:r>
              <a:rPr lang="sk-SK" altLang="zh-CN" dirty="0"/>
              <a:t> </a:t>
            </a:r>
            <a:r>
              <a:rPr lang="sk-SK" altLang="zh-CN" dirty="0" err="1"/>
              <a:t>fonetikum</a:t>
            </a:r>
            <a:r>
              <a:rPr lang="sk-SK" altLang="zh-CN" dirty="0"/>
              <a:t> (to </a:t>
            </a:r>
            <a:r>
              <a:rPr lang="sk-SK" altLang="zh-CN" dirty="0" err="1"/>
              <a:t>fear</a:t>
            </a:r>
            <a:r>
              <a:rPr lang="sk-SK" altLang="zh-CN" dirty="0"/>
              <a:t>, to </a:t>
            </a:r>
            <a:r>
              <a:rPr lang="sk-SK" altLang="zh-CN" dirty="0" err="1"/>
              <a:t>dread</a:t>
            </a:r>
            <a:r>
              <a:rPr lang="sk-SK" altLang="zh-CN" dirty="0"/>
              <a:t>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考</a:t>
            </a:r>
            <a:r>
              <a:rPr lang="sk-SK" altLang="zh-CN" dirty="0"/>
              <a:t>- </a:t>
            </a:r>
            <a:r>
              <a:rPr lang="sk-SK" altLang="zh-CN" dirty="0" err="1"/>
              <a:t>xingsheng</a:t>
            </a:r>
            <a:r>
              <a:rPr lang="sk-SK" altLang="zh-CN" dirty="0"/>
              <a:t>, </a:t>
            </a:r>
            <a:r>
              <a:rPr lang="sk-SK" altLang="zh-CN" dirty="0" err="1"/>
              <a:t>determinatív</a:t>
            </a:r>
            <a:r>
              <a:rPr lang="sk-SK" altLang="zh-CN" dirty="0"/>
              <a:t> </a:t>
            </a:r>
            <a:r>
              <a:rPr lang="zh-CN" altLang="en-US" dirty="0"/>
              <a:t>耂 </a:t>
            </a:r>
            <a:r>
              <a:rPr lang="sk-SK" altLang="zh-CN" dirty="0"/>
              <a:t>, </a:t>
            </a:r>
            <a:r>
              <a:rPr lang="sk-SK" altLang="zh-CN" dirty="0" err="1"/>
              <a:t>fonetikum</a:t>
            </a:r>
            <a:r>
              <a:rPr lang="zh-CN" altLang="en-US" dirty="0"/>
              <a:t>丂 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空</a:t>
            </a:r>
            <a:r>
              <a:rPr lang="sk-SK" altLang="zh-CN" dirty="0"/>
              <a:t>-</a:t>
            </a:r>
            <a:r>
              <a:rPr lang="sk-SK" altLang="zh-CN" dirty="0" err="1"/>
              <a:t>xingsheng</a:t>
            </a:r>
            <a:r>
              <a:rPr lang="sk-SK" altLang="zh-CN" dirty="0"/>
              <a:t>, </a:t>
            </a:r>
            <a:r>
              <a:rPr lang="sk-SK" altLang="zh-CN" dirty="0" err="1"/>
              <a:t>determinatív</a:t>
            </a:r>
            <a:r>
              <a:rPr lang="sk-SK" altLang="zh-CN" dirty="0"/>
              <a:t> </a:t>
            </a:r>
            <a:r>
              <a:rPr lang="en-US" dirty="0"/>
              <a:t> 穴</a:t>
            </a:r>
            <a:r>
              <a:rPr lang="sk-SK" dirty="0"/>
              <a:t> (prázdna jaskyňa),</a:t>
            </a:r>
            <a:r>
              <a:rPr lang="en-US" dirty="0"/>
              <a:t>工</a:t>
            </a:r>
            <a:r>
              <a:rPr lang="sk-SK" dirty="0"/>
              <a:t> </a:t>
            </a:r>
            <a:r>
              <a:rPr lang="sk-SK" dirty="0" err="1"/>
              <a:t>fonetikum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说</a:t>
            </a:r>
            <a:r>
              <a:rPr lang="sk-SK" altLang="zh-CN" dirty="0"/>
              <a:t>-</a:t>
            </a:r>
            <a:r>
              <a:rPr lang="sk-SK" altLang="zh-CN" dirty="0" err="1"/>
              <a:t>xingsheng</a:t>
            </a:r>
            <a:r>
              <a:rPr lang="sk-SK" altLang="zh-CN" dirty="0"/>
              <a:t>, </a:t>
            </a:r>
            <a:r>
              <a:rPr lang="sk-SK" altLang="zh-CN" dirty="0" err="1"/>
              <a:t>determinatív</a:t>
            </a:r>
            <a:r>
              <a:rPr lang="sk-SK" altLang="zh-CN" dirty="0"/>
              <a:t> reč</a:t>
            </a:r>
            <a:r>
              <a:rPr lang="sk-SK" dirty="0"/>
              <a:t> </a:t>
            </a:r>
            <a:r>
              <a:rPr lang="zh-CN" altLang="en-US" dirty="0"/>
              <a:t>讠</a:t>
            </a:r>
            <a:r>
              <a:rPr lang="sk-SK" altLang="zh-CN" dirty="0"/>
              <a:t>, </a:t>
            </a:r>
            <a:r>
              <a:rPr lang="sk-SK" altLang="zh-CN" dirty="0" err="1"/>
              <a:t>fonetikum</a:t>
            </a:r>
            <a:r>
              <a:rPr lang="sk-SK" altLang="zh-CN" dirty="0"/>
              <a:t> </a:t>
            </a:r>
            <a:r>
              <a:rPr lang="sk-SK" dirty="0"/>
              <a:t> </a:t>
            </a:r>
            <a:r>
              <a:rPr lang="zh-CN" altLang="en-US" dirty="0"/>
              <a:t>兑</a:t>
            </a:r>
            <a:r>
              <a:rPr lang="sk-SK" altLang="zh-CN" dirty="0"/>
              <a:t>(</a:t>
            </a:r>
            <a:r>
              <a:rPr lang="sk-SK" altLang="zh-CN" dirty="0" err="1"/>
              <a:t>dui</a:t>
            </a:r>
            <a:r>
              <a:rPr lang="sk-SK" altLang="zh-CN" dirty="0"/>
              <a:t>, vymeniť)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跟</a:t>
            </a:r>
            <a:r>
              <a:rPr lang="sk-SK" altLang="zh-CN" dirty="0"/>
              <a:t>-</a:t>
            </a:r>
            <a:r>
              <a:rPr lang="sk-SK" altLang="zh-CN" dirty="0" err="1"/>
              <a:t>xingsheng</a:t>
            </a:r>
            <a:r>
              <a:rPr lang="sk-SK" altLang="zh-CN" dirty="0"/>
              <a:t>, </a:t>
            </a:r>
            <a:r>
              <a:rPr lang="sk-SK" altLang="zh-CN" dirty="0" err="1"/>
              <a:t>determinatív</a:t>
            </a:r>
            <a:r>
              <a:rPr lang="sk-SK" altLang="zh-CN" dirty="0"/>
              <a:t> noha/chodidlo </a:t>
            </a:r>
            <a:r>
              <a:rPr lang="zh-CN" altLang="en-US" dirty="0"/>
              <a:t>足 </a:t>
            </a:r>
            <a:r>
              <a:rPr lang="sk-SK" altLang="zh-CN" dirty="0"/>
              <a:t>, </a:t>
            </a:r>
            <a:r>
              <a:rPr lang="sk-SK" altLang="zh-CN" dirty="0" err="1"/>
              <a:t>fonetikum</a:t>
            </a:r>
            <a:r>
              <a:rPr lang="sk-SK" altLang="zh-CN" dirty="0"/>
              <a:t> </a:t>
            </a:r>
            <a:r>
              <a:rPr lang="zh-CN" altLang="en-US" dirty="0"/>
              <a:t>艮 </a:t>
            </a:r>
            <a:r>
              <a:rPr lang="sk-SK" altLang="zh-CN" dirty="0"/>
              <a:t>(</a:t>
            </a:r>
            <a:r>
              <a:rPr lang="sk-SK" altLang="zh-CN" dirty="0" err="1"/>
              <a:t>gen</a:t>
            </a:r>
            <a:r>
              <a:rPr lang="sk-SK" altLang="zh-CN" dirty="0"/>
              <a:t>, </a:t>
            </a:r>
            <a:r>
              <a:rPr lang="sk-SK" altLang="zh-CN" dirty="0" err="1"/>
              <a:t>blunt</a:t>
            </a:r>
            <a:r>
              <a:rPr lang="sk-SK" altLang="zh-CN" dirty="0"/>
              <a:t>)</a:t>
            </a:r>
            <a:endParaRPr lang="en-US" altLang="zh-CN" dirty="0"/>
          </a:p>
          <a:p>
            <a:pPr>
              <a:buNone/>
            </a:pPr>
            <a:r>
              <a:rPr lang="sk-SK" altLang="zh-CN" dirty="0"/>
              <a:t>	</a:t>
            </a:r>
            <a:endParaRPr lang="en-US" altLang="zh-CN" dirty="0"/>
          </a:p>
          <a:p>
            <a:pPr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zh-CN" dirty="0"/>
              <a:t>Premeny znakov za dynastie </a:t>
            </a:r>
            <a:r>
              <a:rPr lang="sk-SK" altLang="zh-CN" dirty="0" err="1"/>
              <a:t>Qin</a:t>
            </a:r>
            <a:r>
              <a:rPr lang="sk-SK" altLang="zh-CN" dirty="0"/>
              <a:t> a </a:t>
            </a:r>
            <a:r>
              <a:rPr lang="sk-SK" altLang="zh-CN" dirty="0" err="1"/>
              <a:t>Han</a:t>
            </a:r>
            <a:br>
              <a:rPr lang="sk-SK" altLang="zh-CN" dirty="0"/>
            </a:br>
            <a:r>
              <a:rPr lang="sk-SK" altLang="zh-CN" dirty="0"/>
              <a:t>Kontext doby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sk-SK" dirty="0"/>
              <a:t>veľké spoločenské a politické zmeny</a:t>
            </a:r>
          </a:p>
          <a:p>
            <a:pPr marL="0" indent="0"/>
            <a:r>
              <a:rPr lang="sk-SK" dirty="0"/>
              <a:t>Dynastia </a:t>
            </a:r>
            <a:r>
              <a:rPr lang="sk-SK" dirty="0" err="1"/>
              <a:t>Qin</a:t>
            </a:r>
            <a:r>
              <a:rPr lang="sk-SK" dirty="0"/>
              <a:t> – zjednotenie územia celej Číny</a:t>
            </a:r>
          </a:p>
          <a:p>
            <a:pPr marL="0" indent="0"/>
            <a:r>
              <a:rPr lang="sk-SK" dirty="0"/>
              <a:t>práca na štandardizácií vo viacerých oblastiach (právo, váhy a miery, </a:t>
            </a:r>
            <a:r>
              <a:rPr lang="sk-SK" b="1" dirty="0"/>
              <a:t>písmo</a:t>
            </a:r>
            <a:r>
              <a:rPr lang="sk-SK" dirty="0"/>
              <a:t>, mena..)</a:t>
            </a:r>
          </a:p>
          <a:p>
            <a:pPr marL="0" indent="0"/>
            <a:r>
              <a:rPr lang="sk-SK" dirty="0"/>
              <a:t>štátna organizácia: cisárstvo- model centralizovaného úradne spravovaného štátu, riadený despotickým vládcom (neskôr prevzaté dynastiou </a:t>
            </a:r>
            <a:r>
              <a:rPr lang="sk-SK" dirty="0" err="1"/>
              <a:t>Han</a:t>
            </a:r>
            <a:r>
              <a:rPr lang="sk-SK" dirty="0"/>
              <a:t>)</a:t>
            </a:r>
          </a:p>
          <a:p>
            <a:pPr marL="0" indent="0"/>
            <a:r>
              <a:rPr lang="sk-SK" dirty="0"/>
              <a:t>Dynastia Han – doba zjednocovania, štandardizácií; znalosť konfuciánskeho kánonu základný predpoklad</a:t>
            </a:r>
            <a:r>
              <a:rPr lang="en-US" dirty="0"/>
              <a:t> </a:t>
            </a:r>
            <a:r>
              <a:rPr lang="sk-SK" dirty="0"/>
              <a:t>pre vstup do štátnej správy (ortodoxné cisárske konfuciánstvo zavedené do vzdelávacej sústavy)</a:t>
            </a:r>
          </a:p>
          <a:p>
            <a:pPr marL="0" indent="0"/>
            <a:endParaRPr lang="sk-SK" dirty="0"/>
          </a:p>
          <a:p>
            <a:pPr marL="0" indent="0"/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sk-SK" dirty="0"/>
              <a:t>2 hlavné tendencie čínskeho písma za Dynastie </a:t>
            </a:r>
            <a:r>
              <a:rPr lang="sk-SK" dirty="0" err="1"/>
              <a:t>Qin</a:t>
            </a:r>
            <a:r>
              <a:rPr lang="sk-SK" dirty="0"/>
              <a:t> a </a:t>
            </a:r>
            <a:r>
              <a:rPr lang="sk-SK" dirty="0" err="1"/>
              <a:t>Han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na oficiálnej úrovni –usilovná štandardizácia; formálny štýl </a:t>
            </a:r>
            <a:r>
              <a:rPr lang="zh-CN" altLang="en-US" dirty="0"/>
              <a:t>正體</a:t>
            </a:r>
            <a:endParaRPr lang="en-US" altLang="zh-CN" dirty="0"/>
          </a:p>
          <a:p>
            <a:r>
              <a:rPr lang="sk-SK" altLang="zh-CN" dirty="0"/>
              <a:t>na ostatných úrovniach – prejavovanie vplyvov nového štátneho usporiadania- intenzívnejšie úradné a obchodné styky sa premietajú do rýchlopisných štýlov; vulgárny štýl </a:t>
            </a:r>
            <a:r>
              <a:rPr lang="zh-CN" altLang="en-US" dirty="0"/>
              <a:t>俗體</a:t>
            </a:r>
            <a:r>
              <a:rPr lang="sk-SK" altLang="zh-CN" dirty="0"/>
              <a:t>- zjednodušovanie znakov, vizuálna </a:t>
            </a:r>
            <a:r>
              <a:rPr lang="sk-SK" altLang="zh-CN" dirty="0" err="1"/>
              <a:t>rozvliatosť</a:t>
            </a:r>
            <a:r>
              <a:rPr lang="sk-SK" altLang="zh-CN" dirty="0"/>
              <a:t>, menšia zreteľnosť (pripodobenie k našej kurzíve)</a:t>
            </a:r>
          </a:p>
          <a:p>
            <a:r>
              <a:rPr lang="sk-SK" altLang="zh-CN" dirty="0"/>
              <a:t>Za </a:t>
            </a:r>
            <a:r>
              <a:rPr lang="sk-SK" altLang="zh-CN" dirty="0" err="1"/>
              <a:t>Qin</a:t>
            </a:r>
            <a:r>
              <a:rPr lang="sk-SK" altLang="zh-CN" dirty="0"/>
              <a:t>:</a:t>
            </a:r>
          </a:p>
          <a:p>
            <a:pPr>
              <a:buNone/>
            </a:pPr>
            <a:r>
              <a:rPr lang="sk-SK" altLang="zh-CN" dirty="0"/>
              <a:t>Menšie pečatné písmo – štátne písmo</a:t>
            </a:r>
          </a:p>
          <a:p>
            <a:pPr>
              <a:buNone/>
            </a:pPr>
            <a:r>
              <a:rPr lang="sk-SK" altLang="zh-CN" dirty="0"/>
              <a:t>Úradnícke písmo - písmo z bežného života</a:t>
            </a:r>
          </a:p>
          <a:p>
            <a:r>
              <a:rPr lang="sk-SK" altLang="zh-CN" dirty="0"/>
              <a:t>Za </a:t>
            </a:r>
            <a:r>
              <a:rPr lang="sk-SK" altLang="zh-CN" dirty="0" err="1"/>
              <a:t>Han</a:t>
            </a:r>
            <a:r>
              <a:rPr lang="sk-SK" altLang="zh-CN" dirty="0"/>
              <a:t>:</a:t>
            </a:r>
          </a:p>
          <a:p>
            <a:pPr>
              <a:buNone/>
            </a:pPr>
            <a:r>
              <a:rPr lang="sk-SK" altLang="zh-CN" dirty="0"/>
              <a:t>Úradnícke písmo – štandard</a:t>
            </a:r>
          </a:p>
          <a:p>
            <a:pPr>
              <a:buNone/>
            </a:pPr>
            <a:r>
              <a:rPr lang="sk-SK" altLang="zh-CN" dirty="0"/>
              <a:t>Malá pečať – slávnostné dekoratívne písmo </a:t>
            </a:r>
          </a:p>
          <a:p>
            <a:pPr>
              <a:buNone/>
            </a:pPr>
            <a:endParaRPr lang="sk-SK" altLang="zh-CN" dirty="0"/>
          </a:p>
          <a:p>
            <a:pPr>
              <a:buNone/>
            </a:pPr>
            <a:r>
              <a:rPr lang="sk-SK" altLang="zh-CN" dirty="0"/>
              <a:t>Najbežnejšie médium pre zápis znakov za Han: bambusové úšt</a:t>
            </a:r>
            <a:r>
              <a:rPr lang="en-US" altLang="zh-CN" dirty="0"/>
              <a:t>e</a:t>
            </a:r>
            <a:r>
              <a:rPr lang="sk-SK" altLang="zh-CN" dirty="0"/>
              <a:t>pky, (na konci 1.st n l prichádza na scénu papier), hodváb (už viac pamiatok než z doby Valčicich státu), nápisy na kamenných stélach (vztyčované na slávnostných miestach – napr v chrámoch)</a:t>
            </a:r>
            <a:endParaRPr lang="en-US" altLang="zh-CN" dirty="0"/>
          </a:p>
          <a:p>
            <a:endParaRPr lang="en-US" altLang="zh-CN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sk-SK" dirty="0"/>
              <a:t>Menšie/malé pečatné písmo – malá pečať </a:t>
            </a:r>
            <a:r>
              <a:rPr lang="zh-CN" altLang="en-US" dirty="0"/>
              <a:t>小篆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pojem pochádza zo slovníku </a:t>
            </a:r>
            <a:r>
              <a:rPr lang="sk-SK" dirty="0" err="1"/>
              <a:t>Shuowen</a:t>
            </a:r>
            <a:r>
              <a:rPr lang="sk-SK" dirty="0"/>
              <a:t> </a:t>
            </a:r>
            <a:r>
              <a:rPr lang="sk-SK" dirty="0" err="1"/>
              <a:t>jiezi</a:t>
            </a:r>
            <a:endParaRPr lang="sk-SK" dirty="0"/>
          </a:p>
          <a:p>
            <a:r>
              <a:rPr lang="sk-SK" dirty="0"/>
              <a:t>zjednotené oficiálne písmo dynastie </a:t>
            </a:r>
            <a:r>
              <a:rPr lang="sk-SK" dirty="0" err="1"/>
              <a:t>Qin</a:t>
            </a:r>
            <a:endParaRPr lang="sk-SK" dirty="0"/>
          </a:p>
          <a:p>
            <a:r>
              <a:rPr lang="sk-SK" dirty="0"/>
              <a:t>príbeh zjednotenia písma: po r 221 </a:t>
            </a:r>
            <a:r>
              <a:rPr lang="sk-SK" dirty="0" err="1"/>
              <a:t>pr</a:t>
            </a:r>
            <a:r>
              <a:rPr lang="sk-SK" dirty="0"/>
              <a:t> </a:t>
            </a:r>
            <a:r>
              <a:rPr lang="sk-SK" dirty="0" err="1"/>
              <a:t>nl</a:t>
            </a:r>
            <a:r>
              <a:rPr lang="sk-SK" dirty="0"/>
              <a:t> prvý cisár a jeho ministri snaha o zjednotenie; </a:t>
            </a:r>
            <a:r>
              <a:rPr lang="sk-SK" dirty="0" err="1"/>
              <a:t>qinský</a:t>
            </a:r>
            <a:r>
              <a:rPr lang="sk-SK" dirty="0"/>
              <a:t> prvý minister </a:t>
            </a:r>
            <a:r>
              <a:rPr lang="sk-SK" dirty="0" err="1"/>
              <a:t>Li</a:t>
            </a:r>
            <a:r>
              <a:rPr lang="sk-SK" dirty="0"/>
              <a:t> Si – vytvorenie  a uzákonenie oficiálneho štandardu, podľa predlohy starého formálneho písma z bronzov za dynastie </a:t>
            </a:r>
            <a:r>
              <a:rPr lang="sk-SK" dirty="0" err="1"/>
              <a:t>Zhou</a:t>
            </a:r>
            <a:r>
              <a:rPr lang="sk-SK" dirty="0"/>
              <a:t> (no príbeh nie je spoľahlivý – premenlivosť ostávala aj naďalej v určitej miere rysom čínskeho písma; malá pečať používaná už pred rokom 221 </a:t>
            </a:r>
            <a:r>
              <a:rPr lang="sk-SK" dirty="0" err="1"/>
              <a:t>pr</a:t>
            </a:r>
            <a:r>
              <a:rPr lang="sk-SK" dirty="0"/>
              <a:t> </a:t>
            </a:r>
            <a:r>
              <a:rPr lang="sk-SK" dirty="0" err="1"/>
              <a:t>nl</a:t>
            </a:r>
            <a:r>
              <a:rPr lang="sk-SK" dirty="0"/>
              <a:t>, proces vzniku malej pečate postupný...)</a:t>
            </a:r>
          </a:p>
          <a:p>
            <a:r>
              <a:rPr lang="sk-SK" dirty="0"/>
              <a:t>na neformálnej úrovni k štandardizácií nedošlo nikdy</a:t>
            </a:r>
          </a:p>
          <a:p>
            <a:endParaRPr lang="sk-SK" dirty="0"/>
          </a:p>
          <a:p>
            <a:r>
              <a:rPr lang="sk-SK" dirty="0"/>
              <a:t>za dynastie </a:t>
            </a:r>
            <a:r>
              <a:rPr lang="sk-SK" dirty="0" err="1"/>
              <a:t>Han</a:t>
            </a:r>
            <a:r>
              <a:rPr lang="sk-SK" dirty="0"/>
              <a:t> zavedený úrad korektora, osoby v štátnej správe dostávali tresty za odchýlenie sa od písania správnej podoby znakov</a:t>
            </a:r>
          </a:p>
          <a:p>
            <a:endParaRPr lang="sk-SK" dirty="0"/>
          </a:p>
          <a:p>
            <a:r>
              <a:rPr lang="sk-SK" dirty="0"/>
              <a:t>dodnes používané ako archaizujúce dekoratívne písmo (na osobných pečatiach ako podpisové </a:t>
            </a:r>
            <a:r>
              <a:rPr lang="sk-SK" dirty="0" err="1"/>
              <a:t>razítka</a:t>
            </a:r>
            <a:r>
              <a:rPr lang="sk-SK" dirty="0"/>
              <a:t>.., v tradične zameraných publikáciách, na kamenných </a:t>
            </a:r>
            <a:r>
              <a:rPr lang="sk-SK" dirty="0" err="1"/>
              <a:t>stélach</a:t>
            </a:r>
            <a:r>
              <a:rPr lang="sk-SK" dirty="0"/>
              <a:t>, na tabuliach s menami budov..)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1258</Words>
  <Application>Microsoft Office PowerPoint</Application>
  <PresentationFormat>Předvádění na obrazovce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Century Schoolbook</vt:lpstr>
      <vt:lpstr>Wingdings</vt:lpstr>
      <vt:lpstr>Wingdings 2</vt:lpstr>
      <vt:lpstr>Arkáda</vt:lpstr>
      <vt:lpstr>Čínske písmo KSCA002 Hodina 8</vt:lpstr>
      <vt:lpstr>Aktivita:Opakovanie</vt:lpstr>
      <vt:lpstr>Učebnica 18-29</vt:lpstr>
      <vt:lpstr>Aktivita: opakovanie znaky</vt:lpstr>
      <vt:lpstr>DU: </vt:lpstr>
      <vt:lpstr>Prezentace aplikace PowerPoint</vt:lpstr>
      <vt:lpstr>Premeny znakov za dynastie Qin a Han Kontext doby</vt:lpstr>
      <vt:lpstr>2 hlavné tendencie čínskeho písma za Dynastie Qin a Han</vt:lpstr>
      <vt:lpstr>Menšie/malé pečatné písmo – malá pečať 小篆</vt:lpstr>
      <vt:lpstr>Prezentace aplikace PowerPoint</vt:lpstr>
      <vt:lpstr>Prezentace aplikace PowerPoint</vt:lpstr>
      <vt:lpstr>Úradnícke písmo 隸書</vt:lpstr>
      <vt:lpstr>5 zmien</vt:lpstr>
      <vt:lpstr>Prezentace aplikace PowerPoint</vt:lpstr>
      <vt:lpstr>Prezentace aplikace PowerPoint</vt:lpstr>
      <vt:lpstr>Prezentace aplikace PowerPoint</vt:lpstr>
      <vt:lpstr>2 stupňe vývoja úradníckeho písma</vt:lpstr>
      <vt:lpstr>Ďalší vývoj</vt:lpstr>
      <vt:lpstr>Prezentace aplikace PowerPoint</vt:lpstr>
      <vt:lpstr>Prezentace aplikace PowerPoint</vt:lpstr>
      <vt:lpstr>Prezentace aplikace PowerPoint</vt:lpstr>
      <vt:lpstr>Znaky 7ma lekcia</vt:lpstr>
      <vt:lpstr>DÚ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Čínske písmo KSCA002 Hodina 4</dc:title>
  <dc:creator>Annamária Hegerová</dc:creator>
  <cp:lastModifiedBy>Terézia Hegerová</cp:lastModifiedBy>
  <cp:revision>56</cp:revision>
  <dcterms:created xsi:type="dcterms:W3CDTF">2021-10-12T17:11:20Z</dcterms:created>
  <dcterms:modified xsi:type="dcterms:W3CDTF">2022-11-10T08:26:03Z</dcterms:modified>
</cp:coreProperties>
</file>