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3" r:id="rId4"/>
    <p:sldId id="261" r:id="rId5"/>
    <p:sldId id="263" r:id="rId6"/>
    <p:sldId id="274" r:id="rId7"/>
    <p:sldId id="275" r:id="rId8"/>
    <p:sldId id="277" r:id="rId9"/>
    <p:sldId id="278" r:id="rId10"/>
    <p:sldId id="283" r:id="rId11"/>
    <p:sldId id="284" r:id="rId12"/>
    <p:sldId id="295" r:id="rId13"/>
    <p:sldId id="296" r:id="rId14"/>
    <p:sldId id="297" r:id="rId15"/>
    <p:sldId id="273" r:id="rId16"/>
  </p:sldIdLst>
  <p:sldSz cx="9144000" cy="6858000" type="screen4x3"/>
  <p:notesSz cx="7010400" cy="92964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59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9E49E55-680B-453F-B1DE-124D36C09EEE}" type="datetimeFigureOut">
              <a:rPr lang="sk-SK" smtClean="0"/>
              <a:pPr/>
              <a:t>24. 11. 2022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24. 11. 2022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24. 11. 2022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E49E55-680B-453F-B1DE-124D36C09EEE}" type="datetimeFigureOut">
              <a:rPr lang="sk-SK" smtClean="0"/>
              <a:pPr/>
              <a:t>24. 11. 2022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9E49E55-680B-453F-B1DE-124D36C09EEE}" type="datetimeFigureOut">
              <a:rPr lang="sk-SK" smtClean="0"/>
              <a:pPr/>
              <a:t>24. 11. 2022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24. 11. 2022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24. 11. 2022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E49E55-680B-453F-B1DE-124D36C09EEE}" type="datetimeFigureOut">
              <a:rPr lang="sk-SK" smtClean="0"/>
              <a:pPr/>
              <a:t>24. 11. 2022</a:t>
            </a:fld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24. 11. 2022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E49E55-680B-453F-B1DE-124D36C09EEE}" type="datetimeFigureOut">
              <a:rPr lang="sk-SK" smtClean="0"/>
              <a:pPr/>
              <a:t>24. 11. 2022</a:t>
            </a:fld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E49E55-680B-453F-B1DE-124D36C09EEE}" type="datetimeFigureOut">
              <a:rPr lang="sk-SK" smtClean="0"/>
              <a:pPr/>
              <a:t>24. 11. 2022</a:t>
            </a:fld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9E49E55-680B-453F-B1DE-124D36C09EEE}" type="datetimeFigureOut">
              <a:rPr lang="sk-SK" smtClean="0"/>
              <a:pPr/>
              <a:t>24. 11. 2022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Čínske písmo KSCA002</a:t>
            </a:r>
            <a:br>
              <a:rPr lang="sk-SK" dirty="0"/>
            </a:br>
            <a:r>
              <a:rPr lang="sk-SK" dirty="0"/>
              <a:t>Hodina 8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Reformy znakov v 20. storočí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sk-SK" dirty="0"/>
              <a:t>Princípy zjednodušovania znakov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859216" cy="5421216"/>
          </a:xfrm>
        </p:spPr>
        <p:txBody>
          <a:bodyPr>
            <a:normAutofit fontScale="92500"/>
          </a:bodyPr>
          <a:lstStyle/>
          <a:p>
            <a:r>
              <a:rPr lang="sk-SK" dirty="0"/>
              <a:t>Zásady: zaistenie čo najväčšieho prijatia od obyvateľov, využívanie už zabehnutých </a:t>
            </a:r>
            <a:r>
              <a:rPr lang="sk-SK" dirty="0" err="1"/>
              <a:t>prostopsaní</a:t>
            </a:r>
            <a:endParaRPr lang="sk-SK" dirty="0"/>
          </a:p>
          <a:p>
            <a:r>
              <a:rPr lang="sk-SK" dirty="0"/>
              <a:t>Pôvod zjednodušených znakov: staré štádiá písma (najstaršie doložené podoby znakov, jednoduchšie </a:t>
            </a:r>
            <a:r>
              <a:rPr lang="sk-SK" dirty="0" err="1"/>
              <a:t>rôznopísania</a:t>
            </a:r>
            <a:r>
              <a:rPr lang="sk-SK" dirty="0"/>
              <a:t>, štandardizované staroveké </a:t>
            </a:r>
            <a:r>
              <a:rPr lang="sk-SK" dirty="0" err="1"/>
              <a:t>výpôžičky</a:t>
            </a:r>
            <a:r>
              <a:rPr lang="sk-SK" dirty="0"/>
              <a:t>), zjednodušené varianty bežné v populárnej tlači, konceptné písmo upravené v štýle vzorového písma, znaky </a:t>
            </a:r>
            <a:r>
              <a:rPr lang="sk-SK" dirty="0" err="1"/>
              <a:t>novozostavné</a:t>
            </a:r>
            <a:r>
              <a:rPr lang="sk-SK" dirty="0"/>
              <a:t> (podľa zavedených princípov)</a:t>
            </a:r>
          </a:p>
          <a:p>
            <a:r>
              <a:rPr lang="sk-SK" dirty="0"/>
              <a:t>Spôsoby zjednodušovania: vypúšťanie jednotlivých prvkov, prestavba znaku a jeho grafická úprava (zámena </a:t>
            </a:r>
            <a:r>
              <a:rPr lang="sk-SK" dirty="0" err="1"/>
              <a:t>determinatívu</a:t>
            </a:r>
            <a:r>
              <a:rPr lang="sk-SK" dirty="0"/>
              <a:t>/fonetika/</a:t>
            </a:r>
            <a:r>
              <a:rPr lang="sk-SK" dirty="0" err="1"/>
              <a:t>determinatívu</a:t>
            </a:r>
            <a:r>
              <a:rPr lang="sk-SK" dirty="0"/>
              <a:t> a </a:t>
            </a:r>
            <a:r>
              <a:rPr lang="sk-SK" dirty="0" err="1"/>
              <a:t>fonetika,tvorivé</a:t>
            </a:r>
            <a:r>
              <a:rPr lang="sk-SK" dirty="0"/>
              <a:t> využitie kategórie </a:t>
            </a:r>
            <a:r>
              <a:rPr lang="sk-SK" dirty="0" err="1"/>
              <a:t>huiyi,čisto</a:t>
            </a:r>
            <a:r>
              <a:rPr lang="sk-SK" dirty="0"/>
              <a:t> grafické zjednodušenie znaku zhruba podľa jeho kontúr, nahradenie určitej zložky znaku </a:t>
            </a:r>
            <a:r>
              <a:rPr lang="sk-SK" dirty="0" err="1"/>
              <a:t>jendoduchým</a:t>
            </a:r>
            <a:r>
              <a:rPr lang="sk-SK" dirty="0"/>
              <a:t> symbolom), zámena rovnako znejúcich znakov na </a:t>
            </a:r>
            <a:r>
              <a:rPr lang="sk-SK" dirty="0" err="1"/>
              <a:t>zaklade</a:t>
            </a:r>
            <a:r>
              <a:rPr lang="sk-SK" dirty="0"/>
              <a:t> fonetickej </a:t>
            </a:r>
            <a:r>
              <a:rPr lang="sk-SK" dirty="0" err="1"/>
              <a:t>výpôžičky</a:t>
            </a:r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Výhody a nevýhody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dirty="0"/>
              <a:t>Plus: menej ťahov, ľahšie zapamätateľné, zreteľnejšie, v niektorých prípadoch nové </a:t>
            </a:r>
            <a:r>
              <a:rPr lang="sk-SK" dirty="0" err="1"/>
              <a:t>fonetikum</a:t>
            </a:r>
            <a:r>
              <a:rPr lang="sk-SK" dirty="0"/>
              <a:t> lepšie vystihuje výslovnosť než staré </a:t>
            </a:r>
            <a:r>
              <a:rPr lang="sk-SK" dirty="0" err="1"/>
              <a:t>fonetikum</a:t>
            </a:r>
            <a:endParaRPr lang="sk-SK" dirty="0"/>
          </a:p>
          <a:p>
            <a:pPr>
              <a:buNone/>
            </a:pPr>
            <a:r>
              <a:rPr lang="sk-SK" dirty="0"/>
              <a:t>Mínus: pôvodne funkčné </a:t>
            </a:r>
            <a:r>
              <a:rPr lang="sk-SK" dirty="0" err="1"/>
              <a:t>fonetikum</a:t>
            </a:r>
            <a:r>
              <a:rPr lang="sk-SK" dirty="0"/>
              <a:t> nahradené horším, prípadne stratené vďaka čisto grafickej úprave znaku, zmnoženie znakovej </a:t>
            </a:r>
            <a:r>
              <a:rPr lang="sk-SK" dirty="0" err="1"/>
              <a:t>homonýmie</a:t>
            </a:r>
            <a:r>
              <a:rPr lang="sk-SK" dirty="0"/>
              <a:t> a </a:t>
            </a:r>
            <a:r>
              <a:rPr lang="sk-SK" dirty="0" err="1"/>
              <a:t>homografie</a:t>
            </a:r>
            <a:endParaRPr lang="sk-SK" dirty="0"/>
          </a:p>
          <a:p>
            <a:pPr>
              <a:buNone/>
            </a:pPr>
            <a:r>
              <a:rPr lang="sk-SK" dirty="0"/>
              <a:t>Jednoduchšie na učenie sa a písanie, no sťažené čítanie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sk-SK" dirty="0"/>
              <a:t>A čo varianty?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r>
              <a:rPr lang="sk-SK" dirty="0"/>
              <a:t>Varianty v čínštine od nepamäti</a:t>
            </a:r>
          </a:p>
          <a:p>
            <a:r>
              <a:rPr lang="sk-SK" dirty="0" err="1"/>
              <a:t>Volné</a:t>
            </a:r>
            <a:r>
              <a:rPr lang="sk-SK" dirty="0"/>
              <a:t> </a:t>
            </a:r>
            <a:r>
              <a:rPr lang="sk-SK" dirty="0" err="1"/>
              <a:t>alografy</a:t>
            </a:r>
            <a:r>
              <a:rPr lang="sk-SK" dirty="0"/>
              <a:t>= </a:t>
            </a:r>
            <a:r>
              <a:rPr lang="sk-SK" dirty="0" err="1"/>
              <a:t>dokonlé</a:t>
            </a:r>
            <a:r>
              <a:rPr lang="sk-SK" dirty="0"/>
              <a:t> varianty zameniteľné vo všetkých kontextoch (väčšina)</a:t>
            </a:r>
          </a:p>
          <a:p>
            <a:r>
              <a:rPr lang="sk-SK" dirty="0"/>
              <a:t>Oficiálny slovník </a:t>
            </a:r>
            <a:r>
              <a:rPr lang="sk-SK" dirty="0" err="1"/>
              <a:t>Kangxi</a:t>
            </a:r>
            <a:r>
              <a:rPr lang="sk-SK" dirty="0"/>
              <a:t> </a:t>
            </a:r>
            <a:r>
              <a:rPr lang="sk-SK" dirty="0" err="1"/>
              <a:t>zidian</a:t>
            </a:r>
            <a:r>
              <a:rPr lang="sk-SK" dirty="0"/>
              <a:t> – varianty tvorili 40%</a:t>
            </a:r>
          </a:p>
          <a:p>
            <a:r>
              <a:rPr lang="sk-SK" dirty="0"/>
              <a:t>Úprava </a:t>
            </a:r>
            <a:r>
              <a:rPr lang="sk-SK" dirty="0" err="1"/>
              <a:t>variánt</a:t>
            </a:r>
            <a:r>
              <a:rPr lang="sk-SK" dirty="0"/>
              <a:t> – jedna </a:t>
            </a:r>
            <a:r>
              <a:rPr lang="sk-SK" dirty="0" err="1"/>
              <a:t>varianta</a:t>
            </a:r>
            <a:r>
              <a:rPr lang="sk-SK" dirty="0"/>
              <a:t> sa prehlási za normu (to sa stalo aj v ČĹR počas reforiem), za normu vybraný buď najpoužívanejší alebo najjednoduchší znak</a:t>
            </a:r>
          </a:p>
          <a:p>
            <a:r>
              <a:rPr lang="sk-SK" dirty="0"/>
              <a:t>Menej priamočiare už pri neúplnej </a:t>
            </a:r>
            <a:r>
              <a:rPr lang="sk-SK" dirty="0" err="1"/>
              <a:t>zamenitelnosti</a:t>
            </a:r>
            <a:r>
              <a:rPr lang="sk-SK" dirty="0"/>
              <a:t> (</a:t>
            </a:r>
            <a:r>
              <a:rPr lang="sk-SK" dirty="0" err="1"/>
              <a:t>str</a:t>
            </a:r>
            <a:r>
              <a:rPr lang="sk-SK" dirty="0"/>
              <a:t> 172)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sk-SK" dirty="0"/>
              <a:t>Ďalšie úpravy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/>
          <a:lstStyle/>
          <a:p>
            <a:r>
              <a:rPr lang="sk-SK" dirty="0"/>
              <a:t>Štandardizácia písania mierových jednotiek, reforma zápisu zemepisných názvov s neobvyklými znakmi, kodifikácia zápisu určitých viacslabičných slov, štandardizácia výslovnosti znakov</a:t>
            </a:r>
          </a:p>
          <a:p>
            <a:r>
              <a:rPr lang="sk-SK" dirty="0"/>
              <a:t>Štandardizácia tlačených typov a ich zjednotenie so vzormi ručne písaných znakov; 1955-1964 práca na </a:t>
            </a:r>
            <a:r>
              <a:rPr lang="sk-SK" i="1" dirty="0"/>
              <a:t>Tabuľke bežne používaných podôb tlačených typov (</a:t>
            </a:r>
            <a:r>
              <a:rPr lang="sk-SK" dirty="0"/>
              <a:t>v platnosť vošla až po Kultúrnej revolúcií); výber opäť podľa najpoužívanejších a najjednoduchších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19A37-5371-4BA3-9766-797A6E790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203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Znaky</a:t>
            </a:r>
            <a:r>
              <a:rPr lang="en-US" dirty="0"/>
              <a:t> </a:t>
            </a:r>
            <a:r>
              <a:rPr lang="en-US" dirty="0" err="1"/>
              <a:t>Lekcia</a:t>
            </a:r>
            <a:r>
              <a:rPr lang="en-US" dirty="0"/>
              <a:t>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21258-4BF7-4148-8B20-48ABECAC3AC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6264696"/>
          </a:xfrm>
        </p:spPr>
        <p:txBody>
          <a:bodyPr>
            <a:normAutofit fontScale="77500" lnSpcReduction="20000"/>
          </a:bodyPr>
          <a:lstStyle/>
          <a:p>
            <a:r>
              <a:rPr lang="zh-CN" altLang="en-US" dirty="0"/>
              <a:t>篇</a:t>
            </a:r>
            <a:endParaRPr lang="en-US" altLang="zh-CN" dirty="0"/>
          </a:p>
          <a:p>
            <a:r>
              <a:rPr lang="zh-CN" altLang="en-US" dirty="0"/>
              <a:t>记</a:t>
            </a:r>
            <a:endParaRPr lang="en-US" altLang="zh-CN" dirty="0"/>
          </a:p>
          <a:p>
            <a:r>
              <a:rPr lang="zh-CN" altLang="en-US" dirty="0"/>
              <a:t>累</a:t>
            </a:r>
            <a:endParaRPr lang="en-US" altLang="zh-CN" dirty="0"/>
          </a:p>
          <a:p>
            <a:r>
              <a:rPr lang="zh-CN" altLang="en-US" dirty="0"/>
              <a:t>洗</a:t>
            </a:r>
            <a:endParaRPr lang="en-US" altLang="zh-CN" dirty="0"/>
          </a:p>
          <a:p>
            <a:r>
              <a:rPr lang="zh-CN" altLang="en-US" dirty="0"/>
              <a:t>边</a:t>
            </a:r>
            <a:endParaRPr lang="en-US" altLang="zh-CN" dirty="0"/>
          </a:p>
          <a:p>
            <a:r>
              <a:rPr lang="zh-CN" altLang="en-US" dirty="0"/>
              <a:t>发</a:t>
            </a:r>
            <a:endParaRPr lang="en-US" altLang="zh-CN" dirty="0"/>
          </a:p>
          <a:p>
            <a:r>
              <a:rPr lang="zh-CN" altLang="en-US" dirty="0"/>
              <a:t>新</a:t>
            </a:r>
            <a:endParaRPr lang="en-US" altLang="zh-CN" dirty="0"/>
          </a:p>
          <a:p>
            <a:r>
              <a:rPr lang="zh-CN" altLang="en-US" dirty="0"/>
              <a:t>脑</a:t>
            </a:r>
            <a:endParaRPr lang="en-US" altLang="zh-CN" dirty="0"/>
          </a:p>
          <a:p>
            <a:r>
              <a:rPr lang="zh-CN" altLang="en-US" dirty="0"/>
              <a:t>餐</a:t>
            </a:r>
            <a:endParaRPr lang="en-US" altLang="zh-CN" dirty="0"/>
          </a:p>
          <a:p>
            <a:r>
              <a:rPr lang="zh-CN" altLang="en-US" dirty="0"/>
              <a:t>正</a:t>
            </a:r>
            <a:endParaRPr lang="en-US" altLang="zh-CN" dirty="0"/>
          </a:p>
          <a:p>
            <a:r>
              <a:rPr lang="zh-CN" altLang="en-US" dirty="0"/>
              <a:t>知</a:t>
            </a:r>
            <a:endParaRPr lang="en-US" altLang="zh-CN" dirty="0"/>
          </a:p>
          <a:p>
            <a:r>
              <a:rPr lang="zh-CN" altLang="en-US" dirty="0"/>
              <a:t>道</a:t>
            </a:r>
            <a:endParaRPr lang="en-US" altLang="zh-CN" dirty="0"/>
          </a:p>
          <a:p>
            <a:r>
              <a:rPr lang="zh-CN" altLang="en-US" dirty="0"/>
              <a:t>封</a:t>
            </a:r>
            <a:endParaRPr lang="en-US" altLang="zh-CN" dirty="0"/>
          </a:p>
          <a:p>
            <a:r>
              <a:rPr lang="zh-CN" altLang="en-US" dirty="0"/>
              <a:t>最</a:t>
            </a:r>
            <a:endParaRPr lang="en-US" altLang="zh-CN" dirty="0"/>
          </a:p>
          <a:p>
            <a:r>
              <a:rPr lang="zh-CN" altLang="en-US" dirty="0"/>
              <a:t>除</a:t>
            </a:r>
            <a:endParaRPr lang="en-US" altLang="zh-CN" dirty="0"/>
          </a:p>
          <a:p>
            <a:r>
              <a:rPr lang="zh-CN" altLang="en-US" dirty="0"/>
              <a:t>专</a:t>
            </a:r>
            <a:endParaRPr lang="en-US" altLang="zh-CN" dirty="0"/>
          </a:p>
          <a:p>
            <a:r>
              <a:rPr lang="zh-CN" altLang="en-US" dirty="0"/>
              <a:t>业</a:t>
            </a:r>
            <a:endParaRPr lang="en-US" altLang="zh-CN" dirty="0"/>
          </a:p>
          <a:p>
            <a:r>
              <a:rPr lang="zh-CN" altLang="en-US" dirty="0"/>
              <a:t>希</a:t>
            </a:r>
            <a:endParaRPr lang="en-US" altLang="zh-CN" dirty="0"/>
          </a:p>
          <a:p>
            <a:r>
              <a:rPr lang="zh-CN" altLang="en-US" dirty="0"/>
              <a:t>笑</a:t>
            </a:r>
            <a:endParaRPr lang="en-US" altLang="zh-CN" dirty="0"/>
          </a:p>
          <a:p>
            <a:r>
              <a:rPr lang="zh-CN" altLang="en-US" dirty="0"/>
              <a:t>祝</a:t>
            </a:r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116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DÚ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467600" cy="4989168"/>
          </a:xfrm>
        </p:spPr>
        <p:txBody>
          <a:bodyPr>
            <a:normAutofit/>
          </a:bodyPr>
          <a:lstStyle/>
          <a:p>
            <a:r>
              <a:rPr lang="sk-SK" dirty="0"/>
              <a:t>Prepíšte znaky z IC lekcia 8 (každý znak stačí napísať 20krát)=</a:t>
            </a:r>
            <a:r>
              <a:rPr lang="sk-SK" dirty="0" err="1"/>
              <a:t>odovzdat</a:t>
            </a:r>
            <a:r>
              <a:rPr lang="sk-SK" dirty="0"/>
              <a:t> 1.12.na hodine</a:t>
            </a:r>
          </a:p>
          <a:p>
            <a:r>
              <a:rPr lang="sk-SK" dirty="0"/>
              <a:t>Odpovedajte na nasledujúcu otázku: Čo sú to </a:t>
            </a:r>
            <a:r>
              <a:rPr lang="sk-SK" dirty="0" err="1"/>
              <a:t>chengyu</a:t>
            </a:r>
            <a:r>
              <a:rPr lang="sk-SK" dirty="0"/>
              <a:t> </a:t>
            </a:r>
            <a:r>
              <a:rPr lang="zh-CN" altLang="en-US" dirty="0"/>
              <a:t>成语</a:t>
            </a:r>
            <a:r>
              <a:rPr lang="sk-SK" dirty="0"/>
              <a:t>? (vyhľadajte si odpoveď na internete) + dohľadajte 1 chengyu, ktoré sa vám páči a </a:t>
            </a:r>
            <a:r>
              <a:rPr lang="en-US" dirty="0" err="1"/>
              <a:t>pri</a:t>
            </a:r>
            <a:r>
              <a:rPr lang="sk-SK" dirty="0"/>
              <a:t> každom znaku určte zaradenie do Xu Shenovej skupiny </a:t>
            </a:r>
          </a:p>
          <a:p>
            <a:pPr>
              <a:buNone/>
            </a:pPr>
            <a:r>
              <a:rPr lang="sk-SK" dirty="0"/>
              <a:t>- Obe časti prosím odovzdať na papieri</a:t>
            </a:r>
          </a:p>
          <a:p>
            <a:pPr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74042"/>
          </a:xfrm>
        </p:spPr>
        <p:txBody>
          <a:bodyPr>
            <a:normAutofit fontScale="90000"/>
          </a:bodyPr>
          <a:lstStyle/>
          <a:p>
            <a:r>
              <a:rPr lang="sk-SK" dirty="0" err="1"/>
              <a:t>Aktivita:Opakovanie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 fontScale="85000" lnSpcReduction="10000"/>
          </a:bodyPr>
          <a:lstStyle/>
          <a:p>
            <a:r>
              <a:rPr lang="sk-SK" dirty="0"/>
              <a:t>Aké sú hlavné okruhy veštieb na </a:t>
            </a:r>
            <a:r>
              <a:rPr lang="sk-SK" dirty="0" err="1"/>
              <a:t>jiaguwenoch</a:t>
            </a:r>
            <a:r>
              <a:rPr lang="sk-SK" dirty="0"/>
              <a:t>?</a:t>
            </a:r>
          </a:p>
          <a:p>
            <a:r>
              <a:rPr lang="sk-SK" dirty="0"/>
              <a:t>Kedy sa v Číne začala rozvíjať výroba bronzu z medi a cínu?</a:t>
            </a:r>
          </a:p>
          <a:p>
            <a:r>
              <a:rPr lang="sk-SK" dirty="0"/>
              <a:t>Aké sú základné typy nádob, na ktorých sa našli </a:t>
            </a:r>
            <a:r>
              <a:rPr lang="sk-SK" dirty="0" err="1"/>
              <a:t>jinweny</a:t>
            </a:r>
            <a:r>
              <a:rPr lang="sk-SK" dirty="0"/>
              <a:t>?</a:t>
            </a:r>
          </a:p>
          <a:p>
            <a:r>
              <a:rPr lang="sk-SK" dirty="0"/>
              <a:t>Čo je to homofónia?</a:t>
            </a:r>
          </a:p>
          <a:p>
            <a:r>
              <a:rPr lang="sk-SK" dirty="0"/>
              <a:t>Priraďte čo patrí k sebe:</a:t>
            </a:r>
          </a:p>
          <a:p>
            <a:pPr>
              <a:buNone/>
            </a:pPr>
            <a:r>
              <a:rPr lang="sk-SK" dirty="0"/>
              <a:t>1huiyi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會意</a:t>
            </a:r>
            <a:r>
              <a:rPr lang="cs-CZ" dirty="0"/>
              <a:t> </a:t>
            </a:r>
            <a:r>
              <a:rPr lang="en-US" dirty="0"/>
              <a:t>          </a:t>
            </a:r>
            <a:r>
              <a:rPr lang="sk-SK" dirty="0"/>
              <a:t>A sa obratom vysvetľujú	</a:t>
            </a:r>
            <a:r>
              <a:rPr lang="en-US" dirty="0"/>
              <a:t> </a:t>
            </a:r>
            <a:r>
              <a:rPr lang="sk-SK" dirty="0"/>
              <a:t>+symboly</a:t>
            </a:r>
          </a:p>
          <a:p>
            <a:pPr>
              <a:buNone/>
            </a:pPr>
            <a:r>
              <a:rPr lang="sk-SK" dirty="0"/>
              <a:t>2zhuanzhu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轉注</a:t>
            </a:r>
            <a:r>
              <a:rPr lang="cs-CZ" dirty="0"/>
              <a:t> </a:t>
            </a:r>
            <a:r>
              <a:rPr lang="en-US" dirty="0"/>
              <a:t>  </a:t>
            </a:r>
            <a:r>
              <a:rPr lang="cs-CZ" dirty="0"/>
              <a:t>B ukazujú na javy		*fonogramy</a:t>
            </a:r>
            <a:endParaRPr lang="sk-SK" dirty="0"/>
          </a:p>
          <a:p>
            <a:pPr>
              <a:buNone/>
            </a:pPr>
            <a:r>
              <a:rPr lang="sk-SK" dirty="0"/>
              <a:t>3zhishi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指事</a:t>
            </a:r>
            <a:r>
              <a:rPr lang="cs-CZ" dirty="0">
                <a:latin typeface="SimSun" panose="02010600030101010101" pitchFamily="2" charset="-122"/>
                <a:ea typeface="SimSun" panose="02010600030101010101" pitchFamily="2" charset="-122"/>
              </a:rPr>
              <a:t> 	</a:t>
            </a:r>
            <a:r>
              <a:rPr lang="en-US" dirty="0">
                <a:latin typeface="SimSun" panose="02010600030101010101" pitchFamily="2" charset="-122"/>
                <a:ea typeface="SimSun" panose="02010600030101010101" pitchFamily="2" charset="-122"/>
              </a:rPr>
              <a:t>  </a:t>
            </a:r>
            <a:r>
              <a:rPr lang="cs-CZ" dirty="0">
                <a:latin typeface="SimSun" panose="02010600030101010101" pitchFamily="2" charset="-122"/>
                <a:ea typeface="SimSun" panose="02010600030101010101" pitchFamily="2" charset="-122"/>
              </a:rPr>
              <a:t>Csú vypožičané	</a:t>
            </a:r>
            <a:r>
              <a:rPr lang="en-US" dirty="0">
                <a:latin typeface="SimSun" panose="02010600030101010101" pitchFamily="2" charset="-122"/>
                <a:ea typeface="SimSun" panose="02010600030101010101" pitchFamily="2" charset="-122"/>
              </a:rPr>
              <a:t>       </a:t>
            </a:r>
            <a:r>
              <a:rPr lang="cs-CZ" dirty="0">
                <a:latin typeface="SimSun" panose="02010600030101010101" pitchFamily="2" charset="-122"/>
                <a:ea typeface="SimSun" panose="02010600030101010101" pitchFamily="2" charset="-122"/>
              </a:rPr>
              <a:t>-piktogramy</a:t>
            </a:r>
            <a:endParaRPr lang="sk-SK" dirty="0"/>
          </a:p>
          <a:p>
            <a:pPr>
              <a:buNone/>
            </a:pPr>
            <a:r>
              <a:rPr lang="sk-SK" dirty="0"/>
              <a:t>4jiajie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假借</a:t>
            </a:r>
            <a:r>
              <a:rPr lang="cs-CZ" dirty="0">
                <a:latin typeface="SimSun" panose="02010600030101010101" pitchFamily="2" charset="-122"/>
                <a:ea typeface="SimSun" panose="02010600030101010101" pitchFamily="2" charset="-122"/>
              </a:rPr>
              <a:t> 	</a:t>
            </a:r>
            <a:r>
              <a:rPr lang="en-US" dirty="0">
                <a:latin typeface="SimSun" panose="02010600030101010101" pitchFamily="2" charset="-122"/>
                <a:ea typeface="SimSun" panose="02010600030101010101" pitchFamily="2" charset="-122"/>
              </a:rPr>
              <a:t>  </a:t>
            </a:r>
            <a:r>
              <a:rPr lang="cs-CZ" dirty="0">
                <a:latin typeface="SimSun" panose="02010600030101010101" pitchFamily="2" charset="-122"/>
                <a:ea typeface="SimSun" panose="02010600030101010101" pitchFamily="2" charset="-122"/>
              </a:rPr>
              <a:t>Dspodobňujú tvar	</a:t>
            </a:r>
            <a:r>
              <a:rPr lang="en-US" dirty="0">
                <a:latin typeface="SimSun" panose="02010600030101010101" pitchFamily="2" charset="-122"/>
                <a:ea typeface="SimSun" panose="02010600030101010101" pitchFamily="2" charset="-122"/>
              </a:rPr>
              <a:t>       </a:t>
            </a:r>
            <a:r>
              <a:rPr lang="cs-CZ" dirty="0">
                <a:latin typeface="SimSun" panose="02010600030101010101" pitchFamily="2" charset="-122"/>
                <a:ea typeface="SimSun" panose="02010600030101010101" pitchFamily="2" charset="-122"/>
              </a:rPr>
              <a:t>/ideogramy</a:t>
            </a:r>
            <a:endParaRPr lang="sk-SK" dirty="0"/>
          </a:p>
          <a:p>
            <a:pPr>
              <a:buNone/>
            </a:pPr>
            <a:r>
              <a:rPr lang="sk-SK" dirty="0"/>
              <a:t>5xingsheng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形聲</a:t>
            </a:r>
            <a:r>
              <a:rPr lang="cs-CZ" dirty="0"/>
              <a:t> </a:t>
            </a:r>
            <a:r>
              <a:rPr lang="en-US" dirty="0"/>
              <a:t>  </a:t>
            </a:r>
            <a:r>
              <a:rPr lang="cs-CZ" dirty="0"/>
              <a:t>E skladajú významy	</a:t>
            </a:r>
            <a:r>
              <a:rPr lang="en-US" dirty="0"/>
              <a:t>             </a:t>
            </a:r>
            <a:r>
              <a:rPr lang="cs-CZ" dirty="0"/>
              <a:t>,výpôžičky</a:t>
            </a:r>
            <a:endParaRPr lang="sk-SK" dirty="0"/>
          </a:p>
          <a:p>
            <a:pPr>
              <a:buNone/>
            </a:pPr>
            <a:r>
              <a:rPr lang="sk-SK" dirty="0"/>
              <a:t>6xiangxing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象形</a:t>
            </a:r>
            <a:r>
              <a:rPr lang="cs-CZ" dirty="0"/>
              <a:t> </a:t>
            </a:r>
            <a:r>
              <a:rPr lang="en-US" dirty="0"/>
              <a:t>   </a:t>
            </a:r>
            <a:r>
              <a:rPr lang="cs-CZ" dirty="0"/>
              <a:t>F</a:t>
            </a:r>
            <a:r>
              <a:rPr lang="en-US" dirty="0"/>
              <a:t> </a:t>
            </a:r>
            <a:r>
              <a:rPr lang="cs-CZ" dirty="0"/>
              <a:t>stvárňujú zvuk		=varianty</a:t>
            </a:r>
            <a:endParaRPr lang="en-US" dirty="0"/>
          </a:p>
          <a:p>
            <a:pPr>
              <a:buNone/>
            </a:pP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/>
              <a:t>Kde/p</a:t>
            </a:r>
            <a:r>
              <a:rPr lang="en-US" dirty="0"/>
              <a:t>r</a:t>
            </a:r>
            <a:r>
              <a:rPr lang="cs-CZ" dirty="0"/>
              <a:t>i čom sa používala technika keramických dielcov?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Aké dve hlavné tendencie týkajúce sa čínskeho písma sa prejavili počas dynastií </a:t>
            </a:r>
            <a:r>
              <a:rPr lang="sk-SK" dirty="0" err="1"/>
              <a:t>Qin</a:t>
            </a:r>
            <a:r>
              <a:rPr lang="sk-SK" dirty="0"/>
              <a:t> a </a:t>
            </a:r>
            <a:r>
              <a:rPr lang="sk-SK" dirty="0" err="1"/>
              <a:t>Han</a:t>
            </a:r>
            <a:r>
              <a:rPr lang="sk-SK" dirty="0"/>
              <a:t>?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Arial" pitchFamily="34" charset="0"/>
              <a:buChar char="•"/>
            </a:pPr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Domáca úloha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/>
              <a:t>Zaraďte  nasledujúce znaky do Xu Shenových skupín:</a:t>
            </a:r>
            <a:r>
              <a:rPr lang="zh-CN" altLang="en-US" dirty="0"/>
              <a:t>笔，教，懂，语，早，念</a:t>
            </a:r>
            <a:endParaRPr lang="sk-SK" dirty="0"/>
          </a:p>
          <a:p>
            <a:pPr>
              <a:buNone/>
            </a:pPr>
            <a:r>
              <a:rPr lang="sk-SK" dirty="0"/>
              <a:t>(pri tých, čo patria do skupiny </a:t>
            </a:r>
            <a:r>
              <a:rPr lang="sk-SK" dirty="0" err="1"/>
              <a:t>xingsheng</a:t>
            </a:r>
            <a:r>
              <a:rPr lang="sk-SK" dirty="0"/>
              <a:t> určte aj </a:t>
            </a:r>
            <a:r>
              <a:rPr lang="sk-SK" dirty="0" err="1"/>
              <a:t>fonetikum</a:t>
            </a:r>
            <a:r>
              <a:rPr lang="sk-SK" dirty="0"/>
              <a:t> a </a:t>
            </a:r>
            <a:r>
              <a:rPr lang="sk-SK" dirty="0" err="1"/>
              <a:t>determinatív</a:t>
            </a: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571472" y="642918"/>
            <a:ext cx="7467600" cy="5831034"/>
          </a:xfrm>
        </p:spPr>
        <p:txBody>
          <a:bodyPr>
            <a:normAutofit lnSpcReduction="10000"/>
          </a:bodyPr>
          <a:lstStyle/>
          <a:p>
            <a:r>
              <a:rPr lang="sk-SK" dirty="0"/>
              <a:t>Zaraďte  nasledujúce znaky do </a:t>
            </a:r>
            <a:r>
              <a:rPr lang="sk-SK" dirty="0" err="1"/>
              <a:t>Xu</a:t>
            </a:r>
            <a:r>
              <a:rPr lang="sk-SK" dirty="0"/>
              <a:t> </a:t>
            </a:r>
            <a:r>
              <a:rPr lang="sk-SK" dirty="0" err="1"/>
              <a:t>Shenových</a:t>
            </a:r>
            <a:r>
              <a:rPr lang="sk-SK" dirty="0"/>
              <a:t> skupín: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zh-CN" altLang="en-US" dirty="0"/>
              <a:t>笔</a:t>
            </a:r>
            <a:r>
              <a:rPr lang="sk-SK" altLang="zh-CN" dirty="0"/>
              <a:t>-</a:t>
            </a:r>
            <a:r>
              <a:rPr lang="sk-SK" altLang="zh-CN" dirty="0" err="1"/>
              <a:t>huiyi</a:t>
            </a:r>
            <a:r>
              <a:rPr lang="sk-SK" altLang="zh-CN" dirty="0"/>
              <a:t>, bambus+ chlp/srsť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教</a:t>
            </a:r>
            <a:r>
              <a:rPr lang="sk-SK" altLang="zh-CN" dirty="0"/>
              <a:t>- </a:t>
            </a:r>
            <a:r>
              <a:rPr lang="sk-SK" altLang="zh-CN" dirty="0" err="1"/>
              <a:t>xingsheng</a:t>
            </a:r>
            <a:r>
              <a:rPr lang="sk-SK" altLang="zh-CN" dirty="0"/>
              <a:t>, </a:t>
            </a:r>
            <a:r>
              <a:rPr lang="sk-SK" altLang="zh-CN" dirty="0" err="1"/>
              <a:t>determinatív</a:t>
            </a:r>
            <a:r>
              <a:rPr lang="sk-SK" altLang="zh-CN" dirty="0"/>
              <a:t> </a:t>
            </a:r>
            <a:r>
              <a:rPr lang="zh-CN" altLang="en-US" dirty="0"/>
              <a:t>攵   </a:t>
            </a:r>
            <a:r>
              <a:rPr lang="sk-SK" altLang="zh-CN" dirty="0"/>
              <a:t>, </a:t>
            </a:r>
            <a:r>
              <a:rPr lang="sk-SK" altLang="zh-CN" dirty="0" err="1"/>
              <a:t>fonetikum</a:t>
            </a:r>
            <a:r>
              <a:rPr lang="zh-CN" altLang="en-US" dirty="0"/>
              <a:t> 孝  </a:t>
            </a:r>
            <a:r>
              <a:rPr lang="sk-SK" altLang="zh-CN" dirty="0"/>
              <a:t>(</a:t>
            </a:r>
            <a:r>
              <a:rPr lang="sk-SK" altLang="zh-CN" dirty="0" err="1"/>
              <a:t>xiao</a:t>
            </a:r>
            <a:r>
              <a:rPr lang="sk-SK" altLang="zh-CN" dirty="0"/>
              <a:t>) /</a:t>
            </a:r>
            <a:r>
              <a:rPr lang="sk-SK" altLang="zh-CN" dirty="0" err="1"/>
              <a:t>huiyi</a:t>
            </a:r>
            <a:r>
              <a:rPr lang="zh-CN" altLang="en-US" dirty="0"/>
              <a:t> 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懂</a:t>
            </a:r>
            <a:r>
              <a:rPr lang="sk-SK" altLang="zh-CN" dirty="0"/>
              <a:t>-</a:t>
            </a:r>
            <a:r>
              <a:rPr lang="sk-SK" altLang="zh-CN" dirty="0" err="1"/>
              <a:t>xingsheng</a:t>
            </a:r>
            <a:r>
              <a:rPr lang="sk-SK" altLang="zh-CN" dirty="0"/>
              <a:t>, </a:t>
            </a:r>
            <a:r>
              <a:rPr lang="sk-SK" altLang="zh-CN" dirty="0" err="1"/>
              <a:t>determinatív</a:t>
            </a:r>
            <a:r>
              <a:rPr lang="sk-SK" altLang="zh-CN" dirty="0"/>
              <a:t> </a:t>
            </a:r>
            <a:r>
              <a:rPr lang="en-US" dirty="0"/>
              <a:t>   </a:t>
            </a:r>
            <a:r>
              <a:rPr lang="zh-CN" altLang="en-US" dirty="0"/>
              <a:t>忄</a:t>
            </a:r>
            <a:r>
              <a:rPr lang="sk-SK" dirty="0"/>
              <a:t> ,</a:t>
            </a:r>
            <a:r>
              <a:rPr lang="zh-CN" altLang="en-US" dirty="0"/>
              <a:t> 董 </a:t>
            </a:r>
            <a:r>
              <a:rPr lang="sk-SK" dirty="0"/>
              <a:t> </a:t>
            </a:r>
            <a:r>
              <a:rPr lang="sk-SK" dirty="0" err="1"/>
              <a:t>fonetikum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语</a:t>
            </a:r>
            <a:r>
              <a:rPr lang="sk-SK" altLang="zh-CN" dirty="0"/>
              <a:t>-</a:t>
            </a:r>
            <a:r>
              <a:rPr lang="sk-SK" altLang="zh-CN" dirty="0" err="1"/>
              <a:t>xingsheng</a:t>
            </a:r>
            <a:r>
              <a:rPr lang="sk-SK" altLang="zh-CN" dirty="0"/>
              <a:t>, </a:t>
            </a:r>
            <a:r>
              <a:rPr lang="sk-SK" altLang="zh-CN" dirty="0" err="1"/>
              <a:t>determinatív</a:t>
            </a:r>
            <a:r>
              <a:rPr lang="sk-SK" altLang="zh-CN" dirty="0"/>
              <a:t> reč</a:t>
            </a:r>
            <a:r>
              <a:rPr lang="sk-SK" dirty="0"/>
              <a:t> /slovo</a:t>
            </a:r>
            <a:r>
              <a:rPr lang="zh-CN" altLang="en-US" dirty="0"/>
              <a:t>讠</a:t>
            </a:r>
            <a:r>
              <a:rPr lang="sk-SK" altLang="zh-CN" dirty="0"/>
              <a:t>, </a:t>
            </a:r>
            <a:r>
              <a:rPr lang="sk-SK" altLang="zh-CN" dirty="0" err="1"/>
              <a:t>fonetikum</a:t>
            </a:r>
            <a:r>
              <a:rPr lang="sk-SK" altLang="zh-CN" dirty="0"/>
              <a:t> </a:t>
            </a:r>
            <a:r>
              <a:rPr lang="sk-SK" dirty="0"/>
              <a:t> </a:t>
            </a:r>
            <a:r>
              <a:rPr lang="zh-CN" altLang="en-US" dirty="0"/>
              <a:t> 吾 </a:t>
            </a:r>
            <a:r>
              <a:rPr lang="sk-SK" altLang="zh-CN" dirty="0"/>
              <a:t>(</a:t>
            </a:r>
            <a:r>
              <a:rPr lang="sk-SK" altLang="zh-CN" dirty="0" err="1"/>
              <a:t>wu</a:t>
            </a:r>
            <a:r>
              <a:rPr lang="sk-SK" altLang="zh-CN" dirty="0"/>
              <a:t>)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早</a:t>
            </a:r>
            <a:r>
              <a:rPr lang="sk-SK" altLang="zh-CN" dirty="0"/>
              <a:t>-</a:t>
            </a:r>
            <a:r>
              <a:rPr lang="sk-SK" altLang="zh-CN" dirty="0" err="1"/>
              <a:t>huiyi</a:t>
            </a:r>
            <a:r>
              <a:rPr lang="sk-SK" altLang="zh-CN" dirty="0"/>
              <a:t>, </a:t>
            </a:r>
            <a:r>
              <a:rPr lang="sk-SK" altLang="zh-CN" dirty="0" err="1"/>
              <a:t>slnko+smery</a:t>
            </a:r>
            <a:r>
              <a:rPr lang="sk-SK" altLang="zh-CN" dirty="0"/>
              <a:t>/začiatok/obzor</a:t>
            </a:r>
          </a:p>
          <a:p>
            <a:pPr>
              <a:buNone/>
            </a:pPr>
            <a:r>
              <a:rPr lang="zh-CN" altLang="en-US" dirty="0"/>
              <a:t>念</a:t>
            </a:r>
            <a:r>
              <a:rPr lang="sk-SK" altLang="zh-CN" dirty="0"/>
              <a:t>-  </a:t>
            </a:r>
            <a:r>
              <a:rPr lang="sk-SK" altLang="zh-CN" dirty="0" err="1"/>
              <a:t>xingsheng</a:t>
            </a:r>
            <a:r>
              <a:rPr lang="sk-SK" altLang="zh-CN" dirty="0"/>
              <a:t>, </a:t>
            </a:r>
            <a:r>
              <a:rPr lang="sk-SK" altLang="zh-CN" dirty="0" err="1"/>
              <a:t>determinatív</a:t>
            </a:r>
            <a:r>
              <a:rPr lang="sk-SK" altLang="zh-CN" dirty="0"/>
              <a:t> </a:t>
            </a:r>
            <a:r>
              <a:rPr lang="zh-CN" altLang="en-US" dirty="0"/>
              <a:t>心 </a:t>
            </a:r>
            <a:r>
              <a:rPr lang="sk-SK" altLang="zh-CN" dirty="0"/>
              <a:t>, </a:t>
            </a:r>
            <a:r>
              <a:rPr lang="sk-SK" altLang="zh-CN" dirty="0" err="1"/>
              <a:t>fonetikum</a:t>
            </a:r>
            <a:r>
              <a:rPr lang="sk-SK" altLang="zh-CN" dirty="0"/>
              <a:t> </a:t>
            </a:r>
            <a:r>
              <a:rPr lang="zh-CN" altLang="en-US" dirty="0"/>
              <a:t>今</a:t>
            </a:r>
            <a:r>
              <a:rPr lang="sk-SK" altLang="zh-CN" dirty="0"/>
              <a:t>(</a:t>
            </a:r>
            <a:r>
              <a:rPr lang="sk-SK" altLang="zh-CN" dirty="0" err="1"/>
              <a:t>jin</a:t>
            </a:r>
            <a:r>
              <a:rPr lang="sk-SK" altLang="zh-CN" dirty="0"/>
              <a:t>)</a:t>
            </a:r>
            <a:r>
              <a:rPr lang="zh-CN" altLang="en-US" dirty="0"/>
              <a:t> </a:t>
            </a:r>
            <a:r>
              <a:rPr lang="sk-SK" altLang="zh-CN" dirty="0"/>
              <a:t>/</a:t>
            </a:r>
            <a:r>
              <a:rPr lang="sk-SK" altLang="zh-CN" dirty="0" err="1"/>
              <a:t>huiyi</a:t>
            </a:r>
            <a:endParaRPr lang="zh-CN" altLang="en-US" dirty="0"/>
          </a:p>
          <a:p>
            <a:pPr>
              <a:buNone/>
            </a:pPr>
            <a:endParaRPr lang="sk-SK" altLang="zh-CN" dirty="0"/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r>
              <a:rPr lang="sk-SK" altLang="zh-CN" dirty="0"/>
              <a:t>	</a:t>
            </a:r>
            <a:endParaRPr lang="en-US" altLang="zh-CN" dirty="0"/>
          </a:p>
          <a:p>
            <a:pPr>
              <a:buNone/>
            </a:pPr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zh-CN" dirty="0"/>
              <a:t>úvod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sk-SK" dirty="0"/>
              <a:t>Doba zásadných zmien pre čínsku písomnú sústavu: medzi r 300 </a:t>
            </a:r>
            <a:r>
              <a:rPr lang="sk-SK" dirty="0" err="1"/>
              <a:t>pr</a:t>
            </a:r>
            <a:r>
              <a:rPr lang="sk-SK" dirty="0"/>
              <a:t> </a:t>
            </a:r>
            <a:r>
              <a:rPr lang="sk-SK" dirty="0" err="1"/>
              <a:t>nl</a:t>
            </a:r>
            <a:r>
              <a:rPr lang="sk-SK" dirty="0"/>
              <a:t> a prelom letopočtu- prechod k dnešnému typu znakov (pečatné písma zmena na úradnícke písmo, vznik staršieho písma konceptného)</a:t>
            </a:r>
          </a:p>
          <a:p>
            <a:pPr marL="0" indent="0"/>
            <a:r>
              <a:rPr lang="sk-SK" dirty="0"/>
              <a:t>Za dynastie </a:t>
            </a:r>
            <a:r>
              <a:rPr lang="sk-SK" dirty="0" err="1"/>
              <a:t>Han</a:t>
            </a:r>
            <a:r>
              <a:rPr lang="sk-SK" dirty="0"/>
              <a:t> začiatok rozvoja paleografie, odborníci sa začínajú venovať výkladu starých typov písma </a:t>
            </a:r>
          </a:p>
          <a:p>
            <a:pPr marL="0" indent="0">
              <a:buNone/>
            </a:pPr>
            <a:endParaRPr lang="sk-SK" dirty="0"/>
          </a:p>
          <a:p>
            <a:pPr marL="0" indent="0"/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sk-SK" dirty="0"/>
              <a:t>Snahy o reformy písma pred rokom 1949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>
            <a:normAutofit fontScale="92500" lnSpcReduction="20000"/>
          </a:bodyPr>
          <a:lstStyle/>
          <a:p>
            <a:r>
              <a:rPr lang="sk-SK" altLang="zh-CN" dirty="0"/>
              <a:t>19. storočie bolo pre Čínu storočím nepokojov, chaosu, traumy (agresia koloniálnych mocností, prvá ópiová vojna 1839, sino-japonská vojna 1894-95,narušenie obrazu Číny ako stredobodu sveta, technologická prevaha západných mocností a Japonska aj vďaka modernizácií, nerovnoprávne zmluvy, rozpad tradičného čínskeho svetonázoru)</a:t>
            </a:r>
          </a:p>
          <a:p>
            <a:r>
              <a:rPr lang="sk-SK" altLang="zh-CN" dirty="0"/>
              <a:t>Odpoveď na túto neutešenú situáciu: modernizácia</a:t>
            </a:r>
          </a:p>
          <a:p>
            <a:r>
              <a:rPr lang="sk-SK" altLang="zh-CN" dirty="0"/>
              <a:t>Prvý nápad: ponechať si svoju filozofiu a kultúru,  a zo západu prevziať len technológie----neuskutočniteľné</a:t>
            </a:r>
          </a:p>
          <a:p>
            <a:r>
              <a:rPr lang="sk-SK" altLang="zh-CN" dirty="0"/>
              <a:t>Vznik hnutia s </a:t>
            </a:r>
            <a:r>
              <a:rPr lang="sk-SK" altLang="zh-CN" dirty="0" err="1"/>
              <a:t>národno</a:t>
            </a:r>
            <a:r>
              <a:rPr lang="sk-SK" altLang="zh-CN" dirty="0"/>
              <a:t> emancipačnými a modernizačnými tendenciami – prevzatie západnej kultúry a </a:t>
            </a:r>
            <a:r>
              <a:rPr lang="sk-SK" altLang="zh-CN" dirty="0" err="1"/>
              <a:t>odmeitnutie</a:t>
            </a:r>
            <a:r>
              <a:rPr lang="sk-SK" altLang="zh-CN" dirty="0"/>
              <a:t> vlastnej tradície (začiatok na zač 20. storočia, silnie počas Hnutia za novú kultúru 1915,  vrchol za Májového hnutia 1919)- začiatok modernej Číny</a:t>
            </a:r>
          </a:p>
          <a:p>
            <a:r>
              <a:rPr lang="sk-SK" altLang="zh-CN" dirty="0"/>
              <a:t>Potreba zvýšiť gramotnosť obyvateľstva</a:t>
            </a:r>
          </a:p>
          <a:p>
            <a:endParaRPr lang="sk-SK" altLang="zh-CN" dirty="0"/>
          </a:p>
          <a:p>
            <a:endParaRPr lang="en-US" altLang="zh-CN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6050"/>
          </a:xfrm>
        </p:spPr>
        <p:txBody>
          <a:bodyPr>
            <a:normAutofit fontScale="90000"/>
          </a:bodyPr>
          <a:lstStyle/>
          <a:p>
            <a:r>
              <a:rPr lang="sk-SK" dirty="0"/>
              <a:t>Oblasť jazyka a písma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>
            <a:normAutofit/>
          </a:bodyPr>
          <a:lstStyle/>
          <a:p>
            <a:r>
              <a:rPr lang="sk-SK" dirty="0"/>
              <a:t>Tradičná viera, že literatúra má výchovnú moc</a:t>
            </a:r>
          </a:p>
          <a:p>
            <a:r>
              <a:rPr lang="sk-SK" dirty="0"/>
              <a:t>Májové hnutie: nová moderná literatúra ako hlavný nápravný prostriedok</a:t>
            </a:r>
          </a:p>
          <a:p>
            <a:r>
              <a:rPr lang="sk-SK" dirty="0"/>
              <a:t>Črty modernej literatúry: prístupná čo najširším vrstvám obyvateľstva , písaná jazykom blízkym hovorovej reči (klasický literárny jazyk </a:t>
            </a:r>
            <a:r>
              <a:rPr lang="zh-CN" altLang="en-US" dirty="0"/>
              <a:t>文言</a:t>
            </a:r>
            <a:r>
              <a:rPr lang="sk-SK" altLang="zh-CN" dirty="0"/>
              <a:t> zavrhnutý rovnako ako celá tradičná literatúra)</a:t>
            </a:r>
          </a:p>
          <a:p>
            <a:r>
              <a:rPr lang="sk-SK" dirty="0"/>
              <a:t>Od konca 19. storočia názory že čínske písmo brzdí všeobecnú vzdelanosť, treba ho odstrániť alebo zjednodušiť- mnoho reformných intelektuálov súhlasilo s myšlienkou prejsť na latinku (</a:t>
            </a:r>
            <a:r>
              <a:rPr lang="sk-SK" dirty="0" err="1"/>
              <a:t>Lu</a:t>
            </a:r>
            <a:r>
              <a:rPr lang="sk-SK" dirty="0"/>
              <a:t> </a:t>
            </a:r>
            <a:r>
              <a:rPr lang="sk-SK" dirty="0" err="1"/>
              <a:t>Xun</a:t>
            </a:r>
            <a:r>
              <a:rPr lang="sk-SK" dirty="0"/>
              <a:t> taktiež) – pokusy o latinizáciu (vďaka </a:t>
            </a:r>
            <a:r>
              <a:rPr lang="sk-SK" dirty="0" err="1"/>
              <a:t>Mao</a:t>
            </a:r>
            <a:r>
              <a:rPr lang="sk-SK" dirty="0"/>
              <a:t> </a:t>
            </a:r>
            <a:r>
              <a:rPr lang="sk-SK" dirty="0" err="1"/>
              <a:t>Zedongovi</a:t>
            </a:r>
            <a:r>
              <a:rPr lang="sk-SK" dirty="0"/>
              <a:t> neúspešné)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Prvé návrhy na zjednodušenie písma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 err="1"/>
              <a:t>Qian</a:t>
            </a:r>
            <a:r>
              <a:rPr lang="sk-SK" dirty="0"/>
              <a:t> </a:t>
            </a:r>
            <a:r>
              <a:rPr lang="sk-SK" dirty="0" err="1"/>
              <a:t>Xuantong</a:t>
            </a:r>
            <a:r>
              <a:rPr lang="sk-SK" dirty="0"/>
              <a:t> – 1920 časopis Nové </a:t>
            </a:r>
            <a:r>
              <a:rPr lang="sk-SK" dirty="0" err="1"/>
              <a:t>mládí</a:t>
            </a:r>
            <a:r>
              <a:rPr lang="sk-SK" dirty="0"/>
              <a:t> prvý návrh reformy, </a:t>
            </a:r>
            <a:r>
              <a:rPr lang="sk-SK" i="1" dirty="0"/>
              <a:t>Predbežný návrh na zjednodušenie v súčasnosti užívaných čínskych znakov </a:t>
            </a:r>
            <a:r>
              <a:rPr lang="sk-SK" dirty="0"/>
              <a:t>prednesený pracovnej skupine s úlohou zjednotenia oficiálneho jazyka (8 princípov pre zjednodušenie- neskôr využité pri reformách v 50tych rokoch)</a:t>
            </a:r>
          </a:p>
          <a:p>
            <a:r>
              <a:rPr lang="sk-SK" dirty="0"/>
              <a:t>----</a:t>
            </a:r>
            <a:r>
              <a:rPr lang="sk-SK" dirty="0" err="1"/>
              <a:t>ustanovenei</a:t>
            </a:r>
            <a:r>
              <a:rPr lang="sk-SK" dirty="0"/>
              <a:t> oficiálneho výboru pre zjednodušené znaky</a:t>
            </a:r>
          </a:p>
          <a:p>
            <a:r>
              <a:rPr lang="sk-SK" dirty="0"/>
              <a:t>Znakovej reforme vyjadril podporu aj Hu </a:t>
            </a:r>
            <a:r>
              <a:rPr lang="sk-SK" dirty="0" err="1"/>
              <a:t>Shi</a:t>
            </a:r>
            <a:r>
              <a:rPr lang="sk-SK" dirty="0"/>
              <a:t> (Hnutie za novú kultúru, manifest k prechodu  od </a:t>
            </a:r>
            <a:r>
              <a:rPr lang="sk-SK" dirty="0" err="1"/>
              <a:t>wenyanu</a:t>
            </a:r>
            <a:r>
              <a:rPr lang="sk-SK" dirty="0"/>
              <a:t> k jazyku blízkemu hovorovej reči)</a:t>
            </a:r>
          </a:p>
          <a:p>
            <a:r>
              <a:rPr lang="sk-SK" dirty="0"/>
              <a:t>1923-1935 vychádza viacero publikácií o znakovej reforme</a:t>
            </a:r>
          </a:p>
          <a:p>
            <a:r>
              <a:rPr lang="sk-SK" dirty="0"/>
              <a:t>1935- Hnutie za zjednodušené znaky (</a:t>
            </a:r>
            <a:r>
              <a:rPr lang="sk-SK" dirty="0" err="1"/>
              <a:t>Chen</a:t>
            </a:r>
            <a:r>
              <a:rPr lang="sk-SK" dirty="0"/>
              <a:t> </a:t>
            </a:r>
            <a:r>
              <a:rPr lang="sk-SK" dirty="0" err="1"/>
              <a:t>Wangdao</a:t>
            </a:r>
            <a:r>
              <a:rPr lang="sk-SK" dirty="0"/>
              <a:t> + jeho </a:t>
            </a:r>
            <a:r>
              <a:rPr lang="sk-SK" dirty="0" err="1"/>
              <a:t>shanghaiskí</a:t>
            </a:r>
            <a:r>
              <a:rPr lang="sk-SK" dirty="0"/>
              <a:t> kolegovia) (veľká podpora od spisovateľov, rektorov, redakcií časopisov..)</a:t>
            </a:r>
          </a:p>
          <a:p>
            <a:r>
              <a:rPr lang="sk-SK" dirty="0" err="1"/>
              <a:t>Shanghaiské</a:t>
            </a:r>
            <a:r>
              <a:rPr lang="sk-SK" dirty="0"/>
              <a:t> noviny – manifest hnutia, uverejnená tabuľka prvých 300 zjednodušených znakov</a:t>
            </a:r>
          </a:p>
          <a:p>
            <a:r>
              <a:rPr lang="sk-SK" dirty="0"/>
              <a:t>Republikánska vláda 1936 vyhlásila prvú tabuľku zjednodušených znakov za záväznú pre nižšie školstvo---konzervatívny </a:t>
            </a:r>
            <a:r>
              <a:rPr lang="sk-SK" dirty="0" err="1"/>
              <a:t>kuomintang</a:t>
            </a:r>
            <a:r>
              <a:rPr lang="sk-SK" dirty="0"/>
              <a:t> </a:t>
            </a:r>
            <a:r>
              <a:rPr lang="sk-SK" dirty="0" err="1"/>
              <a:t>nevôla</a:t>
            </a:r>
            <a:r>
              <a:rPr lang="sk-SK" dirty="0"/>
              <a:t>, platnosť zákona teda v rovnakom roku pozastavená (koniec pokusov za dôb republiky)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r>
              <a:rPr lang="sk-SK" dirty="0"/>
              <a:t>Reformy písma v ČĽR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>
            <a:normAutofit fontScale="92500"/>
          </a:bodyPr>
          <a:lstStyle/>
          <a:p>
            <a:r>
              <a:rPr lang="sk-SK" dirty="0"/>
              <a:t>Po r 1949: komunistický program – vzdelanie čo najväčšej vrstvy ľudí, zameranie sa na roľníkov...- oživenie návrhov na zjednodušenie písma</a:t>
            </a:r>
          </a:p>
          <a:p>
            <a:r>
              <a:rPr lang="sk-SK" dirty="0"/>
              <a:t>Do r 1954 ustanovený výbor pre znakovú reformu a zostavený </a:t>
            </a:r>
            <a:r>
              <a:rPr lang="sk-SK" i="1" dirty="0"/>
              <a:t>Návrh plánu na zjednodušenie čínskych znakov (</a:t>
            </a:r>
            <a:r>
              <a:rPr lang="sk-SK" dirty="0"/>
              <a:t>zmenšenie počtu ťahov a znakov, zjednodušenie spôsobu písania)- prechádzalo úpravami</a:t>
            </a:r>
          </a:p>
          <a:p>
            <a:r>
              <a:rPr lang="sk-SK" dirty="0"/>
              <a:t>Január 1956- schválené vládou, </a:t>
            </a:r>
            <a:r>
              <a:rPr lang="sk-SK" i="1" dirty="0"/>
              <a:t>Plán zjednodušenia čínskych znakov</a:t>
            </a:r>
          </a:p>
          <a:p>
            <a:r>
              <a:rPr lang="sk-SK" dirty="0"/>
              <a:t>1964 – ďalšie úpravy, vydaná </a:t>
            </a:r>
            <a:r>
              <a:rPr lang="sk-SK" i="1" dirty="0"/>
              <a:t>Súhrnná tabuľka zjednodušených znakov </a:t>
            </a:r>
            <a:r>
              <a:rPr lang="sk-SK" dirty="0"/>
              <a:t>(2238 znakov)</a:t>
            </a:r>
          </a:p>
          <a:p>
            <a:r>
              <a:rPr lang="sk-SK" dirty="0"/>
              <a:t>2.stupeň reformy: po skončení Kultúrnej revolúcie- nápady  na ďalšie zmeny však príliš drastické-1986 navrhovaná reforma zamietnutá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áda">
  <a:themeElements>
    <a:clrScheme name="Arkád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ád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1166</Words>
  <Application>Microsoft Office PowerPoint</Application>
  <PresentationFormat>Předvádění na obrazovce (4:3)</PresentationFormat>
  <Paragraphs>104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SimSun</vt:lpstr>
      <vt:lpstr>Arial</vt:lpstr>
      <vt:lpstr>Century Schoolbook</vt:lpstr>
      <vt:lpstr>Wingdings</vt:lpstr>
      <vt:lpstr>Wingdings 2</vt:lpstr>
      <vt:lpstr>Arkáda</vt:lpstr>
      <vt:lpstr>Čínske písmo KSCA002 Hodina 8</vt:lpstr>
      <vt:lpstr>Aktivita:Opakovanie</vt:lpstr>
      <vt:lpstr>Domáca úloha</vt:lpstr>
      <vt:lpstr>Prezentace aplikace PowerPoint</vt:lpstr>
      <vt:lpstr>úvod</vt:lpstr>
      <vt:lpstr>Snahy o reformy písma pred rokom 1949</vt:lpstr>
      <vt:lpstr>Oblasť jazyka a písma</vt:lpstr>
      <vt:lpstr>Prvé návrhy na zjednodušenie písma</vt:lpstr>
      <vt:lpstr>Reformy písma v ČĽR</vt:lpstr>
      <vt:lpstr>Princípy zjednodušovania znakov</vt:lpstr>
      <vt:lpstr>Výhody a nevýhody</vt:lpstr>
      <vt:lpstr>A čo varianty?</vt:lpstr>
      <vt:lpstr>Ďalšie úpravy</vt:lpstr>
      <vt:lpstr>Znaky Lekcia 8</vt:lpstr>
      <vt:lpstr>DÚ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Čínske písmo KSCA002 Hodina 4</dc:title>
  <dc:creator>Annamária Hegerová</dc:creator>
  <cp:lastModifiedBy>Terézia Hegerová</cp:lastModifiedBy>
  <cp:revision>78</cp:revision>
  <cp:lastPrinted>2022-11-22T15:01:20Z</cp:lastPrinted>
  <dcterms:created xsi:type="dcterms:W3CDTF">2021-10-12T17:11:20Z</dcterms:created>
  <dcterms:modified xsi:type="dcterms:W3CDTF">2022-11-24T08:08:17Z</dcterms:modified>
</cp:coreProperties>
</file>