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6" r:id="rId10"/>
    <p:sldId id="267" r:id="rId11"/>
    <p:sldId id="265"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24" y="-3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sk-SK"/>
              <a:t>Kliknite sem a upravte štýl predlohy nadpisov.</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a:t>Kliknite sem a upravte štýl predlohy podnadpisov.</a:t>
            </a:r>
            <a:endParaRPr kumimoji="0" lang="en-US"/>
          </a:p>
        </p:txBody>
      </p:sp>
      <p:sp>
        <p:nvSpPr>
          <p:cNvPr id="28" name="Zástupný symbol dátumu 27"/>
          <p:cNvSpPr>
            <a:spLocks noGrp="1"/>
          </p:cNvSpPr>
          <p:nvPr>
            <p:ph type="dt" sz="half" idx="10"/>
          </p:nvPr>
        </p:nvSpPr>
        <p:spPr bwMode="auto">
          <a:xfrm rot="5400000">
            <a:off x="7764621" y="1174097"/>
            <a:ext cx="2286000" cy="381000"/>
          </a:xfrm>
        </p:spPr>
        <p:txBody>
          <a:bodyPr/>
          <a:lstStyle/>
          <a:p>
            <a:fld id="{11E3C345-555D-419B-9AC5-10C187A06071}" type="datetimeFigureOut">
              <a:rPr lang="sk-SK" smtClean="0"/>
              <a:pPr/>
              <a:t>11. 10. 2022</a:t>
            </a:fld>
            <a:endParaRPr lang="sk-SK"/>
          </a:p>
        </p:txBody>
      </p:sp>
      <p:sp>
        <p:nvSpPr>
          <p:cNvPr id="17" name="Zástupný symbol päty 16"/>
          <p:cNvSpPr>
            <a:spLocks noGrp="1"/>
          </p:cNvSpPr>
          <p:nvPr>
            <p:ph type="ftr" sz="quarter" idx="11"/>
          </p:nvPr>
        </p:nvSpPr>
        <p:spPr bwMode="auto">
          <a:xfrm rot="5400000">
            <a:off x="7077269" y="4181669"/>
            <a:ext cx="3657600" cy="384048"/>
          </a:xfrm>
        </p:spPr>
        <p:txBody>
          <a:bodyPr/>
          <a:lstStyle/>
          <a:p>
            <a:endParaRPr lang="sk-SK"/>
          </a:p>
        </p:txBody>
      </p:sp>
      <p:sp>
        <p:nvSpPr>
          <p:cNvPr id="10" name="Obdĺž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ĺž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ĺž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ovná spojnic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ovná spojnic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ovná spojnic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ĺž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čísla snímky 28"/>
          <p:cNvSpPr>
            <a:spLocks noGrp="1"/>
          </p:cNvSpPr>
          <p:nvPr>
            <p:ph type="sldNum" sz="quarter" idx="12"/>
          </p:nvPr>
        </p:nvSpPr>
        <p:spPr bwMode="auto">
          <a:xfrm>
            <a:off x="1325544" y="4928702"/>
            <a:ext cx="609600" cy="517524"/>
          </a:xfrm>
        </p:spPr>
        <p:txBody>
          <a:bodyPr/>
          <a:lstStyle/>
          <a:p>
            <a:fld id="{708FDBCD-FB74-4A7D-9EC8-587E738B9CF4}" type="slidenum">
              <a:rPr lang="sk-SK" smtClean="0"/>
              <a:pPr/>
              <a:t>‹#›</a:t>
            </a:fld>
            <a:endParaRPr lang="sk-SK"/>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4" name="Zástupný symbol dátumu 3"/>
          <p:cNvSpPr>
            <a:spLocks noGrp="1"/>
          </p:cNvSpPr>
          <p:nvPr>
            <p:ph type="dt" sz="half" idx="10"/>
          </p:nvPr>
        </p:nvSpPr>
        <p:spPr/>
        <p:txBody>
          <a:bodyPr/>
          <a:lstStyle/>
          <a:p>
            <a:fld id="{11E3C345-555D-419B-9AC5-10C187A06071}" type="datetimeFigureOut">
              <a:rPr lang="sk-SK" smtClean="0"/>
              <a:pPr/>
              <a:t>11. 10. 2022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708FDBCD-FB74-4A7D-9EC8-587E738B9CF4}" type="slidenum">
              <a:rPr lang="sk-SK" smtClean="0"/>
              <a:pPr/>
              <a:t>‹#›</a:t>
            </a:fld>
            <a:endParaRPr lang="sk-SK"/>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9"/>
            <a:ext cx="1676400" cy="5851525"/>
          </a:xfrm>
        </p:spPr>
        <p:txBody>
          <a:bodyPr vert="eaVert"/>
          <a:lstStyle/>
          <a:p>
            <a:r>
              <a:rPr kumimoji="0" lang="sk-SK"/>
              <a:t>Kliknite sem a upravte štýl predlohy nadpisov.</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4" name="Zástupný symbol dátumu 3"/>
          <p:cNvSpPr>
            <a:spLocks noGrp="1"/>
          </p:cNvSpPr>
          <p:nvPr>
            <p:ph type="dt" sz="half" idx="10"/>
          </p:nvPr>
        </p:nvSpPr>
        <p:spPr/>
        <p:txBody>
          <a:bodyPr/>
          <a:lstStyle/>
          <a:p>
            <a:fld id="{11E3C345-555D-419B-9AC5-10C187A06071}" type="datetimeFigureOut">
              <a:rPr lang="sk-SK" smtClean="0"/>
              <a:pPr/>
              <a:t>11. 10. 2022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708FDBCD-FB74-4A7D-9EC8-587E738B9CF4}" type="slidenum">
              <a:rPr lang="sk-SK" smtClean="0"/>
              <a:pPr/>
              <a:t>‹#›</a:t>
            </a:fld>
            <a:endParaRPr lang="sk-SK"/>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8" name="Zástupný symbol obsahu 7"/>
          <p:cNvSpPr>
            <a:spLocks noGrp="1"/>
          </p:cNvSpPr>
          <p:nvPr>
            <p:ph sz="quarter" idx="1"/>
          </p:nvPr>
        </p:nvSpPr>
        <p:spPr>
          <a:xfrm>
            <a:off x="457200" y="1600200"/>
            <a:ext cx="7467600" cy="4873752"/>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7" name="Zástupný symbol dátumu 6"/>
          <p:cNvSpPr>
            <a:spLocks noGrp="1"/>
          </p:cNvSpPr>
          <p:nvPr>
            <p:ph type="dt" sz="half" idx="14"/>
          </p:nvPr>
        </p:nvSpPr>
        <p:spPr/>
        <p:txBody>
          <a:bodyPr rtlCol="0"/>
          <a:lstStyle/>
          <a:p>
            <a:fld id="{11E3C345-555D-419B-9AC5-10C187A06071}" type="datetimeFigureOut">
              <a:rPr lang="sk-SK" smtClean="0"/>
              <a:pPr/>
              <a:t>11. 10. 2022</a:t>
            </a:fld>
            <a:endParaRPr lang="sk-SK"/>
          </a:p>
        </p:txBody>
      </p:sp>
      <p:sp>
        <p:nvSpPr>
          <p:cNvPr id="9" name="Zástupný symbol čísla snímky 8"/>
          <p:cNvSpPr>
            <a:spLocks noGrp="1"/>
          </p:cNvSpPr>
          <p:nvPr>
            <p:ph type="sldNum" sz="quarter" idx="15"/>
          </p:nvPr>
        </p:nvSpPr>
        <p:spPr/>
        <p:txBody>
          <a:bodyPr rtlCol="0"/>
          <a:lstStyle/>
          <a:p>
            <a:fld id="{708FDBCD-FB74-4A7D-9EC8-587E738B9CF4}" type="slidenum">
              <a:rPr lang="sk-SK" smtClean="0"/>
              <a:pPr/>
              <a:t>‹#›</a:t>
            </a:fld>
            <a:endParaRPr lang="sk-SK"/>
          </a:p>
        </p:txBody>
      </p:sp>
      <p:sp>
        <p:nvSpPr>
          <p:cNvPr id="10" name="Zástupný symbol päty 9"/>
          <p:cNvSpPr>
            <a:spLocks noGrp="1"/>
          </p:cNvSpPr>
          <p:nvPr>
            <p:ph type="ftr" sz="quarter" idx="16"/>
          </p:nvPr>
        </p:nvSpPr>
        <p:spPr/>
        <p:txBody>
          <a:bodyPr rtlCol="0"/>
          <a:lstStyle/>
          <a:p>
            <a:endParaRPr lang="sk-SK"/>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sk-SK"/>
              <a:t>Kliknite sem a upravte štýl predlohy nadpisov.</a:t>
            </a:r>
            <a:endParaRPr kumimoji="0" lang="en-US"/>
          </a:p>
        </p:txBody>
      </p:sp>
      <p:sp>
        <p:nvSpPr>
          <p:cNvPr id="3" name="Zástupný symbol tex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a:t>Kliknite sem a upravte štýly predlohy textu.</a:t>
            </a:r>
          </a:p>
        </p:txBody>
      </p:sp>
      <p:sp>
        <p:nvSpPr>
          <p:cNvPr id="4" name="Zástupný symbol dátumu 3"/>
          <p:cNvSpPr>
            <a:spLocks noGrp="1"/>
          </p:cNvSpPr>
          <p:nvPr>
            <p:ph type="dt" sz="half" idx="10"/>
          </p:nvPr>
        </p:nvSpPr>
        <p:spPr bwMode="auto">
          <a:xfrm rot="5400000">
            <a:off x="7763256" y="1170432"/>
            <a:ext cx="2286000" cy="381000"/>
          </a:xfrm>
        </p:spPr>
        <p:txBody>
          <a:bodyPr/>
          <a:lstStyle/>
          <a:p>
            <a:fld id="{11E3C345-555D-419B-9AC5-10C187A06071}" type="datetimeFigureOut">
              <a:rPr lang="sk-SK" smtClean="0"/>
              <a:pPr/>
              <a:t>11. 10. 2022</a:t>
            </a:fld>
            <a:endParaRPr lang="sk-SK"/>
          </a:p>
        </p:txBody>
      </p:sp>
      <p:sp>
        <p:nvSpPr>
          <p:cNvPr id="5" name="Zástupný symbol päty 4"/>
          <p:cNvSpPr>
            <a:spLocks noGrp="1"/>
          </p:cNvSpPr>
          <p:nvPr>
            <p:ph type="ftr" sz="quarter" idx="11"/>
          </p:nvPr>
        </p:nvSpPr>
        <p:spPr bwMode="auto">
          <a:xfrm rot="5400000">
            <a:off x="7077456" y="4178808"/>
            <a:ext cx="3657600" cy="384048"/>
          </a:xfrm>
        </p:spPr>
        <p:txBody>
          <a:bodyPr/>
          <a:lstStyle/>
          <a:p>
            <a:endParaRPr lang="sk-SK"/>
          </a:p>
        </p:txBody>
      </p:sp>
      <p:sp>
        <p:nvSpPr>
          <p:cNvPr id="9" name="Obdĺž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ĺž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ĺž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ovná spojnic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ovná spojnic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ĺž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ovná spojnic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čísla snímky 5"/>
          <p:cNvSpPr>
            <a:spLocks noGrp="1"/>
          </p:cNvSpPr>
          <p:nvPr>
            <p:ph type="sldNum" sz="quarter" idx="12"/>
          </p:nvPr>
        </p:nvSpPr>
        <p:spPr bwMode="auto">
          <a:xfrm>
            <a:off x="1340616" y="4928702"/>
            <a:ext cx="609600" cy="517524"/>
          </a:xfrm>
        </p:spPr>
        <p:txBody>
          <a:bodyPr/>
          <a:lstStyle/>
          <a:p>
            <a:fld id="{708FDBCD-FB74-4A7D-9EC8-587E738B9CF4}"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5" name="Zástupný symbol dátumu 4"/>
          <p:cNvSpPr>
            <a:spLocks noGrp="1"/>
          </p:cNvSpPr>
          <p:nvPr>
            <p:ph type="dt" sz="half" idx="10"/>
          </p:nvPr>
        </p:nvSpPr>
        <p:spPr/>
        <p:txBody>
          <a:bodyPr/>
          <a:lstStyle/>
          <a:p>
            <a:fld id="{11E3C345-555D-419B-9AC5-10C187A06071}" type="datetimeFigureOut">
              <a:rPr lang="sk-SK" smtClean="0"/>
              <a:pPr/>
              <a:t>11. 10. 2022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708FDBCD-FB74-4A7D-9EC8-587E738B9CF4}" type="slidenum">
              <a:rPr lang="sk-SK" smtClean="0"/>
              <a:pPr/>
              <a:t>‹#›</a:t>
            </a:fld>
            <a:endParaRPr lang="sk-SK"/>
          </a:p>
        </p:txBody>
      </p:sp>
      <p:sp>
        <p:nvSpPr>
          <p:cNvPr id="9" name="Zástupný symbol obsahu 8"/>
          <p:cNvSpPr>
            <a:spLocks noGrp="1"/>
          </p:cNvSpPr>
          <p:nvPr>
            <p:ph sz="quarter" idx="1"/>
          </p:nvPr>
        </p:nvSpPr>
        <p:spPr>
          <a:xfrm>
            <a:off x="457200" y="1600200"/>
            <a:ext cx="3657600" cy="45720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1" name="Zástupný symbol obsahu 10"/>
          <p:cNvSpPr>
            <a:spLocks noGrp="1"/>
          </p:cNvSpPr>
          <p:nvPr>
            <p:ph sz="quarter" idx="2"/>
          </p:nvPr>
        </p:nvSpPr>
        <p:spPr>
          <a:xfrm>
            <a:off x="4270248" y="1600200"/>
            <a:ext cx="3657600" cy="45720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sk-SK"/>
              <a:t>Kliknite sem a upravte štýl predlohy nadpisov.</a:t>
            </a:r>
            <a:endParaRPr kumimoji="0" lang="en-US"/>
          </a:p>
        </p:txBody>
      </p:sp>
      <p:sp>
        <p:nvSpPr>
          <p:cNvPr id="7" name="Zástupný symbol dátumu 6"/>
          <p:cNvSpPr>
            <a:spLocks noGrp="1"/>
          </p:cNvSpPr>
          <p:nvPr>
            <p:ph type="dt" sz="half" idx="10"/>
          </p:nvPr>
        </p:nvSpPr>
        <p:spPr/>
        <p:txBody>
          <a:bodyPr/>
          <a:lstStyle/>
          <a:p>
            <a:fld id="{11E3C345-555D-419B-9AC5-10C187A06071}" type="datetimeFigureOut">
              <a:rPr lang="sk-SK" smtClean="0"/>
              <a:pPr/>
              <a:t>11. 10. 2022</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708FDBCD-FB74-4A7D-9EC8-587E738B9CF4}" type="slidenum">
              <a:rPr lang="sk-SK" smtClean="0"/>
              <a:pPr/>
              <a:t>‹#›</a:t>
            </a:fld>
            <a:endParaRPr lang="sk-SK"/>
          </a:p>
        </p:txBody>
      </p:sp>
      <p:sp>
        <p:nvSpPr>
          <p:cNvPr id="11" name="Zástupný symbol obsahu 10"/>
          <p:cNvSpPr>
            <a:spLocks noGrp="1"/>
          </p:cNvSpPr>
          <p:nvPr>
            <p:ph sz="quarter" idx="2"/>
          </p:nvPr>
        </p:nvSpPr>
        <p:spPr>
          <a:xfrm>
            <a:off x="457200" y="2362200"/>
            <a:ext cx="3657600" cy="38862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3" name="Zástupný symbol obsahu 12"/>
          <p:cNvSpPr>
            <a:spLocks noGrp="1"/>
          </p:cNvSpPr>
          <p:nvPr>
            <p:ph sz="quarter" idx="4"/>
          </p:nvPr>
        </p:nvSpPr>
        <p:spPr>
          <a:xfrm>
            <a:off x="4371975" y="2362200"/>
            <a:ext cx="3657600" cy="38862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2" name="Zástupný symbol tex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a:t>Kliknite sem a upravte štýly predlohy textu.</a:t>
            </a:r>
          </a:p>
        </p:txBody>
      </p:sp>
      <p:sp>
        <p:nvSpPr>
          <p:cNvPr id="14" name="Zástupný symbol tex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a:t>Kliknite sem a upravte štýly predlohy textu.</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6" name="Zástupný symbol dátumu 5"/>
          <p:cNvSpPr>
            <a:spLocks noGrp="1"/>
          </p:cNvSpPr>
          <p:nvPr>
            <p:ph type="dt" sz="half" idx="10"/>
          </p:nvPr>
        </p:nvSpPr>
        <p:spPr/>
        <p:txBody>
          <a:bodyPr rtlCol="0"/>
          <a:lstStyle/>
          <a:p>
            <a:fld id="{11E3C345-555D-419B-9AC5-10C187A06071}" type="datetimeFigureOut">
              <a:rPr lang="sk-SK" smtClean="0"/>
              <a:pPr/>
              <a:t>11. 10. 2022</a:t>
            </a:fld>
            <a:endParaRPr lang="sk-SK"/>
          </a:p>
        </p:txBody>
      </p:sp>
      <p:sp>
        <p:nvSpPr>
          <p:cNvPr id="7" name="Zástupný symbol čísla snímky 6"/>
          <p:cNvSpPr>
            <a:spLocks noGrp="1"/>
          </p:cNvSpPr>
          <p:nvPr>
            <p:ph type="sldNum" sz="quarter" idx="11"/>
          </p:nvPr>
        </p:nvSpPr>
        <p:spPr/>
        <p:txBody>
          <a:bodyPr rtlCol="0"/>
          <a:lstStyle/>
          <a:p>
            <a:fld id="{708FDBCD-FB74-4A7D-9EC8-587E738B9CF4}" type="slidenum">
              <a:rPr lang="sk-SK" smtClean="0"/>
              <a:pPr/>
              <a:t>‹#›</a:t>
            </a:fld>
            <a:endParaRPr lang="sk-SK"/>
          </a:p>
        </p:txBody>
      </p:sp>
      <p:sp>
        <p:nvSpPr>
          <p:cNvPr id="8" name="Zástupný symbol päty 7"/>
          <p:cNvSpPr>
            <a:spLocks noGrp="1"/>
          </p:cNvSpPr>
          <p:nvPr>
            <p:ph type="ftr" sz="quarter" idx="12"/>
          </p:nvPr>
        </p:nvSpPr>
        <p:spPr/>
        <p:txBody>
          <a:bodyPr rtlCol="0"/>
          <a:lstStyle/>
          <a:p>
            <a:endParaRPr lang="sk-SK"/>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11E3C345-555D-419B-9AC5-10C187A06071}" type="datetimeFigureOut">
              <a:rPr lang="sk-SK" smtClean="0"/>
              <a:pPr/>
              <a:t>11. 10. 2022</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708FDBCD-FB74-4A7D-9EC8-587E738B9CF4}" type="slidenum">
              <a:rPr lang="sk-SK" smtClean="0"/>
              <a:pPr/>
              <a:t>‹#›</a:t>
            </a:fld>
            <a:endParaRPr lang="sk-SK"/>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bg>
      <p:bgRef idx="1001">
        <a:schemeClr val="bg1"/>
      </p:bgRef>
    </p:bg>
    <p:spTree>
      <p:nvGrpSpPr>
        <p:cNvPr id="1" name=""/>
        <p:cNvGrpSpPr/>
        <p:nvPr/>
      </p:nvGrpSpPr>
      <p:grpSpPr>
        <a:xfrm>
          <a:off x="0" y="0"/>
          <a:ext cx="0" cy="0"/>
          <a:chOff x="0" y="0"/>
          <a:chExt cx="0" cy="0"/>
        </a:xfrm>
      </p:grpSpPr>
      <p:sp>
        <p:nvSpPr>
          <p:cNvPr id="10" name="Rovná spojnic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k-SK"/>
              <a:t>Kliknite sem a upravte štýl predlohy nadpisov.</a:t>
            </a:r>
            <a:endParaRPr kumimoji="0" lang="en-US"/>
          </a:p>
        </p:txBody>
      </p:sp>
      <p:sp>
        <p:nvSpPr>
          <p:cNvPr id="3" name="Zástupný symbol tex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k-SK"/>
              <a:t>Kliknite sem a upravte štýly predlohy textu.</a:t>
            </a:r>
          </a:p>
        </p:txBody>
      </p:sp>
      <p:sp>
        <p:nvSpPr>
          <p:cNvPr id="8" name="Rovná spojnic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á spojnic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ovná spojnic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ĺž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obsahu 17"/>
          <p:cNvSpPr>
            <a:spLocks noGrp="1"/>
          </p:cNvSpPr>
          <p:nvPr>
            <p:ph sz="quarter" idx="1"/>
          </p:nvPr>
        </p:nvSpPr>
        <p:spPr>
          <a:xfrm>
            <a:off x="304800" y="274320"/>
            <a:ext cx="5638800" cy="6327648"/>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21" name="Zástupný symbol dátumu 20"/>
          <p:cNvSpPr>
            <a:spLocks noGrp="1"/>
          </p:cNvSpPr>
          <p:nvPr>
            <p:ph type="dt" sz="half" idx="14"/>
          </p:nvPr>
        </p:nvSpPr>
        <p:spPr/>
        <p:txBody>
          <a:bodyPr rtlCol="0"/>
          <a:lstStyle/>
          <a:p>
            <a:fld id="{11E3C345-555D-419B-9AC5-10C187A06071}" type="datetimeFigureOut">
              <a:rPr lang="sk-SK" smtClean="0"/>
              <a:pPr/>
              <a:t>11. 10. 2022</a:t>
            </a:fld>
            <a:endParaRPr lang="sk-SK"/>
          </a:p>
        </p:txBody>
      </p:sp>
      <p:sp>
        <p:nvSpPr>
          <p:cNvPr id="22" name="Zástupný symbol čísla snímky 21"/>
          <p:cNvSpPr>
            <a:spLocks noGrp="1"/>
          </p:cNvSpPr>
          <p:nvPr>
            <p:ph type="sldNum" sz="quarter" idx="15"/>
          </p:nvPr>
        </p:nvSpPr>
        <p:spPr/>
        <p:txBody>
          <a:bodyPr rtlCol="0"/>
          <a:lstStyle/>
          <a:p>
            <a:fld id="{708FDBCD-FB74-4A7D-9EC8-587E738B9CF4}" type="slidenum">
              <a:rPr lang="sk-SK" smtClean="0"/>
              <a:pPr/>
              <a:t>‹#›</a:t>
            </a:fld>
            <a:endParaRPr lang="sk-SK"/>
          </a:p>
        </p:txBody>
      </p:sp>
      <p:sp>
        <p:nvSpPr>
          <p:cNvPr id="23" name="Zástupný symbol päty 22"/>
          <p:cNvSpPr>
            <a:spLocks noGrp="1"/>
          </p:cNvSpPr>
          <p:nvPr>
            <p:ph type="ftr" sz="quarter" idx="16"/>
          </p:nvPr>
        </p:nvSpPr>
        <p:spPr/>
        <p:txBody>
          <a:bodyPr rtlCol="0"/>
          <a:lstStyle/>
          <a:p>
            <a:endParaRPr lang="sk-SK"/>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ovná spojnic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sk-SK"/>
              <a:t>Kliknite sem a upravte štýl predlohy nadpisov.</a:t>
            </a:r>
            <a:endParaRPr kumimoji="0" lang="en-US"/>
          </a:p>
        </p:txBody>
      </p:sp>
      <p:sp>
        <p:nvSpPr>
          <p:cNvPr id="3" name="Zástupný symbol obrázka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k-SK"/>
              <a:t>Ak chcete pridať obrázok, kliknite na ikonu</a:t>
            </a:r>
            <a:endParaRPr kumimoji="0" lang="en-US" dirty="0"/>
          </a:p>
        </p:txBody>
      </p:sp>
      <p:sp>
        <p:nvSpPr>
          <p:cNvPr id="4" name="Zástupný symbol tex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k-SK"/>
              <a:t>Kliknite sem a upravte štýly predlohy textu.</a:t>
            </a:r>
          </a:p>
        </p:txBody>
      </p:sp>
      <p:sp>
        <p:nvSpPr>
          <p:cNvPr id="10" name="Rovná spojnic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ĺž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ovná spojnic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ovná spojnic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ovná spojnic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dátumu 16"/>
          <p:cNvSpPr>
            <a:spLocks noGrp="1"/>
          </p:cNvSpPr>
          <p:nvPr>
            <p:ph type="dt" sz="half" idx="10"/>
          </p:nvPr>
        </p:nvSpPr>
        <p:spPr/>
        <p:txBody>
          <a:bodyPr rtlCol="0"/>
          <a:lstStyle/>
          <a:p>
            <a:fld id="{11E3C345-555D-419B-9AC5-10C187A06071}" type="datetimeFigureOut">
              <a:rPr lang="sk-SK" smtClean="0"/>
              <a:pPr/>
              <a:t>11. 10. 2022</a:t>
            </a:fld>
            <a:endParaRPr lang="sk-SK"/>
          </a:p>
        </p:txBody>
      </p:sp>
      <p:sp>
        <p:nvSpPr>
          <p:cNvPr id="18" name="Zástupný symbol čísla snímky 17"/>
          <p:cNvSpPr>
            <a:spLocks noGrp="1"/>
          </p:cNvSpPr>
          <p:nvPr>
            <p:ph type="sldNum" sz="quarter" idx="11"/>
          </p:nvPr>
        </p:nvSpPr>
        <p:spPr/>
        <p:txBody>
          <a:bodyPr rtlCol="0"/>
          <a:lstStyle/>
          <a:p>
            <a:fld id="{708FDBCD-FB74-4A7D-9EC8-587E738B9CF4}" type="slidenum">
              <a:rPr lang="sk-SK" smtClean="0"/>
              <a:pPr/>
              <a:t>‹#›</a:t>
            </a:fld>
            <a:endParaRPr lang="sk-SK"/>
          </a:p>
        </p:txBody>
      </p:sp>
      <p:sp>
        <p:nvSpPr>
          <p:cNvPr id="21" name="Zástupný symbol päty 20"/>
          <p:cNvSpPr>
            <a:spLocks noGrp="1"/>
          </p:cNvSpPr>
          <p:nvPr>
            <p:ph type="ftr" sz="quarter" idx="12"/>
          </p:nvPr>
        </p:nvSpPr>
        <p:spPr/>
        <p:txBody>
          <a:bodyPr rtlCol="0"/>
          <a:lstStyle/>
          <a:p>
            <a:endParaRPr lang="sk-SK"/>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ovná spojnic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nadpisu 21"/>
          <p:cNvSpPr>
            <a:spLocks noGrp="1"/>
          </p:cNvSpPr>
          <p:nvPr>
            <p:ph type="title"/>
          </p:nvPr>
        </p:nvSpPr>
        <p:spPr>
          <a:xfrm>
            <a:off x="457200" y="274638"/>
            <a:ext cx="7467600" cy="1143000"/>
          </a:xfrm>
          <a:prstGeom prst="rect">
            <a:avLst/>
          </a:prstGeom>
        </p:spPr>
        <p:txBody>
          <a:bodyPr vert="horz" anchor="b">
            <a:normAutofit/>
          </a:bodyPr>
          <a:lstStyle/>
          <a:p>
            <a:r>
              <a:rPr kumimoji="0" lang="sk-SK"/>
              <a:t>Kliknite sem a upravte štýl predlohy nadpisov.</a:t>
            </a:r>
            <a:endParaRPr kumimoji="0" lang="en-US"/>
          </a:p>
        </p:txBody>
      </p:sp>
      <p:sp>
        <p:nvSpPr>
          <p:cNvPr id="13" name="Zástupný symbol tex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k-SK"/>
              <a:t>Kliknite sem a upravte štýly predlohy textu.</a:t>
            </a:r>
          </a:p>
          <a:p>
            <a:pPr lvl="1" eaLnBrk="1" latinLnBrk="0" hangingPunct="1"/>
            <a:r>
              <a:rPr kumimoji="0" lang="sk-SK"/>
              <a:t>Druhá úroveň</a:t>
            </a:r>
          </a:p>
          <a:p>
            <a:pPr lvl="2" eaLnBrk="1" latinLnBrk="0" hangingPunct="1"/>
            <a:r>
              <a:rPr kumimoji="0" lang="sk-SK"/>
              <a:t>Tretia úroveň</a:t>
            </a:r>
          </a:p>
          <a:p>
            <a:pPr lvl="3" eaLnBrk="1" latinLnBrk="0" hangingPunct="1"/>
            <a:r>
              <a:rPr kumimoji="0" lang="sk-SK"/>
              <a:t>Štvrtá úroveň</a:t>
            </a:r>
          </a:p>
          <a:p>
            <a:pPr lvl="4" eaLnBrk="1" latinLnBrk="0" hangingPunct="1"/>
            <a:r>
              <a:rPr kumimoji="0" lang="sk-SK"/>
              <a:t>Piata úroveň</a:t>
            </a:r>
            <a:endParaRPr kumimoji="0" lang="en-US"/>
          </a:p>
        </p:txBody>
      </p:sp>
      <p:sp>
        <p:nvSpPr>
          <p:cNvPr id="14" name="Zástupný symbol dátum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1E3C345-555D-419B-9AC5-10C187A06071}" type="datetimeFigureOut">
              <a:rPr lang="sk-SK" smtClean="0"/>
              <a:pPr/>
              <a:t>11. 10. 2022</a:t>
            </a:fld>
            <a:endParaRPr lang="sk-SK"/>
          </a:p>
        </p:txBody>
      </p:sp>
      <p:sp>
        <p:nvSpPr>
          <p:cNvPr id="3" name="Zástupný symbol päty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sk-SK"/>
          </a:p>
        </p:txBody>
      </p:sp>
      <p:sp>
        <p:nvSpPr>
          <p:cNvPr id="7" name="Rovná spojnic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ovná spojnic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ĺž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čísla snímky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08FDBCD-FB74-4A7D-9EC8-587E738B9CF4}"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sk-SK" sz="4000" dirty="0" err="1"/>
              <a:t>Četba</a:t>
            </a:r>
            <a:r>
              <a:rPr lang="sk-SK" sz="4000" dirty="0"/>
              <a:t> čínskych textov</a:t>
            </a:r>
          </a:p>
        </p:txBody>
      </p:sp>
      <p:sp>
        <p:nvSpPr>
          <p:cNvPr id="3" name="Podnadpis 2"/>
          <p:cNvSpPr>
            <a:spLocks noGrp="1"/>
          </p:cNvSpPr>
          <p:nvPr>
            <p:ph type="subTitle" idx="1"/>
          </p:nvPr>
        </p:nvSpPr>
        <p:spPr/>
        <p:txBody>
          <a:bodyPr>
            <a:normAutofit/>
          </a:bodyPr>
          <a:lstStyle/>
          <a:p>
            <a:r>
              <a:rPr lang="sk-SK" sz="2800" dirty="0"/>
              <a:t>Text 4</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7467600" cy="1143000"/>
          </a:xfrm>
        </p:spPr>
        <p:txBody>
          <a:bodyPr>
            <a:normAutofit fontScale="90000"/>
          </a:bodyPr>
          <a:lstStyle/>
          <a:p>
            <a:br>
              <a:rPr lang="zh-CN" altLang="en-US" dirty="0"/>
            </a:br>
            <a:r>
              <a:rPr lang="sk-SK" altLang="zh-CN" dirty="0"/>
              <a:t>Preložte</a:t>
            </a:r>
            <a:br>
              <a:rPr lang="zh-CN" altLang="en-US" dirty="0"/>
            </a:br>
            <a:endParaRPr lang="sk-SK" dirty="0"/>
          </a:p>
        </p:txBody>
      </p:sp>
      <p:sp>
        <p:nvSpPr>
          <p:cNvPr id="3" name="Zástupný symbol obsahu 2"/>
          <p:cNvSpPr>
            <a:spLocks noGrp="1"/>
          </p:cNvSpPr>
          <p:nvPr>
            <p:ph sz="quarter" idx="1"/>
          </p:nvPr>
        </p:nvSpPr>
        <p:spPr>
          <a:xfrm>
            <a:off x="457200" y="857232"/>
            <a:ext cx="7467600" cy="5616720"/>
          </a:xfrm>
        </p:spPr>
        <p:txBody>
          <a:bodyPr>
            <a:normAutofit fontScale="92500"/>
          </a:bodyPr>
          <a:lstStyle/>
          <a:p>
            <a:r>
              <a:rPr lang="zh-CN" altLang="en-US" dirty="0"/>
              <a:t>在</a:t>
            </a:r>
            <a:r>
              <a:rPr lang="en-US" altLang="zh-CN" dirty="0" err="1"/>
              <a:t>Covid</a:t>
            </a:r>
            <a:r>
              <a:rPr lang="zh-CN" altLang="en-US" dirty="0"/>
              <a:t>病毒氾滥之前，握手是个不错的见面礼节，可是如今人们并不想近距离接触。那么还有哪些见面的问候方式呢？</a:t>
            </a:r>
            <a:endParaRPr lang="sk-SK" altLang="zh-CN" dirty="0"/>
          </a:p>
          <a:p>
            <a:r>
              <a:rPr lang="zh-CN" altLang="en-US" dirty="0"/>
              <a:t>我们可以向古老的中国寻求一些古人如何互相打招呼的方式。 其实，握手从来都不是东方的传统。</a:t>
            </a:r>
            <a:endParaRPr lang="en-US" dirty="0"/>
          </a:p>
          <a:p>
            <a:r>
              <a:rPr lang="zh-CN" altLang="en-US" dirty="0"/>
              <a:t>现在就让我们来看看古人都有什么见面问候的方式吧。</a:t>
            </a:r>
            <a:endParaRPr lang="en-US" dirty="0"/>
          </a:p>
          <a:p>
            <a:pPr>
              <a:buNone/>
            </a:pPr>
            <a:r>
              <a:rPr lang="en-US" dirty="0"/>
              <a:t>1</a:t>
            </a:r>
            <a:r>
              <a:rPr lang="zh-CN" altLang="en-US" dirty="0"/>
              <a:t>）拱手</a:t>
            </a:r>
            <a:endParaRPr lang="en-US" dirty="0"/>
          </a:p>
          <a:p>
            <a:r>
              <a:rPr lang="zh-CN" altLang="en-US" dirty="0"/>
              <a:t>这种行礼手势是两手互抱、合于胸前。</a:t>
            </a:r>
            <a:r>
              <a:rPr lang="en-US" altLang="zh-CN" dirty="0"/>
              <a:t>《</a:t>
            </a:r>
            <a:r>
              <a:rPr lang="zh-CN" altLang="en-US" dirty="0"/>
              <a:t>礼记</a:t>
            </a:r>
            <a:r>
              <a:rPr lang="en-US" altLang="zh-CN" dirty="0"/>
              <a:t>》</a:t>
            </a:r>
            <a:r>
              <a:rPr lang="zh-CN" altLang="en-US" dirty="0"/>
              <a:t>中说，在路上见到尊者或老师，要快步走向他，正面对著他拱手行礼。</a:t>
            </a:r>
            <a:endParaRPr lang="en-US" dirty="0"/>
          </a:p>
          <a:p>
            <a:r>
              <a:rPr lang="zh-CN" altLang="en-US" dirty="0"/>
              <a:t>这种行礼在今天的一些亚洲地区仍然很流行，人们通常也用它表达感谢、祝贺、道歉等等</a:t>
            </a:r>
            <a:endParaRPr lang="sk-SK" altLang="zh-CN" dirty="0"/>
          </a:p>
          <a:p>
            <a:r>
              <a:rPr lang="zh-CN" altLang="en-US" dirty="0"/>
              <a:t>拱手时候，要注意男士是用左手握住右拳；女士则用右手握住左拳。如果您做反了，那通常是在丧礼时才用到的手势。</a:t>
            </a:r>
            <a:endParaRPr lang="en-US" dirty="0"/>
          </a:p>
          <a:p>
            <a:endParaRPr lang="sk-SK"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03648" y="404664"/>
            <a:ext cx="7467600" cy="1143000"/>
          </a:xfrm>
        </p:spPr>
        <p:txBody>
          <a:bodyPr/>
          <a:lstStyle/>
          <a:p>
            <a:r>
              <a:rPr lang="sk-SK" dirty="0"/>
              <a:t>Ďakujem za pozornosť </a:t>
            </a:r>
            <a:r>
              <a:rPr lang="sk-SK" dirty="0">
                <a:sym typeface="Wingdings" pitchFamily="2" charset="2"/>
              </a:rPr>
              <a:t></a:t>
            </a:r>
            <a:endParaRPr lang="sk-SK" dirty="0"/>
          </a:p>
        </p:txBody>
      </p:sp>
      <p:pic>
        <p:nvPicPr>
          <p:cNvPr id="4" name="Picture 3" descr="A group of people wearing clothing&#10;&#10;Description automatically generated with medium confidence">
            <a:extLst>
              <a:ext uri="{FF2B5EF4-FFF2-40B4-BE49-F238E27FC236}">
                <a16:creationId xmlns:a16="http://schemas.microsoft.com/office/drawing/2014/main" id="{DB467C69-58D3-4EED-B40D-086CDBF2EA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1916832"/>
            <a:ext cx="4071763" cy="2230735"/>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43408"/>
            <a:ext cx="7467600" cy="1143000"/>
          </a:xfrm>
        </p:spPr>
        <p:txBody>
          <a:bodyPr/>
          <a:lstStyle/>
          <a:p>
            <a:r>
              <a:rPr lang="zh-CN" altLang="en-US" dirty="0"/>
              <a:t>生词考试</a:t>
            </a:r>
            <a:endParaRPr lang="sk-SK" dirty="0"/>
          </a:p>
        </p:txBody>
      </p:sp>
      <p:sp>
        <p:nvSpPr>
          <p:cNvPr id="3" name="Zástupný symbol obsahu 2"/>
          <p:cNvSpPr>
            <a:spLocks noGrp="1"/>
          </p:cNvSpPr>
          <p:nvPr>
            <p:ph sz="quarter" idx="1"/>
          </p:nvPr>
        </p:nvSpPr>
        <p:spPr>
          <a:xfrm>
            <a:off x="457200" y="980728"/>
            <a:ext cx="7467600" cy="5493224"/>
          </a:xfrm>
        </p:spPr>
        <p:txBody>
          <a:bodyPr>
            <a:normAutofit/>
          </a:bodyPr>
          <a:lstStyle/>
          <a:p>
            <a:pPr marL="457200" indent="-457200">
              <a:buNone/>
            </a:pPr>
            <a:r>
              <a:rPr lang="en-US" altLang="zh-CN" b="1" dirty="0"/>
              <a:t>Text 3                                         Text 4</a:t>
            </a:r>
          </a:p>
          <a:p>
            <a:pPr marL="0" indent="0">
              <a:buNone/>
            </a:pPr>
            <a:r>
              <a:rPr lang="en-US" dirty="0"/>
              <a:t>1. </a:t>
            </a:r>
            <a:r>
              <a:rPr lang="sk-SK" dirty="0"/>
              <a:t>aby ne-</a:t>
            </a:r>
            <a:r>
              <a:rPr lang="en-US" dirty="0"/>
              <a:t>				</a:t>
            </a:r>
            <a:r>
              <a:rPr lang="en-US" b="0" i="0" dirty="0" err="1">
                <a:solidFill>
                  <a:srgbClr val="373A3C"/>
                </a:solidFill>
                <a:effectLst/>
                <a:latin typeface="-apple-system"/>
              </a:rPr>
              <a:t>situace</a:t>
            </a:r>
            <a:endParaRPr lang="en-US" dirty="0"/>
          </a:p>
          <a:p>
            <a:pPr marL="0" indent="0">
              <a:buNone/>
            </a:pPr>
            <a:r>
              <a:rPr lang="en-US" altLang="zh-CN" dirty="0"/>
              <a:t>2. k </a:t>
            </a:r>
            <a:r>
              <a:rPr lang="en-US" altLang="zh-CN" dirty="0" err="1"/>
              <a:t>tomu</a:t>
            </a:r>
            <a:r>
              <a:rPr lang="en-US" altLang="zh-CN" dirty="0"/>
              <a:t>, </a:t>
            </a:r>
            <a:r>
              <a:rPr lang="en-US" altLang="zh-CN" dirty="0" err="1"/>
              <a:t>navyše</a:t>
            </a:r>
            <a:r>
              <a:rPr lang="en-US" altLang="zh-CN" dirty="0"/>
              <a:t>			</a:t>
            </a:r>
            <a:r>
              <a:rPr lang="en-US" b="0" i="0" dirty="0" err="1">
                <a:solidFill>
                  <a:srgbClr val="373A3C"/>
                </a:solidFill>
                <a:effectLst/>
                <a:latin typeface="-apple-system"/>
              </a:rPr>
              <a:t>vůbec</a:t>
            </a:r>
            <a:r>
              <a:rPr lang="en-US" b="0" i="0" dirty="0">
                <a:solidFill>
                  <a:srgbClr val="373A3C"/>
                </a:solidFill>
                <a:effectLst/>
                <a:latin typeface="-apple-system"/>
              </a:rPr>
              <a:t> ne</a:t>
            </a:r>
            <a:endParaRPr lang="en-US" altLang="zh-CN" dirty="0"/>
          </a:p>
          <a:p>
            <a:pPr marL="0" indent="0">
              <a:buNone/>
            </a:pPr>
            <a:r>
              <a:rPr lang="en-US" altLang="zh-CN" dirty="0"/>
              <a:t>3.</a:t>
            </a:r>
            <a:r>
              <a:rPr lang="sk-SK" altLang="zh-CN" dirty="0"/>
              <a:t> </a:t>
            </a:r>
            <a:r>
              <a:rPr lang="sk-SK" dirty="0"/>
              <a:t>obvykle</a:t>
            </a:r>
            <a:r>
              <a:rPr lang="en-US" dirty="0"/>
              <a:t>, </a:t>
            </a:r>
            <a:r>
              <a:rPr lang="sk-SK" dirty="0"/>
              <a:t>obyčejný</a:t>
            </a:r>
            <a:r>
              <a:rPr lang="en-US" dirty="0"/>
              <a:t>	           </a:t>
            </a:r>
            <a:r>
              <a:rPr lang="en-US" b="0" i="0" dirty="0">
                <a:solidFill>
                  <a:srgbClr val="373A3C"/>
                </a:solidFill>
                <a:effectLst/>
                <a:latin typeface="-apple-system"/>
              </a:rPr>
              <a:t>v </a:t>
            </a:r>
            <a:r>
              <a:rPr lang="en-US" b="0" i="0" dirty="0" err="1">
                <a:solidFill>
                  <a:srgbClr val="373A3C"/>
                </a:solidFill>
                <a:effectLst/>
                <a:latin typeface="-apple-system"/>
              </a:rPr>
              <a:t>skutečnosti</a:t>
            </a:r>
            <a:endParaRPr lang="en-US" dirty="0"/>
          </a:p>
          <a:p>
            <a:pPr>
              <a:buNone/>
            </a:pPr>
            <a:r>
              <a:rPr lang="en-US" altLang="zh-CN" dirty="0"/>
              <a:t>4.</a:t>
            </a:r>
            <a:r>
              <a:rPr lang="sk-SK" dirty="0"/>
              <a:t> zapamatovat si</a:t>
            </a:r>
            <a:r>
              <a:rPr lang="en-US" dirty="0"/>
              <a:t>			</a:t>
            </a:r>
            <a:r>
              <a:rPr lang="en-US" b="0" i="0" dirty="0" err="1">
                <a:solidFill>
                  <a:srgbClr val="373A3C"/>
                </a:solidFill>
                <a:effectLst/>
                <a:latin typeface="-apple-system"/>
              </a:rPr>
              <a:t>všude</a:t>
            </a:r>
            <a:r>
              <a:rPr lang="en-US" b="0" i="0" dirty="0">
                <a:solidFill>
                  <a:srgbClr val="373A3C"/>
                </a:solidFill>
                <a:effectLst/>
                <a:latin typeface="-apple-system"/>
              </a:rPr>
              <a:t> </a:t>
            </a:r>
            <a:r>
              <a:rPr lang="en-US" b="0" i="0" dirty="0" err="1">
                <a:solidFill>
                  <a:srgbClr val="373A3C"/>
                </a:solidFill>
                <a:effectLst/>
                <a:latin typeface="-apple-system"/>
              </a:rPr>
              <a:t>na</a:t>
            </a:r>
            <a:r>
              <a:rPr lang="en-US" b="0" i="0" dirty="0">
                <a:solidFill>
                  <a:srgbClr val="373A3C"/>
                </a:solidFill>
                <a:effectLst/>
                <a:latin typeface="-apple-system"/>
              </a:rPr>
              <a:t> </a:t>
            </a:r>
            <a:r>
              <a:rPr lang="en-US" b="0" i="0" dirty="0" err="1">
                <a:solidFill>
                  <a:srgbClr val="373A3C"/>
                </a:solidFill>
                <a:effectLst/>
                <a:latin typeface="-apple-system"/>
              </a:rPr>
              <a:t>světě</a:t>
            </a:r>
            <a:endParaRPr lang="en-US" dirty="0"/>
          </a:p>
          <a:p>
            <a:pPr>
              <a:buNone/>
            </a:pPr>
            <a:r>
              <a:rPr lang="en-US" altLang="zh-CN" dirty="0"/>
              <a:t>5. </a:t>
            </a:r>
            <a:r>
              <a:rPr lang="sk-SK" dirty="0"/>
              <a:t>jakým způsobem</a:t>
            </a:r>
            <a:r>
              <a:rPr lang="en-US" dirty="0"/>
              <a:t>			</a:t>
            </a:r>
            <a:r>
              <a:rPr lang="en-US" b="0" i="0" dirty="0" err="1">
                <a:solidFill>
                  <a:srgbClr val="373A3C"/>
                </a:solidFill>
                <a:effectLst/>
                <a:latin typeface="-apple-system"/>
              </a:rPr>
              <a:t>lokální</a:t>
            </a:r>
            <a:endParaRPr lang="en-US" dirty="0"/>
          </a:p>
          <a:p>
            <a:pPr>
              <a:buNone/>
            </a:pPr>
            <a:endParaRPr lang="en-US" altLang="zh-CN" dirty="0"/>
          </a:p>
          <a:p>
            <a:pPr>
              <a:buNone/>
            </a:pPr>
            <a:r>
              <a:rPr lang="en-US" altLang="zh-CN" dirty="0"/>
              <a:t>6.</a:t>
            </a:r>
            <a:r>
              <a:rPr lang="zh-CN" altLang="en-US" dirty="0"/>
              <a:t> 熟悉</a:t>
            </a:r>
            <a:r>
              <a:rPr lang="en-US" altLang="zh-CN" dirty="0"/>
              <a:t>				</a:t>
            </a:r>
            <a:r>
              <a:rPr lang="zh-CN" altLang="en-US" dirty="0"/>
              <a:t>似乎</a:t>
            </a:r>
            <a:endParaRPr lang="en-US" altLang="zh-CN" dirty="0"/>
          </a:p>
          <a:p>
            <a:pPr>
              <a:buNone/>
            </a:pPr>
            <a:r>
              <a:rPr lang="en-US" altLang="zh-CN" dirty="0"/>
              <a:t>7.</a:t>
            </a:r>
            <a:r>
              <a:rPr lang="zh-CN" altLang="en-US" dirty="0"/>
              <a:t> 注意</a:t>
            </a:r>
            <a:r>
              <a:rPr lang="en-US" altLang="zh-CN" dirty="0"/>
              <a:t>				</a:t>
            </a:r>
            <a:r>
              <a:rPr lang="zh-CN" altLang="en-US" dirty="0"/>
              <a:t>使用</a:t>
            </a:r>
            <a:endParaRPr lang="en-US" altLang="zh-CN" dirty="0"/>
          </a:p>
          <a:p>
            <a:pPr>
              <a:buNone/>
            </a:pPr>
            <a:r>
              <a:rPr lang="en-US" altLang="zh-CN" dirty="0"/>
              <a:t>8.</a:t>
            </a:r>
            <a:r>
              <a:rPr lang="zh-CN" altLang="en-US" dirty="0"/>
              <a:t> 与</a:t>
            </a:r>
            <a:r>
              <a:rPr lang="en-US" altLang="zh-CN" dirty="0"/>
              <a:t>					</a:t>
            </a:r>
            <a:r>
              <a:rPr lang="zh-CN" altLang="en-US" dirty="0"/>
              <a:t>特别</a:t>
            </a:r>
            <a:endParaRPr lang="en-US" altLang="zh-CN" dirty="0"/>
          </a:p>
          <a:p>
            <a:pPr>
              <a:buNone/>
            </a:pPr>
            <a:r>
              <a:rPr lang="en-US" altLang="zh-CN" dirty="0"/>
              <a:t>9.</a:t>
            </a:r>
            <a:r>
              <a:rPr lang="zh-CN" altLang="en-US" dirty="0"/>
              <a:t> 交谈</a:t>
            </a:r>
            <a:r>
              <a:rPr lang="en-US" altLang="zh-CN" dirty="0"/>
              <a:t>				</a:t>
            </a:r>
            <a:r>
              <a:rPr lang="zh-CN" altLang="en-US" dirty="0"/>
              <a:t>之间</a:t>
            </a:r>
            <a:endParaRPr lang="en-US" altLang="zh-CN" dirty="0"/>
          </a:p>
          <a:p>
            <a:pPr>
              <a:buNone/>
            </a:pPr>
            <a:r>
              <a:rPr lang="en-US" altLang="zh-CN" dirty="0"/>
              <a:t>10.</a:t>
            </a:r>
            <a:r>
              <a:rPr lang="zh-CN" altLang="en-US" dirty="0"/>
              <a:t> 建筑物</a:t>
            </a:r>
            <a:r>
              <a:rPr lang="en-US" altLang="zh-CN" dirty="0"/>
              <a:t>				</a:t>
            </a:r>
            <a:r>
              <a:rPr lang="zh-CN" altLang="en-US" dirty="0"/>
              <a:t>彼此</a:t>
            </a:r>
            <a:endParaRPr lang="en-US" altLang="zh-CN" b="1" dirty="0"/>
          </a:p>
        </p:txBody>
      </p:sp>
      <p:pic>
        <p:nvPicPr>
          <p:cNvPr id="4" name="Obrázok 3" descr="考試.jpg"/>
          <p:cNvPicPr>
            <a:picLocks noChangeAspect="1"/>
          </p:cNvPicPr>
          <p:nvPr/>
        </p:nvPicPr>
        <p:blipFill>
          <a:blip r:embed="rId2"/>
          <a:stretch>
            <a:fillRect/>
          </a:stretch>
        </p:blipFill>
        <p:spPr>
          <a:xfrm>
            <a:off x="7105605" y="25884"/>
            <a:ext cx="2006839" cy="1501338"/>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571480"/>
            <a:ext cx="7467600" cy="1143000"/>
          </a:xfrm>
        </p:spPr>
        <p:txBody>
          <a:bodyPr>
            <a:normAutofit fontScale="90000"/>
          </a:bodyPr>
          <a:lstStyle/>
          <a:p>
            <a:r>
              <a:rPr lang="zh-CN" altLang="en-US" sz="1600" dirty="0"/>
              <a:t>问候是人们见面时表示互相关心而使用的礼仪性词句。</a:t>
            </a:r>
            <a:br>
              <a:rPr lang="zh-CN" altLang="en-US" sz="1800" dirty="0"/>
            </a:br>
            <a:br>
              <a:rPr lang="zh-CN" altLang="en-US" dirty="0"/>
            </a:br>
            <a:endParaRPr lang="sk-SK" dirty="0"/>
          </a:p>
        </p:txBody>
      </p:sp>
      <p:sp>
        <p:nvSpPr>
          <p:cNvPr id="3" name="Zástupný symbol obsahu 2"/>
          <p:cNvSpPr>
            <a:spLocks noGrp="1"/>
          </p:cNvSpPr>
          <p:nvPr>
            <p:ph sz="quarter" idx="1"/>
          </p:nvPr>
        </p:nvSpPr>
        <p:spPr>
          <a:xfrm>
            <a:off x="457200" y="1071546"/>
            <a:ext cx="8229600" cy="5054617"/>
          </a:xfrm>
        </p:spPr>
        <p:txBody>
          <a:bodyPr>
            <a:normAutofit fontScale="92500" lnSpcReduction="20000"/>
          </a:bodyPr>
          <a:lstStyle/>
          <a:p>
            <a:pPr marL="0" indent="0">
              <a:buNone/>
            </a:pPr>
            <a:endParaRPr lang="sk-SK" altLang="zh-CN" b="1" dirty="0"/>
          </a:p>
          <a:p>
            <a:r>
              <a:rPr lang="zh-CN" altLang="en-US" dirty="0"/>
              <a:t>见面</a:t>
            </a:r>
            <a:r>
              <a:rPr lang="sk-SK" altLang="zh-CN" dirty="0"/>
              <a:t>-sloveso; objektové sloveso – vzniklo z dvoch pôvodne samostatných jednoslabičných zložiek , spojili sa do jediného ustáleného výrazu (prekladané ako jeden výraz, ich druhá zložka sa samostatne neprekladá); nemôžu sa už ďalej </a:t>
            </a:r>
            <a:r>
              <a:rPr lang="sk-SK" altLang="zh-CN" dirty="0" err="1"/>
              <a:t>pojiť</a:t>
            </a:r>
            <a:r>
              <a:rPr lang="sk-SK" altLang="zh-CN" dirty="0"/>
              <a:t> so žiadnym </a:t>
            </a:r>
            <a:r>
              <a:rPr lang="sk-SK" altLang="zh-CN" dirty="0" err="1"/>
              <a:t>ďaľším</a:t>
            </a:r>
            <a:r>
              <a:rPr lang="sk-SK" altLang="zh-CN" dirty="0"/>
              <a:t> priamym predmetom (nepriamy predmet môže byť pripojený prostredníctvom </a:t>
            </a:r>
            <a:r>
              <a:rPr lang="sk-SK" altLang="zh-CN" dirty="0" err="1"/>
              <a:t>prepozičných</a:t>
            </a:r>
            <a:r>
              <a:rPr lang="sk-SK" altLang="zh-CN" dirty="0"/>
              <a:t> slovies)</a:t>
            </a:r>
          </a:p>
          <a:p>
            <a:pPr>
              <a:buNone/>
            </a:pPr>
            <a:r>
              <a:rPr lang="zh-CN" altLang="en-US" b="1" dirty="0"/>
              <a:t>我不想跟她结婚</a:t>
            </a:r>
            <a:endParaRPr lang="en-US" altLang="zh-CN" b="1" dirty="0"/>
          </a:p>
          <a:p>
            <a:pPr>
              <a:buFontTx/>
              <a:buChar char="-"/>
            </a:pPr>
            <a:r>
              <a:rPr lang="sk-SK" altLang="zh-CN" b="1" dirty="0"/>
              <a:t>Sú prípady, kedy od seba môžeme zložky objektového slovesa oddeliť a vložiť medzi ne </a:t>
            </a:r>
            <a:r>
              <a:rPr lang="sk-SK" altLang="zh-CN" b="1" dirty="0" err="1"/>
              <a:t>vidočasové</a:t>
            </a:r>
            <a:r>
              <a:rPr lang="sk-SK" altLang="zh-CN" b="1" dirty="0"/>
              <a:t> slovesné </a:t>
            </a:r>
            <a:r>
              <a:rPr lang="sk-SK" altLang="zh-CN" b="1" dirty="0" err="1"/>
              <a:t>ukazatele</a:t>
            </a:r>
            <a:r>
              <a:rPr lang="sk-SK" altLang="zh-CN" b="1" dirty="0"/>
              <a:t> či samostatné slová vo funkcii prívlastku alebo komplementu</a:t>
            </a:r>
          </a:p>
          <a:p>
            <a:pPr>
              <a:buFontTx/>
              <a:buChar char="-"/>
            </a:pPr>
            <a:r>
              <a:rPr lang="zh-CN" altLang="en-US" b="1" dirty="0"/>
              <a:t>生他的气</a:t>
            </a:r>
            <a:endParaRPr lang="en-US" altLang="zh-CN" b="1" dirty="0"/>
          </a:p>
          <a:p>
            <a:pPr>
              <a:buFontTx/>
              <a:buChar char="-"/>
            </a:pPr>
            <a:r>
              <a:rPr lang="zh-CN" altLang="en-US" b="1" dirty="0"/>
              <a:t>见几次面</a:t>
            </a:r>
            <a:endParaRPr lang="en-US" altLang="zh-CN" b="1" dirty="0"/>
          </a:p>
          <a:p>
            <a:pPr>
              <a:buFontTx/>
              <a:buChar char="-"/>
            </a:pPr>
            <a:r>
              <a:rPr lang="zh-CN" altLang="en-US" b="1" dirty="0"/>
              <a:t>睡一两个小时的觉</a:t>
            </a:r>
            <a:endParaRPr lang="sk-SK" altLang="zh-CN" b="1" dirty="0"/>
          </a:p>
          <a:p>
            <a:endParaRPr lang="sk-SK" altLang="zh-CN" dirty="0"/>
          </a:p>
          <a:p>
            <a:endParaRPr lang="sk-SK"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928670"/>
            <a:ext cx="7467600" cy="1143000"/>
          </a:xfrm>
        </p:spPr>
        <p:txBody>
          <a:bodyPr>
            <a:normAutofit fontScale="90000"/>
          </a:bodyPr>
          <a:lstStyle/>
          <a:p>
            <a:r>
              <a:rPr lang="zh-CN" altLang="en-US" sz="1600" dirty="0"/>
              <a:t>在中国，人们见面时所使用的较为正式的问候语句与世界各地相同，如：“您好！”“很高兴和您认识。</a:t>
            </a:r>
            <a:br>
              <a:rPr lang="zh-CN" altLang="en-US" sz="1800" dirty="0"/>
            </a:br>
            <a:br>
              <a:rPr lang="zh-CN" altLang="en-US" sz="2000" dirty="0"/>
            </a:br>
            <a:br>
              <a:rPr lang="zh-CN" altLang="en-US" dirty="0"/>
            </a:br>
            <a:endParaRPr lang="sk-SK" dirty="0"/>
          </a:p>
        </p:txBody>
      </p:sp>
      <p:sp>
        <p:nvSpPr>
          <p:cNvPr id="3" name="Zástupný symbol obsahu 2"/>
          <p:cNvSpPr>
            <a:spLocks noGrp="1"/>
          </p:cNvSpPr>
          <p:nvPr>
            <p:ph sz="quarter" idx="1"/>
          </p:nvPr>
        </p:nvSpPr>
        <p:spPr/>
        <p:txBody>
          <a:bodyPr>
            <a:normAutofit fontScale="70000" lnSpcReduction="20000"/>
          </a:bodyPr>
          <a:lstStyle/>
          <a:p>
            <a:r>
              <a:rPr lang="zh-CN" altLang="en-US" b="1" dirty="0"/>
              <a:t>在</a:t>
            </a:r>
            <a:r>
              <a:rPr lang="zh-CN" altLang="en-US" dirty="0"/>
              <a:t>中国</a:t>
            </a:r>
            <a:r>
              <a:rPr lang="sk-SK" altLang="zh-CN" dirty="0"/>
              <a:t>-sloveso existencie, byť umiestnený </a:t>
            </a:r>
            <a:endParaRPr lang="en-US" altLang="zh-CN" dirty="0"/>
          </a:p>
          <a:p>
            <a:r>
              <a:rPr lang="zh-CN" altLang="en-US" b="1" dirty="0"/>
              <a:t>所</a:t>
            </a:r>
            <a:r>
              <a:rPr lang="zh-CN" altLang="en-US" dirty="0"/>
              <a:t>使用</a:t>
            </a:r>
            <a:r>
              <a:rPr lang="sk-SK" altLang="zh-CN" dirty="0"/>
              <a:t>-pomocné slovo</a:t>
            </a:r>
            <a:r>
              <a:rPr lang="en-US" altLang="zh-CN" dirty="0"/>
              <a:t>-</a:t>
            </a:r>
            <a:r>
              <a:rPr lang="en-US" altLang="zh-CN" dirty="0" err="1"/>
              <a:t>strukturalne</a:t>
            </a:r>
            <a:r>
              <a:rPr lang="en-US" altLang="zh-CN" dirty="0"/>
              <a:t> </a:t>
            </a:r>
            <a:r>
              <a:rPr lang="en-US" altLang="zh-CN" dirty="0" err="1"/>
              <a:t>ukazatele-nominalizujuce</a:t>
            </a:r>
            <a:r>
              <a:rPr lang="en-US" altLang="zh-CN" dirty="0"/>
              <a:t> </a:t>
            </a:r>
            <a:r>
              <a:rPr lang="en-US" altLang="zh-CN" dirty="0" err="1"/>
              <a:t>slovce</a:t>
            </a:r>
            <a:endParaRPr lang="sk-SK" altLang="zh-CN" dirty="0"/>
          </a:p>
          <a:p>
            <a:pPr>
              <a:buNone/>
            </a:pPr>
            <a:r>
              <a:rPr lang="sk-SK" altLang="zh-CN" dirty="0"/>
              <a:t>Nominalizácia (pomáha tvoriť menné výrazy</a:t>
            </a:r>
            <a:r>
              <a:rPr lang="en-US" altLang="zh-CN" dirty="0"/>
              <a:t> a </a:t>
            </a:r>
            <a:r>
              <a:rPr lang="en-US" altLang="zh-CN" dirty="0" err="1"/>
              <a:t>vztazne</a:t>
            </a:r>
            <a:r>
              <a:rPr lang="en-US" altLang="zh-CN" dirty="0"/>
              <a:t> </a:t>
            </a:r>
            <a:r>
              <a:rPr lang="en-US" altLang="zh-CN" dirty="0" err="1"/>
              <a:t>konstrukcie</a:t>
            </a:r>
            <a:r>
              <a:rPr lang="sk-SK" altLang="zh-CN" dirty="0"/>
              <a:t>)</a:t>
            </a:r>
          </a:p>
          <a:p>
            <a:pPr>
              <a:buNone/>
            </a:pPr>
            <a:r>
              <a:rPr lang="zh-CN" altLang="en-US" b="1" dirty="0"/>
              <a:t>所</a:t>
            </a:r>
            <a:r>
              <a:rPr lang="sk-SK" altLang="zh-CN" dirty="0"/>
              <a:t>+slovesný výraz</a:t>
            </a:r>
            <a:r>
              <a:rPr lang="en-US" altLang="zh-CN" dirty="0"/>
              <a:t> </a:t>
            </a:r>
            <a:r>
              <a:rPr lang="en-US" altLang="zh-CN" dirty="0" err="1"/>
              <a:t>alebo</a:t>
            </a:r>
            <a:r>
              <a:rPr lang="en-US" altLang="zh-CN" dirty="0"/>
              <a:t> </a:t>
            </a:r>
            <a:r>
              <a:rPr lang="en-US" altLang="zh-CN" dirty="0" err="1"/>
              <a:t>sloveso</a:t>
            </a:r>
            <a:r>
              <a:rPr lang="en-US" altLang="zh-CN" dirty="0"/>
              <a:t> (</a:t>
            </a:r>
            <a:r>
              <a:rPr lang="en-US" altLang="zh-CN" dirty="0" err="1"/>
              <a:t>pripadne</a:t>
            </a:r>
            <a:r>
              <a:rPr lang="en-US" altLang="zh-CN" dirty="0"/>
              <a:t> plus</a:t>
            </a:r>
            <a:r>
              <a:rPr lang="zh-CN" altLang="en-US" dirty="0"/>
              <a:t>的 </a:t>
            </a:r>
            <a:r>
              <a:rPr lang="en-US" altLang="zh-CN" dirty="0"/>
              <a:t>plus </a:t>
            </a:r>
            <a:r>
              <a:rPr lang="en-US" altLang="zh-CN" dirty="0" err="1"/>
              <a:t>pod.m</a:t>
            </a:r>
            <a:r>
              <a:rPr lang="en-US" altLang="zh-CN" dirty="0"/>
              <a:t>.)</a:t>
            </a:r>
            <a:endParaRPr lang="sk-SK" altLang="zh-CN" dirty="0"/>
          </a:p>
          <a:p>
            <a:pPr>
              <a:buNone/>
            </a:pPr>
            <a:r>
              <a:rPr lang="zh-CN" altLang="en-US" dirty="0"/>
              <a:t>所知</a:t>
            </a:r>
            <a:r>
              <a:rPr lang="sk-SK" altLang="zh-CN" dirty="0"/>
              <a:t> to, čo je známe...</a:t>
            </a:r>
            <a:endParaRPr lang="en-US" altLang="zh-CN" dirty="0"/>
          </a:p>
          <a:p>
            <a:pPr>
              <a:buNone/>
            </a:pPr>
            <a:r>
              <a:rPr lang="zh-CN" altLang="en-US" dirty="0"/>
              <a:t>所在 </a:t>
            </a:r>
            <a:r>
              <a:rPr lang="sk-SK" altLang="zh-CN" dirty="0"/>
              <a:t>miesto, kde...</a:t>
            </a:r>
            <a:endParaRPr lang="en-US" altLang="zh-CN" dirty="0"/>
          </a:p>
          <a:p>
            <a:pPr>
              <a:buNone/>
            </a:pPr>
            <a:r>
              <a:rPr lang="zh-CN" altLang="en-US" dirty="0"/>
              <a:t>所吃的 </a:t>
            </a:r>
            <a:r>
              <a:rPr lang="sk-SK" altLang="zh-CN" dirty="0"/>
              <a:t>to, čo sa je</a:t>
            </a:r>
          </a:p>
          <a:p>
            <a:pPr>
              <a:buNone/>
            </a:pPr>
            <a:r>
              <a:rPr lang="sk-SK" altLang="zh-CN" dirty="0"/>
              <a:t>Vzťažné zámená a vzťažné konštrukcie</a:t>
            </a:r>
          </a:p>
          <a:p>
            <a:pPr>
              <a:buNone/>
            </a:pPr>
            <a:r>
              <a:rPr lang="sk-SK" altLang="zh-CN" dirty="0"/>
              <a:t>Prívlastok+</a:t>
            </a:r>
            <a:r>
              <a:rPr lang="zh-CN" altLang="en-US" dirty="0"/>
              <a:t>的</a:t>
            </a:r>
            <a:r>
              <a:rPr lang="sk-SK" altLang="zh-CN" dirty="0"/>
              <a:t>+</a:t>
            </a:r>
            <a:r>
              <a:rPr lang="sk-SK" altLang="zh-CN" dirty="0" err="1"/>
              <a:t>pod.m</a:t>
            </a:r>
            <a:endParaRPr lang="en-US" altLang="zh-CN" dirty="0"/>
          </a:p>
          <a:p>
            <a:pPr>
              <a:buNone/>
            </a:pPr>
            <a:r>
              <a:rPr lang="zh-CN" altLang="en-US" dirty="0"/>
              <a:t>我认识的人</a:t>
            </a:r>
            <a:endParaRPr lang="en-US" altLang="zh-CN" dirty="0"/>
          </a:p>
          <a:p>
            <a:pPr>
              <a:buNone/>
            </a:pPr>
            <a:r>
              <a:rPr lang="sk-SK" altLang="zh-CN" dirty="0"/>
              <a:t>(</a:t>
            </a:r>
            <a:r>
              <a:rPr lang="sk-SK" altLang="zh-CN" dirty="0" err="1"/>
              <a:t>pod.m</a:t>
            </a:r>
            <a:r>
              <a:rPr lang="sk-SK" altLang="zh-CN" dirty="0"/>
              <a:t>.)+</a:t>
            </a:r>
            <a:r>
              <a:rPr lang="zh-CN" altLang="en-US" dirty="0"/>
              <a:t>所</a:t>
            </a:r>
            <a:r>
              <a:rPr lang="sk-SK" altLang="zh-CN" dirty="0"/>
              <a:t>+sloveso+</a:t>
            </a:r>
            <a:r>
              <a:rPr lang="zh-CN" altLang="en-US" dirty="0"/>
              <a:t>的</a:t>
            </a:r>
            <a:r>
              <a:rPr lang="sk-SK" altLang="zh-CN" dirty="0"/>
              <a:t>+(</a:t>
            </a:r>
            <a:r>
              <a:rPr lang="sk-SK" altLang="zh-CN" dirty="0" err="1"/>
              <a:t>pod.m</a:t>
            </a:r>
            <a:r>
              <a:rPr lang="sk-SK" altLang="zh-CN" dirty="0"/>
              <a:t>.)</a:t>
            </a:r>
          </a:p>
          <a:p>
            <a:pPr>
              <a:buNone/>
            </a:pPr>
            <a:r>
              <a:rPr lang="zh-CN" altLang="en-US" dirty="0"/>
              <a:t>我所讨厌的人</a:t>
            </a:r>
            <a:r>
              <a:rPr lang="sk-SK" altLang="zh-CN" dirty="0"/>
              <a:t>  človek, ktorý mi je nesympatický</a:t>
            </a:r>
            <a:endParaRPr lang="en-US" altLang="zh-CN" dirty="0"/>
          </a:p>
          <a:p>
            <a:pPr>
              <a:buNone/>
            </a:pPr>
            <a:r>
              <a:rPr lang="zh-CN" altLang="en-US" dirty="0"/>
              <a:t>他们所知道的事实 </a:t>
            </a:r>
            <a:r>
              <a:rPr lang="sk-SK" altLang="zh-CN" dirty="0"/>
              <a:t> fakty, ktoré sú im známe</a:t>
            </a:r>
          </a:p>
          <a:p>
            <a:pPr>
              <a:buNone/>
            </a:pPr>
            <a:endParaRPr lang="sk-SK" altLang="zh-CN" dirty="0"/>
          </a:p>
          <a:p>
            <a:pPr>
              <a:buNone/>
            </a:pPr>
            <a:r>
              <a:rPr lang="zh-CN" altLang="en-US" dirty="0"/>
              <a:t>各</a:t>
            </a:r>
            <a:r>
              <a:rPr lang="sk-SK" altLang="zh-CN" dirty="0"/>
              <a:t>-deiktické slovo (patrí pod zámená), vystupuje vo funkcii prívlastku </a:t>
            </a:r>
          </a:p>
          <a:p>
            <a:pPr>
              <a:buNone/>
            </a:pPr>
            <a:r>
              <a:rPr lang="sk-SK" altLang="zh-CN" dirty="0"/>
              <a:t>Deiktické </a:t>
            </a:r>
            <a:r>
              <a:rPr lang="sk-SK" altLang="zh-CN" dirty="0" err="1"/>
              <a:t>slovo+merové</a:t>
            </a:r>
            <a:r>
              <a:rPr lang="sk-SK" altLang="zh-CN" dirty="0"/>
              <a:t> </a:t>
            </a:r>
            <a:r>
              <a:rPr lang="sk-SK" altLang="zh-CN" dirty="0" err="1"/>
              <a:t>slovo+pod.m</a:t>
            </a:r>
            <a:r>
              <a:rPr lang="sk-SK" altLang="zh-CN" dirty="0"/>
              <a:t>.</a:t>
            </a:r>
          </a:p>
          <a:p>
            <a:pPr>
              <a:buNone/>
            </a:pPr>
            <a:endParaRPr lang="sk-SK" altLang="zh-CN" dirty="0"/>
          </a:p>
          <a:p>
            <a:pPr>
              <a:buNone/>
            </a:pPr>
            <a:endParaRPr lang="sk-SK" altLang="zh-CN" dirty="0"/>
          </a:p>
          <a:p>
            <a:pPr>
              <a:buNone/>
            </a:pPr>
            <a:endParaRPr lang="en-US" altLang="zh-CN" dirty="0"/>
          </a:p>
          <a:p>
            <a:endParaRPr lang="sk-SK"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Effect transition="in" filter="wipe(down)">
                                      <p:cBhvr>
                                        <p:cTn id="72" dur="500"/>
                                        <p:tgtEl>
                                          <p:spTgt spid="3">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Effect transition="in" filter="wipe(down)">
                                      <p:cBhvr>
                                        <p:cTn id="77"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714356"/>
            <a:ext cx="7467600" cy="1143000"/>
          </a:xfrm>
        </p:spPr>
        <p:txBody>
          <a:bodyPr>
            <a:normAutofit fontScale="90000"/>
          </a:bodyPr>
          <a:lstStyle/>
          <a:p>
            <a:r>
              <a:rPr lang="zh-CN" altLang="en-US" sz="1800" dirty="0"/>
              <a:t>”迎接某人的到来时所要表达的方式和问候是“欢迎，欢迎。</a:t>
            </a:r>
            <a:br>
              <a:rPr lang="zh-CN" altLang="en-US" sz="1800" dirty="0"/>
            </a:br>
            <a:br>
              <a:rPr lang="zh-CN" altLang="en-US" sz="2000" dirty="0"/>
            </a:br>
            <a:br>
              <a:rPr lang="zh-CN" altLang="en-US" dirty="0"/>
            </a:br>
            <a:endParaRPr lang="sk-SK" dirty="0"/>
          </a:p>
        </p:txBody>
      </p:sp>
      <p:sp>
        <p:nvSpPr>
          <p:cNvPr id="3" name="Zástupný symbol obsahu 2"/>
          <p:cNvSpPr>
            <a:spLocks noGrp="1"/>
          </p:cNvSpPr>
          <p:nvPr>
            <p:ph sz="quarter" idx="1"/>
          </p:nvPr>
        </p:nvSpPr>
        <p:spPr/>
        <p:txBody>
          <a:bodyPr>
            <a:normAutofit/>
          </a:bodyPr>
          <a:lstStyle/>
          <a:p>
            <a:r>
              <a:rPr lang="zh-CN" altLang="en-US" dirty="0"/>
              <a:t>某人</a:t>
            </a:r>
            <a:r>
              <a:rPr lang="zh-CN" altLang="en-US" b="1" dirty="0"/>
              <a:t>的</a:t>
            </a:r>
            <a:r>
              <a:rPr lang="zh-CN" altLang="en-US" dirty="0"/>
              <a:t>到来</a:t>
            </a:r>
            <a:r>
              <a:rPr lang="sk-SK" altLang="zh-CN" dirty="0"/>
              <a:t> pomocne slovo-strukturalny ukazatel-privlastnovacie slovce</a:t>
            </a:r>
          </a:p>
          <a:p>
            <a:r>
              <a:rPr lang="zh-CN" altLang="en-US" dirty="0"/>
              <a:t>迎接某人的到来</a:t>
            </a:r>
            <a:endParaRPr lang="sk-SK" altLang="zh-CN" dirty="0"/>
          </a:p>
          <a:p>
            <a:r>
              <a:rPr lang="zh-CN" altLang="en-US" dirty="0"/>
              <a:t>迎接某人的到来时</a:t>
            </a:r>
            <a:endParaRPr lang="sk-SK" altLang="zh-C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1285860"/>
            <a:ext cx="7467600" cy="1143000"/>
          </a:xfrm>
        </p:spPr>
        <p:txBody>
          <a:bodyPr>
            <a:normAutofit fontScale="90000"/>
          </a:bodyPr>
          <a:lstStyle/>
          <a:p>
            <a:r>
              <a:rPr lang="zh-CN" altLang="en-US" sz="1800" dirty="0"/>
              <a:t>朋友之间见面问候较为随意，一般喜欢询问对方一些生活和工作方面的情况，以表示关心和爱护。如：“您好吗？”、“下班了？”、“最近忙吗？”、“好久不见身体好吗？”、“路上顺利吗</a:t>
            </a:r>
            <a:r>
              <a:rPr lang="en-US" altLang="zh-CN" sz="1800" dirty="0"/>
              <a:t>?”“</a:t>
            </a:r>
            <a:r>
              <a:rPr lang="zh-CN" altLang="en-US" sz="1800" dirty="0"/>
              <a:t>工作忙吗？”等等。</a:t>
            </a:r>
            <a:br>
              <a:rPr lang="zh-CN" altLang="en-US" sz="1800" dirty="0"/>
            </a:br>
            <a:br>
              <a:rPr lang="zh-CN" altLang="en-US" sz="2400" dirty="0"/>
            </a:br>
            <a:br>
              <a:rPr lang="zh-CN" altLang="en-US" dirty="0"/>
            </a:br>
            <a:endParaRPr lang="sk-SK" dirty="0"/>
          </a:p>
        </p:txBody>
      </p:sp>
      <p:sp>
        <p:nvSpPr>
          <p:cNvPr id="3" name="Zástupný symbol obsahu 2"/>
          <p:cNvSpPr>
            <a:spLocks noGrp="1"/>
          </p:cNvSpPr>
          <p:nvPr>
            <p:ph sz="quarter" idx="1"/>
          </p:nvPr>
        </p:nvSpPr>
        <p:spPr/>
        <p:txBody>
          <a:bodyPr>
            <a:normAutofit fontScale="47500" lnSpcReduction="20000"/>
          </a:bodyPr>
          <a:lstStyle/>
          <a:p>
            <a:pPr>
              <a:buNone/>
            </a:pPr>
            <a:r>
              <a:rPr lang="zh-CN" altLang="en-US" dirty="0"/>
              <a:t>之间</a:t>
            </a:r>
            <a:r>
              <a:rPr lang="sk-SK" altLang="zh-CN" dirty="0"/>
              <a:t>-záložka (pod.m.,skupina mená miesta); </a:t>
            </a:r>
          </a:p>
          <a:p>
            <a:pPr>
              <a:buNone/>
            </a:pPr>
            <a:r>
              <a:rPr lang="sk-SK" altLang="zh-CN" dirty="0"/>
              <a:t>Záložka </a:t>
            </a:r>
            <a:r>
              <a:rPr lang="zh-CN" altLang="en-US" dirty="0"/>
              <a:t>中间 </a:t>
            </a:r>
            <a:r>
              <a:rPr lang="sk-SK" altLang="zh-CN" dirty="0"/>
              <a:t>a </a:t>
            </a:r>
            <a:r>
              <a:rPr lang="zh-CN" altLang="en-US" dirty="0"/>
              <a:t>之间</a:t>
            </a:r>
            <a:r>
              <a:rPr lang="sk-SK" altLang="zh-CN" dirty="0"/>
              <a:t>-zameniteľné pokiaľ označujú umiestnenie v priestore medzi dvoma osobami/predmetmi/budovami..., pričom druhý údaj je uvedený </a:t>
            </a:r>
            <a:r>
              <a:rPr lang="sk-SK" altLang="zh-CN" dirty="0" err="1"/>
              <a:t>prepozičným</a:t>
            </a:r>
            <a:r>
              <a:rPr lang="sk-SK" altLang="zh-CN" dirty="0"/>
              <a:t> slovesom </a:t>
            </a:r>
            <a:r>
              <a:rPr lang="zh-CN" altLang="en-US" dirty="0"/>
              <a:t>和</a:t>
            </a:r>
            <a:endParaRPr lang="en-US" altLang="zh-CN" dirty="0"/>
          </a:p>
          <a:p>
            <a:pPr>
              <a:buNone/>
            </a:pPr>
            <a:r>
              <a:rPr lang="zh-CN" altLang="en-US" dirty="0"/>
              <a:t>椅子和桌子中间 </a:t>
            </a:r>
            <a:r>
              <a:rPr lang="sk-SK" altLang="zh-CN" dirty="0"/>
              <a:t>medzi</a:t>
            </a:r>
          </a:p>
          <a:p>
            <a:pPr>
              <a:buNone/>
            </a:pPr>
            <a:r>
              <a:rPr lang="zh-CN" altLang="en-US" dirty="0"/>
              <a:t>中间</a:t>
            </a:r>
            <a:r>
              <a:rPr lang="sk-SK" altLang="zh-CN" dirty="0"/>
              <a:t> môže byť na rozdiel od</a:t>
            </a:r>
            <a:r>
              <a:rPr lang="zh-CN" altLang="en-US" dirty="0"/>
              <a:t>之间</a:t>
            </a:r>
            <a:r>
              <a:rPr lang="sk-SK" altLang="zh-CN" dirty="0"/>
              <a:t> použitá </a:t>
            </a:r>
            <a:r>
              <a:rPr lang="sk-SK" altLang="zh-CN" dirty="0" err="1"/>
              <a:t>samostane</a:t>
            </a:r>
            <a:r>
              <a:rPr lang="sk-SK" altLang="zh-CN" dirty="0"/>
              <a:t> ako meno miesta</a:t>
            </a:r>
          </a:p>
          <a:p>
            <a:pPr>
              <a:buNone/>
            </a:pPr>
            <a:r>
              <a:rPr lang="zh-CN" altLang="en-US" dirty="0"/>
              <a:t>站在中间 </a:t>
            </a:r>
            <a:r>
              <a:rPr lang="sk-SK" altLang="zh-CN" dirty="0"/>
              <a:t>stáť uprostred</a:t>
            </a:r>
          </a:p>
          <a:p>
            <a:pPr>
              <a:buNone/>
            </a:pPr>
            <a:r>
              <a:rPr lang="zh-CN" altLang="en-US" dirty="0"/>
              <a:t>之间</a:t>
            </a:r>
            <a:r>
              <a:rPr lang="sk-SK" altLang="zh-CN" dirty="0"/>
              <a:t> môže popisovať vzťahy medzi  </a:t>
            </a:r>
            <a:r>
              <a:rPr lang="sk-SK" altLang="zh-CN" dirty="0" err="1"/>
              <a:t>medzi</a:t>
            </a:r>
            <a:r>
              <a:rPr lang="sk-SK" altLang="zh-CN" dirty="0"/>
              <a:t> dvoma ľuďmi, firmami, štátmi </a:t>
            </a:r>
            <a:r>
              <a:rPr lang="sk-SK" altLang="zh-CN" dirty="0" err="1"/>
              <a:t>atď</a:t>
            </a:r>
            <a:endParaRPr lang="sk-SK" altLang="zh-CN" dirty="0"/>
          </a:p>
          <a:p>
            <a:pPr>
              <a:buNone/>
            </a:pPr>
            <a:r>
              <a:rPr lang="zh-CN" altLang="en-US" dirty="0"/>
              <a:t>两个国家之间的关系</a:t>
            </a:r>
            <a:endParaRPr lang="en-US" altLang="zh-CN" dirty="0"/>
          </a:p>
          <a:p>
            <a:pPr>
              <a:buNone/>
            </a:pPr>
            <a:r>
              <a:rPr lang="zh-CN" altLang="en-US" dirty="0"/>
              <a:t>男女之间的差异</a:t>
            </a:r>
            <a:endParaRPr lang="sk-SK" altLang="zh-CN" dirty="0"/>
          </a:p>
          <a:p>
            <a:pPr>
              <a:buNone/>
            </a:pPr>
            <a:r>
              <a:rPr lang="zh-CN" altLang="en-US" dirty="0"/>
              <a:t>之间</a:t>
            </a:r>
            <a:r>
              <a:rPr lang="sk-SK" altLang="zh-CN" dirty="0"/>
              <a:t> môže byť aj pod m-mená času-záložka s časovým významom-používa sa pre časový alebo iný číselný rozsah, pričom druhý údaj je uvedený pomocou prepoz.slovesa </a:t>
            </a:r>
            <a:r>
              <a:rPr lang="zh-CN" altLang="en-US" dirty="0"/>
              <a:t>到</a:t>
            </a:r>
            <a:endParaRPr lang="sk-SK" altLang="zh-CN" dirty="0"/>
          </a:p>
          <a:p>
            <a:pPr>
              <a:buNone/>
            </a:pPr>
            <a:r>
              <a:rPr lang="zh-CN" altLang="en-US" dirty="0"/>
              <a:t>下午三点到下午六点之间</a:t>
            </a:r>
            <a:endParaRPr lang="en-US" altLang="zh-CN" dirty="0"/>
          </a:p>
          <a:p>
            <a:pPr>
              <a:buNone/>
            </a:pPr>
            <a:r>
              <a:rPr lang="zh-CN" altLang="en-US" dirty="0"/>
              <a:t>一月到三月之间</a:t>
            </a:r>
            <a:endParaRPr lang="en-US" altLang="zh-CN" dirty="0"/>
          </a:p>
          <a:p>
            <a:pPr>
              <a:buNone/>
            </a:pPr>
            <a:endParaRPr lang="sk-SK" altLang="zh-CN" dirty="0"/>
          </a:p>
          <a:p>
            <a:pPr>
              <a:buNone/>
            </a:pPr>
            <a:r>
              <a:rPr lang="zh-CN" altLang="en-US" dirty="0"/>
              <a:t>一</a:t>
            </a:r>
            <a:r>
              <a:rPr lang="zh-CN" altLang="en-US" b="1" dirty="0"/>
              <a:t>些</a:t>
            </a:r>
            <a:r>
              <a:rPr lang="zh-CN" altLang="en-US" dirty="0"/>
              <a:t> </a:t>
            </a:r>
            <a:r>
              <a:rPr lang="sk-SK" altLang="zh-CN" dirty="0" err="1"/>
              <a:t>měrová</a:t>
            </a:r>
            <a:r>
              <a:rPr lang="sk-SK" altLang="zh-CN" dirty="0"/>
              <a:t> jednotka (spadá pod </a:t>
            </a:r>
            <a:r>
              <a:rPr lang="sk-SK" altLang="zh-CN" dirty="0" err="1"/>
              <a:t>měrové</a:t>
            </a:r>
            <a:r>
              <a:rPr lang="sk-SK" altLang="zh-CN" dirty="0"/>
              <a:t> slová); neurčité množstvo (</a:t>
            </a:r>
            <a:r>
              <a:rPr lang="zh-CN" altLang="en-US" dirty="0"/>
              <a:t>点</a:t>
            </a:r>
            <a:r>
              <a:rPr lang="sk-SK" altLang="zh-CN" dirty="0"/>
              <a:t>)</a:t>
            </a:r>
          </a:p>
          <a:p>
            <a:pPr>
              <a:buNone/>
            </a:pPr>
            <a:r>
              <a:rPr lang="zh-CN" altLang="en-US" dirty="0"/>
              <a:t>以</a:t>
            </a:r>
            <a:r>
              <a:rPr lang="sk-SK" altLang="zh-CN" dirty="0"/>
              <a:t> </a:t>
            </a:r>
            <a:r>
              <a:rPr lang="sk-SK" altLang="zh-CN" dirty="0" err="1"/>
              <a:t>prepozičné</a:t>
            </a:r>
            <a:r>
              <a:rPr lang="sk-SK" altLang="zh-CN" dirty="0"/>
              <a:t> sloveso, </a:t>
            </a:r>
            <a:r>
              <a:rPr lang="sk-SK" altLang="zh-CN" dirty="0" err="1"/>
              <a:t>úvadza</a:t>
            </a:r>
            <a:r>
              <a:rPr lang="sk-SK" altLang="zh-CN" dirty="0"/>
              <a:t> spôsob </a:t>
            </a:r>
          </a:p>
          <a:p>
            <a:pPr>
              <a:buNone/>
            </a:pPr>
            <a:r>
              <a:rPr lang="zh-CN" altLang="en-US" dirty="0"/>
              <a:t>路</a:t>
            </a:r>
            <a:r>
              <a:rPr lang="zh-CN" altLang="en-US" b="1" dirty="0"/>
              <a:t>上</a:t>
            </a:r>
            <a:r>
              <a:rPr lang="sk-SK" altLang="zh-CN" b="1" dirty="0"/>
              <a:t>- záložka (</a:t>
            </a:r>
            <a:r>
              <a:rPr lang="sk-SK" altLang="zh-CN" b="1" dirty="0" err="1"/>
              <a:t>pod.m</a:t>
            </a:r>
            <a:r>
              <a:rPr lang="sk-SK" altLang="zh-CN" b="1" dirty="0"/>
              <a:t>. –mená miesta), tesne za </a:t>
            </a:r>
            <a:r>
              <a:rPr lang="sk-SK" altLang="zh-CN" b="1" dirty="0" err="1"/>
              <a:t>pod.m</a:t>
            </a:r>
            <a:r>
              <a:rPr lang="sk-SK" altLang="zh-CN" b="1" dirty="0"/>
              <a:t>., vyjadrujú sa priestorové vzťahy </a:t>
            </a:r>
          </a:p>
          <a:p>
            <a:pPr>
              <a:buNone/>
            </a:pPr>
            <a:r>
              <a:rPr lang="zh-CN" altLang="en-US" b="1" dirty="0"/>
              <a:t>床上 </a:t>
            </a:r>
            <a:r>
              <a:rPr lang="sk-SK" altLang="zh-CN" b="1" dirty="0"/>
              <a:t>na posteli</a:t>
            </a:r>
            <a:endParaRPr lang="en-US" altLang="zh-CN" b="1" dirty="0"/>
          </a:p>
          <a:p>
            <a:pPr>
              <a:buNone/>
            </a:pPr>
            <a:r>
              <a:rPr lang="zh-CN" altLang="en-US" b="1" dirty="0"/>
              <a:t>上 </a:t>
            </a:r>
            <a:r>
              <a:rPr lang="sk-SK" altLang="zh-CN" b="1" dirty="0"/>
              <a:t>na</a:t>
            </a:r>
            <a:endParaRPr lang="en-US" altLang="zh-CN" b="1" dirty="0"/>
          </a:p>
          <a:p>
            <a:pPr>
              <a:buNone/>
            </a:pPr>
            <a:r>
              <a:rPr lang="zh-CN" altLang="en-US" b="1" dirty="0"/>
              <a:t>床上面</a:t>
            </a:r>
            <a:r>
              <a:rPr lang="sk-SK" altLang="zh-CN" b="1" dirty="0"/>
              <a:t> nad postelou </a:t>
            </a:r>
          </a:p>
          <a:p>
            <a:pPr>
              <a:buNone/>
            </a:pPr>
            <a:r>
              <a:rPr lang="zh-CN" altLang="en-US" b="1" dirty="0"/>
              <a:t>上面</a:t>
            </a:r>
            <a:r>
              <a:rPr lang="sk-SK" altLang="zh-CN" b="1" dirty="0"/>
              <a:t>nad</a:t>
            </a:r>
          </a:p>
          <a:p>
            <a:pPr>
              <a:buNone/>
            </a:pPr>
            <a:endParaRPr lang="sk-SK" altLang="zh-CN" b="1" dirty="0"/>
          </a:p>
          <a:p>
            <a:pPr>
              <a:buNone/>
            </a:pPr>
            <a:endParaRPr lang="sk-SK" altLang="zh-C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wipe(down)">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ipe(down)">
                                      <p:cBhvr>
                                        <p:cTn id="67" dur="500"/>
                                        <p:tgtEl>
                                          <p:spTgt spid="3">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Effect transition="in" filter="wipe(down)">
                                      <p:cBhvr>
                                        <p:cTn id="72" dur="500"/>
                                        <p:tgtEl>
                                          <p:spTgt spid="3">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Effect transition="in" filter="wipe(down)">
                                      <p:cBhvr>
                                        <p:cTn id="77" dur="500"/>
                                        <p:tgtEl>
                                          <p:spTgt spid="3">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3">
                                            <p:txEl>
                                              <p:pRg st="16" end="16"/>
                                            </p:txEl>
                                          </p:spTgt>
                                        </p:tgtEl>
                                        <p:attrNameLst>
                                          <p:attrName>style.visibility</p:attrName>
                                        </p:attrNameLst>
                                      </p:cBhvr>
                                      <p:to>
                                        <p:strVal val="visible"/>
                                      </p:to>
                                    </p:set>
                                    <p:animEffect transition="in" filter="wipe(down)">
                                      <p:cBhvr>
                                        <p:cTn id="82" dur="500"/>
                                        <p:tgtEl>
                                          <p:spTgt spid="3">
                                            <p:txEl>
                                              <p:pRg st="16" end="1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3">
                                            <p:txEl>
                                              <p:pRg st="17" end="17"/>
                                            </p:txEl>
                                          </p:spTgt>
                                        </p:tgtEl>
                                        <p:attrNameLst>
                                          <p:attrName>style.visibility</p:attrName>
                                        </p:attrNameLst>
                                      </p:cBhvr>
                                      <p:to>
                                        <p:strVal val="visible"/>
                                      </p:to>
                                    </p:set>
                                    <p:animEffect transition="in" filter="wipe(down)">
                                      <p:cBhvr>
                                        <p:cTn id="87" dur="500"/>
                                        <p:tgtEl>
                                          <p:spTgt spid="3">
                                            <p:txEl>
                                              <p:pRg st="17" end="1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3">
                                            <p:txEl>
                                              <p:pRg st="18" end="18"/>
                                            </p:txEl>
                                          </p:spTgt>
                                        </p:tgtEl>
                                        <p:attrNameLst>
                                          <p:attrName>style.visibility</p:attrName>
                                        </p:attrNameLst>
                                      </p:cBhvr>
                                      <p:to>
                                        <p:strVal val="visible"/>
                                      </p:to>
                                    </p:set>
                                    <p:animEffect transition="in" filter="wipe(down)">
                                      <p:cBhvr>
                                        <p:cTn id="92"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1000108"/>
            <a:ext cx="7467600" cy="1143000"/>
          </a:xfrm>
        </p:spPr>
        <p:txBody>
          <a:bodyPr>
            <a:normAutofit fontScale="90000"/>
          </a:bodyPr>
          <a:lstStyle/>
          <a:p>
            <a:r>
              <a:rPr lang="zh-CN" altLang="en-US" sz="1800" dirty="0"/>
              <a:t>彼此较为熟悉的人见面时会直截了当地问一些在西方人看来似乎见面问候时根本不会提出的问题，如：“上哪儿去？”，实际上，问话人并不想打扰或干涉对方的私事。</a:t>
            </a:r>
            <a:br>
              <a:rPr lang="zh-CN" altLang="en-US" sz="1800" dirty="0"/>
            </a:br>
            <a:br>
              <a:rPr lang="zh-CN" altLang="en-US" sz="2400" dirty="0"/>
            </a:br>
            <a:br>
              <a:rPr lang="zh-CN" altLang="en-US" dirty="0"/>
            </a:br>
            <a:endParaRPr lang="sk-SK" dirty="0"/>
          </a:p>
        </p:txBody>
      </p:sp>
      <p:sp>
        <p:nvSpPr>
          <p:cNvPr id="3" name="Zástupný symbol obsahu 2"/>
          <p:cNvSpPr>
            <a:spLocks noGrp="1"/>
          </p:cNvSpPr>
          <p:nvPr>
            <p:ph sz="quarter" idx="1"/>
          </p:nvPr>
        </p:nvSpPr>
        <p:spPr/>
        <p:txBody>
          <a:bodyPr/>
          <a:lstStyle/>
          <a:p>
            <a:r>
              <a:rPr lang="zh-CN" altLang="en-US" b="1" dirty="0"/>
              <a:t>直截了当</a:t>
            </a:r>
            <a:r>
              <a:rPr lang="sk-SK" altLang="zh-CN" dirty="0"/>
              <a:t> - priamo</a:t>
            </a:r>
          </a:p>
          <a:p>
            <a:r>
              <a:rPr lang="zh-CN" altLang="en-US" dirty="0"/>
              <a:t>直截了当</a:t>
            </a:r>
            <a:r>
              <a:rPr lang="zh-CN" altLang="en-US" b="1" dirty="0"/>
              <a:t>地</a:t>
            </a:r>
            <a:r>
              <a:rPr lang="sk-SK" altLang="zh-CN" b="1" dirty="0"/>
              <a:t>-slovce príslovkového určenia</a:t>
            </a:r>
          </a:p>
          <a:p>
            <a:pPr>
              <a:buNone/>
            </a:pPr>
            <a:r>
              <a:rPr lang="sk-SK" b="1" dirty="0"/>
              <a:t>Pripája sa za adjektívum- vytvára z nej tak príslovku (ako určenie spôsobu sa kladie bezprostredne pred prísudkové sloveso)</a:t>
            </a:r>
          </a:p>
          <a:p>
            <a:pPr>
              <a:buNone/>
            </a:pPr>
            <a:r>
              <a:rPr lang="sk-SK" b="1" dirty="0" err="1"/>
              <a:t>Adejtivum</a:t>
            </a:r>
            <a:r>
              <a:rPr lang="sk-SK" b="1" dirty="0"/>
              <a:t>+</a:t>
            </a:r>
            <a:r>
              <a:rPr lang="zh-CN" altLang="en-US" b="1" dirty="0"/>
              <a:t>地</a:t>
            </a:r>
            <a:r>
              <a:rPr lang="sk-SK" altLang="zh-CN" b="1" dirty="0"/>
              <a:t>+prísudok</a:t>
            </a:r>
          </a:p>
          <a:p>
            <a:pPr>
              <a:buNone/>
            </a:pPr>
            <a:r>
              <a:rPr lang="zh-CN" altLang="en-US" b="1" dirty="0"/>
              <a:t>认真的听 </a:t>
            </a:r>
            <a:r>
              <a:rPr lang="sk-SK" altLang="zh-CN" b="1" dirty="0"/>
              <a:t>pozorne počúvať</a:t>
            </a:r>
          </a:p>
          <a:p>
            <a:pPr>
              <a:buNone/>
            </a:pPr>
            <a:endParaRPr lang="sk-SK" b="1" dirty="0"/>
          </a:p>
          <a:p>
            <a:r>
              <a:rPr lang="zh-CN" altLang="en-US" dirty="0"/>
              <a:t>看来似乎</a:t>
            </a:r>
            <a:endParaRPr lang="sk-SK" altLang="zh-CN" dirty="0"/>
          </a:p>
          <a:p>
            <a:pPr marL="0" indent="0">
              <a:buNone/>
            </a:pPr>
            <a:br>
              <a:rPr lang="zh-CN" altLang="en-US" dirty="0"/>
            </a:br>
            <a:endParaRPr lang="sk-SK"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1142984"/>
            <a:ext cx="7467600" cy="1143000"/>
          </a:xfrm>
        </p:spPr>
        <p:txBody>
          <a:bodyPr>
            <a:normAutofit fontScale="90000"/>
          </a:bodyPr>
          <a:lstStyle/>
          <a:p>
            <a:r>
              <a:rPr lang="zh-CN" altLang="en-US" sz="2000" dirty="0"/>
              <a:t>而被问话的人可以不必立即回答对方的提问，或可以简单地回答说：“我出去走走。”如：“挺好的”、“还好”或“谢谢”等。</a:t>
            </a:r>
            <a:br>
              <a:rPr lang="zh-CN" altLang="en-US" sz="2000" dirty="0"/>
            </a:br>
            <a:br>
              <a:rPr lang="zh-CN" altLang="en-US" sz="2400" dirty="0"/>
            </a:br>
            <a:br>
              <a:rPr lang="zh-CN" altLang="en-US" sz="2800" dirty="0"/>
            </a:br>
            <a:br>
              <a:rPr lang="zh-CN" altLang="en-US" dirty="0"/>
            </a:br>
            <a:endParaRPr lang="sk-SK" dirty="0"/>
          </a:p>
        </p:txBody>
      </p:sp>
      <p:sp>
        <p:nvSpPr>
          <p:cNvPr id="3" name="Zástupný symbol obsahu 2"/>
          <p:cNvSpPr>
            <a:spLocks noGrp="1"/>
          </p:cNvSpPr>
          <p:nvPr>
            <p:ph sz="quarter" idx="1"/>
          </p:nvPr>
        </p:nvSpPr>
        <p:spPr>
          <a:xfrm>
            <a:off x="285720" y="1357298"/>
            <a:ext cx="8229600" cy="4840303"/>
          </a:xfrm>
        </p:spPr>
        <p:txBody>
          <a:bodyPr/>
          <a:lstStyle/>
          <a:p>
            <a:r>
              <a:rPr lang="zh-CN" altLang="en-US" b="1" dirty="0"/>
              <a:t>被</a:t>
            </a:r>
            <a:r>
              <a:rPr lang="zh-CN" altLang="en-US" dirty="0"/>
              <a:t>问话的人</a:t>
            </a:r>
            <a:r>
              <a:rPr lang="sk-SK" altLang="zh-CN" dirty="0"/>
              <a:t>- </a:t>
            </a:r>
            <a:r>
              <a:rPr lang="sk-SK" altLang="zh-CN" dirty="0" err="1"/>
              <a:t>prepozičné</a:t>
            </a:r>
            <a:r>
              <a:rPr lang="sk-SK" altLang="zh-CN" dirty="0"/>
              <a:t> sloveso, činiteľ trpného rodu</a:t>
            </a:r>
          </a:p>
          <a:p>
            <a:r>
              <a:rPr lang="zh-CN" altLang="en-US" dirty="0"/>
              <a:t>可以</a:t>
            </a:r>
            <a:r>
              <a:rPr lang="sk-SK" altLang="zh-CN" dirty="0"/>
              <a:t>-modálne sloveso ; vyjadrujú nutnosť/možnosť/vôľu dej uskutočniť; kladú sa hneď PRED sloveso  (prípadne </a:t>
            </a:r>
            <a:r>
              <a:rPr lang="sk-SK" altLang="zh-CN" dirty="0" err="1"/>
              <a:t>prepozičné</a:t>
            </a:r>
            <a:r>
              <a:rPr lang="sk-SK" altLang="zh-CN" dirty="0"/>
              <a:t> sloveso)</a:t>
            </a:r>
          </a:p>
          <a:p>
            <a:pPr>
              <a:buNone/>
            </a:pPr>
            <a:r>
              <a:rPr lang="zh-CN" altLang="en-US" b="1" dirty="0"/>
              <a:t>会，应该，能，想，肯，值得。。。</a:t>
            </a:r>
            <a:endParaRPr lang="en-US" altLang="zh-CN" b="1" dirty="0"/>
          </a:p>
          <a:p>
            <a:endParaRPr lang="sk-SK" altLang="zh-CN"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500174"/>
            <a:ext cx="7467600" cy="1143000"/>
          </a:xfrm>
        </p:spPr>
        <p:txBody>
          <a:bodyPr>
            <a:normAutofit fontScale="90000"/>
          </a:bodyPr>
          <a:lstStyle/>
          <a:p>
            <a:r>
              <a:rPr lang="zh-CN" altLang="en-US" dirty="0"/>
              <a:t>在中国，有一种问候较为特别，那就是在中国人过春节时或过新年时，人们之间彼此问候会说：“过年好！”意思是“新年好！”</a:t>
            </a:r>
            <a:br>
              <a:rPr lang="zh-CN" altLang="en-US" dirty="0"/>
            </a:br>
            <a:br>
              <a:rPr lang="zh-CN" altLang="en-US" dirty="0"/>
            </a:br>
            <a:br>
              <a:rPr lang="zh-CN" altLang="en-US" dirty="0"/>
            </a:br>
            <a:endParaRPr lang="sk-SK" dirty="0"/>
          </a:p>
        </p:txBody>
      </p:sp>
      <p:sp>
        <p:nvSpPr>
          <p:cNvPr id="3" name="Zástupný symbol obsahu 2"/>
          <p:cNvSpPr>
            <a:spLocks noGrp="1"/>
          </p:cNvSpPr>
          <p:nvPr>
            <p:ph sz="quarter" idx="1"/>
          </p:nvPr>
        </p:nvSpPr>
        <p:spPr>
          <a:xfrm>
            <a:off x="285720" y="1984248"/>
            <a:ext cx="7467600" cy="4873752"/>
          </a:xfrm>
        </p:spPr>
        <p:txBody>
          <a:bodyPr/>
          <a:lstStyle/>
          <a:p>
            <a:r>
              <a:rPr lang="zh-CN" altLang="en-US" dirty="0"/>
              <a:t>那</a:t>
            </a:r>
            <a:r>
              <a:rPr lang="zh-CN" altLang="en-US" b="1" dirty="0"/>
              <a:t>就</a:t>
            </a:r>
            <a:r>
              <a:rPr lang="zh-CN" altLang="en-US" dirty="0"/>
              <a:t>是</a:t>
            </a:r>
            <a:r>
              <a:rPr lang="sk-SK" altLang="zh-CN" dirty="0"/>
              <a:t>-príslovka, zdôrazňuje dej alebo stav (tak, teda, proste)</a:t>
            </a:r>
          </a:p>
          <a:p>
            <a:r>
              <a:rPr lang="zh-CN" altLang="en-US" dirty="0"/>
              <a:t>种</a:t>
            </a:r>
            <a:r>
              <a:rPr lang="sk-SK" altLang="zh-CN" dirty="0"/>
              <a:t>- </a:t>
            </a:r>
            <a:r>
              <a:rPr lang="sk-SK" altLang="zh-CN" dirty="0" err="1"/>
              <a:t>měrová</a:t>
            </a:r>
            <a:r>
              <a:rPr lang="sk-SK" altLang="zh-CN" dirty="0"/>
              <a:t> jednotka obecného významu  (aj </a:t>
            </a:r>
            <a:r>
              <a:rPr lang="zh-CN" altLang="en-US" dirty="0"/>
              <a:t>类，样</a:t>
            </a:r>
            <a:r>
              <a:rPr lang="sk-SK" altLang="zh-CN" dirty="0"/>
              <a:t>)</a:t>
            </a:r>
          </a:p>
          <a:p>
            <a:r>
              <a:rPr lang="zh-CN" altLang="en-US" dirty="0"/>
              <a:t>过</a:t>
            </a:r>
            <a:r>
              <a:rPr lang="sk-SK" altLang="zh-CN" dirty="0"/>
              <a:t> smerove sloveso, prechádzať skrz</a:t>
            </a:r>
          </a:p>
          <a:p>
            <a:pPr>
              <a:buNone/>
            </a:pPr>
            <a:endParaRPr lang="sk-SK" altLang="zh-C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áda">
  <a:themeElements>
    <a:clrScheme name="Arkád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ád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ád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1402</Words>
  <Application>Microsoft Office PowerPoint</Application>
  <PresentationFormat>Předvádění na obrazovce (4:3)</PresentationFormat>
  <Paragraphs>92</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-apple-system</vt:lpstr>
      <vt:lpstr>Century Schoolbook</vt:lpstr>
      <vt:lpstr>Wingdings</vt:lpstr>
      <vt:lpstr>Wingdings 2</vt:lpstr>
      <vt:lpstr>Arkáda</vt:lpstr>
      <vt:lpstr>Četba čínskych textov</vt:lpstr>
      <vt:lpstr>生词考试</vt:lpstr>
      <vt:lpstr>问候是人们见面时表示互相关心而使用的礼仪性词句。  </vt:lpstr>
      <vt:lpstr>在中国，人们见面时所使用的较为正式的问候语句与世界各地相同，如：“您好！”“很高兴和您认识。   </vt:lpstr>
      <vt:lpstr>”迎接某人的到来时所要表达的方式和问候是“欢迎，欢迎。   </vt:lpstr>
      <vt:lpstr>朋友之间见面问候较为随意，一般喜欢询问对方一些生活和工作方面的情况，以表示关心和爱护。如：“您好吗？”、“下班了？”、“最近忙吗？”、“好久不见身体好吗？”、“路上顺利吗?”“工作忙吗？”等等。   </vt:lpstr>
      <vt:lpstr>彼此较为熟悉的人见面时会直截了当地问一些在西方人看来似乎见面问候时根本不会提出的问题，如：“上哪儿去？”，实际上，问话人并不想打扰或干涉对方的私事。   </vt:lpstr>
      <vt:lpstr>而被问话的人可以不必立即回答对方的提问，或可以简单地回答说：“我出去走走。”如：“挺好的”、“还好”或“谢谢”等。    </vt:lpstr>
      <vt:lpstr>在中国，有一种问候较为特别，那就是在中国人过春节时或过新年时，人们之间彼此问候会说：“过年好！”意思是“新年好！”   </vt:lpstr>
      <vt:lpstr> Preložte </vt:lpstr>
      <vt:lpstr>Ďakujem za pozornosť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Četba čínskych textov</dc:title>
  <dc:creator>Annamária Hegerová</dc:creator>
  <cp:lastModifiedBy>Terézia Hegerová</cp:lastModifiedBy>
  <cp:revision>32</cp:revision>
  <dcterms:created xsi:type="dcterms:W3CDTF">2021-09-19T15:09:17Z</dcterms:created>
  <dcterms:modified xsi:type="dcterms:W3CDTF">2022-10-11T17:27:40Z</dcterms:modified>
</cp:coreProperties>
</file>