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4" r:id="rId5"/>
    <p:sldId id="259" r:id="rId6"/>
    <p:sldId id="260" r:id="rId7"/>
    <p:sldId id="262" r:id="rId8"/>
    <p:sldId id="263" r:id="rId9"/>
    <p:sldId id="264" r:id="rId10"/>
    <p:sldId id="266" r:id="rId11"/>
    <p:sldId id="268" r:id="rId12"/>
    <p:sldId id="265"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a:t>Kliknite sem a upravte štýl predlohy nadpisov.</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a:t>Kliknite sem a 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fld id="{11E3C345-555D-419B-9AC5-10C187A06071}" type="datetimeFigureOut">
              <a:rPr lang="sk-SK" smtClean="0"/>
              <a:pPr/>
              <a:t>18. 10. 2022</a:t>
            </a:fld>
            <a:endParaRPr lang="sk-SK"/>
          </a:p>
        </p:txBody>
      </p:sp>
      <p:sp>
        <p:nvSpPr>
          <p:cNvPr id="17" name="Zástupný symbol päty 16"/>
          <p:cNvSpPr>
            <a:spLocks noGrp="1"/>
          </p:cNvSpPr>
          <p:nvPr>
            <p:ph type="ftr" sz="quarter" idx="11"/>
          </p:nvPr>
        </p:nvSpPr>
        <p:spPr bwMode="auto">
          <a:xfrm rot="5400000">
            <a:off x="7077269" y="4181669"/>
            <a:ext cx="3657600" cy="384048"/>
          </a:xfrm>
        </p:spPr>
        <p:txBody>
          <a:bodyPr/>
          <a:lstStyle/>
          <a:p>
            <a:endParaRPr lang="sk-SK"/>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fld id="{708FDBCD-FB74-4A7D-9EC8-587E738B9CF4}" type="slidenum">
              <a:rPr lang="sk-SK" smtClean="0"/>
              <a:pPr/>
              <a:t>‹#›</a:t>
            </a:fld>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18. 10. 2022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4" name="Zástupný symbol dátumu 3"/>
          <p:cNvSpPr>
            <a:spLocks noGrp="1"/>
          </p:cNvSpPr>
          <p:nvPr>
            <p:ph type="dt" sz="half" idx="10"/>
          </p:nvPr>
        </p:nvSpPr>
        <p:spPr/>
        <p:txBody>
          <a:bodyPr/>
          <a:lstStyle/>
          <a:p>
            <a:fld id="{11E3C345-555D-419B-9AC5-10C187A06071}" type="datetimeFigureOut">
              <a:rPr lang="sk-SK" smtClean="0"/>
              <a:pPr/>
              <a:t>18. 10. 2022</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7" name="Zástupný symbol dátumu 6"/>
          <p:cNvSpPr>
            <a:spLocks noGrp="1"/>
          </p:cNvSpPr>
          <p:nvPr>
            <p:ph type="dt" sz="half" idx="14"/>
          </p:nvPr>
        </p:nvSpPr>
        <p:spPr/>
        <p:txBody>
          <a:bodyPr rtlCol="0"/>
          <a:lstStyle/>
          <a:p>
            <a:fld id="{11E3C345-555D-419B-9AC5-10C187A06071}" type="datetimeFigureOut">
              <a:rPr lang="sk-SK" smtClean="0"/>
              <a:pPr/>
              <a:t>18. 10. 2022</a:t>
            </a:fld>
            <a:endParaRPr lang="sk-SK"/>
          </a:p>
        </p:txBody>
      </p:sp>
      <p:sp>
        <p:nvSpPr>
          <p:cNvPr id="9" name="Zástupný symbol čísla snímky 8"/>
          <p:cNvSpPr>
            <a:spLocks noGrp="1"/>
          </p:cNvSpPr>
          <p:nvPr>
            <p:ph type="sldNum" sz="quarter" idx="15"/>
          </p:nvPr>
        </p:nvSpPr>
        <p:spPr/>
        <p:txBody>
          <a:bodyPr rtlCol="0"/>
          <a:lstStyle/>
          <a:p>
            <a:fld id="{708FDBCD-FB74-4A7D-9EC8-587E738B9CF4}" type="slidenum">
              <a:rPr lang="sk-SK" smtClean="0"/>
              <a:pPr/>
              <a:t>‹#›</a:t>
            </a:fld>
            <a:endParaRPr lang="sk-SK"/>
          </a:p>
        </p:txBody>
      </p:sp>
      <p:sp>
        <p:nvSpPr>
          <p:cNvPr id="10" name="Zástupný symbol päty 9"/>
          <p:cNvSpPr>
            <a:spLocks noGrp="1"/>
          </p:cNvSpPr>
          <p:nvPr>
            <p:ph type="ftr" sz="quarter" idx="16"/>
          </p:nvPr>
        </p:nvSpPr>
        <p:spPr/>
        <p:txBody>
          <a:bodyPr rtlCol="0"/>
          <a:lstStyle/>
          <a:p>
            <a:endParaRPr lang="sk-SK"/>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a:t>Kliknite sem a upravte štýly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fld id="{11E3C345-555D-419B-9AC5-10C187A06071}" type="datetimeFigureOut">
              <a:rPr lang="sk-SK" smtClean="0"/>
              <a:pPr/>
              <a:t>18. 10. 2022</a:t>
            </a:fld>
            <a:endParaRPr lang="sk-SK"/>
          </a:p>
        </p:txBody>
      </p:sp>
      <p:sp>
        <p:nvSpPr>
          <p:cNvPr id="5" name="Zástupný symbol päty 4"/>
          <p:cNvSpPr>
            <a:spLocks noGrp="1"/>
          </p:cNvSpPr>
          <p:nvPr>
            <p:ph type="ftr" sz="quarter" idx="11"/>
          </p:nvPr>
        </p:nvSpPr>
        <p:spPr bwMode="auto">
          <a:xfrm rot="5400000">
            <a:off x="7077456" y="4178808"/>
            <a:ext cx="3657600" cy="384048"/>
          </a:xfrm>
        </p:spPr>
        <p:txBody>
          <a:bodyPr/>
          <a:lstStyle/>
          <a:p>
            <a:endParaRPr lang="sk-SK"/>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fld id="{708FDBCD-FB74-4A7D-9EC8-587E738B9CF4}" type="slidenum">
              <a:rPr lang="sk-SK" smtClean="0"/>
              <a:pPr/>
              <a:t>‹#›</a:t>
            </a:fld>
            <a:endParaRPr lang="sk-SK"/>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5" name="Zástupný symbol dátumu 4"/>
          <p:cNvSpPr>
            <a:spLocks noGrp="1"/>
          </p:cNvSpPr>
          <p:nvPr>
            <p:ph type="dt" sz="half" idx="10"/>
          </p:nvPr>
        </p:nvSpPr>
        <p:spPr/>
        <p:txBody>
          <a:bodyPr/>
          <a:lstStyle/>
          <a:p>
            <a:fld id="{11E3C345-555D-419B-9AC5-10C187A06071}" type="datetimeFigureOut">
              <a:rPr lang="sk-SK" smtClean="0"/>
              <a:pPr/>
              <a:t>18. 10. 2022</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708FDBCD-FB74-4A7D-9EC8-587E738B9CF4}" type="slidenum">
              <a:rPr lang="sk-SK" smtClean="0"/>
              <a:pPr/>
              <a:t>‹#›</a:t>
            </a:fld>
            <a:endParaRPr lang="sk-SK"/>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a:t>Kliknite sem a upravte štýl predlohy nadpisov.</a:t>
            </a:r>
            <a:endParaRPr kumimoji="0" lang="en-US"/>
          </a:p>
        </p:txBody>
      </p:sp>
      <p:sp>
        <p:nvSpPr>
          <p:cNvPr id="7" name="Zástupný symbol dátumu 6"/>
          <p:cNvSpPr>
            <a:spLocks noGrp="1"/>
          </p:cNvSpPr>
          <p:nvPr>
            <p:ph type="dt" sz="half" idx="10"/>
          </p:nvPr>
        </p:nvSpPr>
        <p:spPr/>
        <p:txBody>
          <a:bodyPr/>
          <a:lstStyle/>
          <a:p>
            <a:fld id="{11E3C345-555D-419B-9AC5-10C187A06071}" type="datetimeFigureOut">
              <a:rPr lang="sk-SK" smtClean="0"/>
              <a:pPr/>
              <a:t>18. 10. 2022</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708FDBCD-FB74-4A7D-9EC8-587E738B9CF4}" type="slidenum">
              <a:rPr lang="sk-SK" smtClean="0"/>
              <a:pPr/>
              <a:t>‹#›</a:t>
            </a:fld>
            <a:endParaRPr lang="sk-SK"/>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a:t>Kliknite sem a upravte štýly predlohy textu.</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a:t>Kliknite sem a upravte štýl predlohy nadpisov.</a:t>
            </a:r>
            <a:endParaRPr kumimoji="0" lang="en-US"/>
          </a:p>
        </p:txBody>
      </p:sp>
      <p:sp>
        <p:nvSpPr>
          <p:cNvPr id="6" name="Zástupný symbol dátumu 5"/>
          <p:cNvSpPr>
            <a:spLocks noGrp="1"/>
          </p:cNvSpPr>
          <p:nvPr>
            <p:ph type="dt" sz="half" idx="10"/>
          </p:nvPr>
        </p:nvSpPr>
        <p:spPr/>
        <p:txBody>
          <a:bodyPr rtlCol="0"/>
          <a:lstStyle/>
          <a:p>
            <a:fld id="{11E3C345-555D-419B-9AC5-10C187A06071}" type="datetimeFigureOut">
              <a:rPr lang="sk-SK" smtClean="0"/>
              <a:pPr/>
              <a:t>18. 10. 2022</a:t>
            </a:fld>
            <a:endParaRPr lang="sk-SK"/>
          </a:p>
        </p:txBody>
      </p:sp>
      <p:sp>
        <p:nvSpPr>
          <p:cNvPr id="7" name="Zástupný symbol čísla snímky 6"/>
          <p:cNvSpPr>
            <a:spLocks noGrp="1"/>
          </p:cNvSpPr>
          <p:nvPr>
            <p:ph type="sldNum" sz="quarter" idx="11"/>
          </p:nvPr>
        </p:nvSpPr>
        <p:spPr/>
        <p:txBody>
          <a:bodyPr rtlCol="0"/>
          <a:lstStyle/>
          <a:p>
            <a:fld id="{708FDBCD-FB74-4A7D-9EC8-587E738B9CF4}" type="slidenum">
              <a:rPr lang="sk-SK" smtClean="0"/>
              <a:pPr/>
              <a:t>‹#›</a:t>
            </a:fld>
            <a:endParaRPr lang="sk-SK"/>
          </a:p>
        </p:txBody>
      </p:sp>
      <p:sp>
        <p:nvSpPr>
          <p:cNvPr id="8" name="Zástupný symbol päty 7"/>
          <p:cNvSpPr>
            <a:spLocks noGrp="1"/>
          </p:cNvSpPr>
          <p:nvPr>
            <p:ph type="ftr" sz="quarter" idx="12"/>
          </p:nvPr>
        </p:nvSpPr>
        <p:spPr/>
        <p:txBody>
          <a:bodyPr rtlCol="0"/>
          <a:lstStyle/>
          <a:p>
            <a:endParaRPr lang="sk-SK"/>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11E3C345-555D-419B-9AC5-10C187A06071}" type="datetimeFigureOut">
              <a:rPr lang="sk-SK" smtClean="0"/>
              <a:pPr/>
              <a:t>18. 10. 2022</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708FDBCD-FB74-4A7D-9EC8-587E738B9CF4}" type="slidenum">
              <a:rPr lang="sk-SK" smtClean="0"/>
              <a:pPr/>
              <a:t>‹#›</a:t>
            </a:fld>
            <a:endParaRPr lang="sk-SK"/>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a:t>Kliknite sem a upravte štýl predlohy nadpisov.</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a:t>Kliknite sem a upravte štýly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a:t>Kliknite sem a upravte štýly predlohy textu.</a:t>
            </a:r>
          </a:p>
          <a:p>
            <a:pPr lvl="1" eaLnBrk="1" latinLnBrk="0" hangingPunct="1"/>
            <a:r>
              <a:rPr lang="sk-SK"/>
              <a:t>Druhá úroveň</a:t>
            </a:r>
          </a:p>
          <a:p>
            <a:pPr lvl="2" eaLnBrk="1" latinLnBrk="0" hangingPunct="1"/>
            <a:r>
              <a:rPr lang="sk-SK"/>
              <a:t>Tretia úroveň</a:t>
            </a:r>
          </a:p>
          <a:p>
            <a:pPr lvl="3" eaLnBrk="1" latinLnBrk="0" hangingPunct="1"/>
            <a:r>
              <a:rPr lang="sk-SK"/>
              <a:t>Štvrtá úroveň</a:t>
            </a:r>
          </a:p>
          <a:p>
            <a:pPr lvl="4" eaLnBrk="1" latinLnBrk="0" hangingPunct="1"/>
            <a:r>
              <a:rPr lang="sk-SK"/>
              <a:t>Piata úroveň</a:t>
            </a:r>
            <a:endParaRPr kumimoji="0" lang="en-US"/>
          </a:p>
        </p:txBody>
      </p:sp>
      <p:sp>
        <p:nvSpPr>
          <p:cNvPr id="21" name="Zástupný symbol dátumu 20"/>
          <p:cNvSpPr>
            <a:spLocks noGrp="1"/>
          </p:cNvSpPr>
          <p:nvPr>
            <p:ph type="dt" sz="half" idx="14"/>
          </p:nvPr>
        </p:nvSpPr>
        <p:spPr/>
        <p:txBody>
          <a:bodyPr rtlCol="0"/>
          <a:lstStyle/>
          <a:p>
            <a:fld id="{11E3C345-555D-419B-9AC5-10C187A06071}" type="datetimeFigureOut">
              <a:rPr lang="sk-SK" smtClean="0"/>
              <a:pPr/>
              <a:t>18. 10. 2022</a:t>
            </a:fld>
            <a:endParaRPr lang="sk-SK"/>
          </a:p>
        </p:txBody>
      </p:sp>
      <p:sp>
        <p:nvSpPr>
          <p:cNvPr id="22" name="Zástupný symbol čísla snímky 21"/>
          <p:cNvSpPr>
            <a:spLocks noGrp="1"/>
          </p:cNvSpPr>
          <p:nvPr>
            <p:ph type="sldNum" sz="quarter" idx="15"/>
          </p:nvPr>
        </p:nvSpPr>
        <p:spPr/>
        <p:txBody>
          <a:bodyPr rtlCol="0"/>
          <a:lstStyle/>
          <a:p>
            <a:fld id="{708FDBCD-FB74-4A7D-9EC8-587E738B9CF4}" type="slidenum">
              <a:rPr lang="sk-SK" smtClean="0"/>
              <a:pPr/>
              <a:t>‹#›</a:t>
            </a:fld>
            <a:endParaRPr lang="sk-SK"/>
          </a:p>
        </p:txBody>
      </p:sp>
      <p:sp>
        <p:nvSpPr>
          <p:cNvPr id="23" name="Zástupný symbol päty 22"/>
          <p:cNvSpPr>
            <a:spLocks noGrp="1"/>
          </p:cNvSpPr>
          <p:nvPr>
            <p:ph type="ftr" sz="quarter" idx="16"/>
          </p:nvPr>
        </p:nvSpPr>
        <p:spPr/>
        <p:txBody>
          <a:bodyPr rtlCol="0"/>
          <a:lstStyle/>
          <a:p>
            <a:endParaRPr lang="sk-SK"/>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a:t>Kliknite sem a upravte štýl predlohy nadpisov.</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a:t>Kliknite sem a upravte štýly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fld id="{11E3C345-555D-419B-9AC5-10C187A06071}" type="datetimeFigureOut">
              <a:rPr lang="sk-SK" smtClean="0"/>
              <a:pPr/>
              <a:t>18. 10. 2022</a:t>
            </a:fld>
            <a:endParaRPr lang="sk-SK"/>
          </a:p>
        </p:txBody>
      </p:sp>
      <p:sp>
        <p:nvSpPr>
          <p:cNvPr id="18" name="Zástupný symbol čísla snímky 17"/>
          <p:cNvSpPr>
            <a:spLocks noGrp="1"/>
          </p:cNvSpPr>
          <p:nvPr>
            <p:ph type="sldNum" sz="quarter" idx="11"/>
          </p:nvPr>
        </p:nvSpPr>
        <p:spPr/>
        <p:txBody>
          <a:bodyPr rtlCol="0"/>
          <a:lstStyle/>
          <a:p>
            <a:fld id="{708FDBCD-FB74-4A7D-9EC8-587E738B9CF4}" type="slidenum">
              <a:rPr lang="sk-SK" smtClean="0"/>
              <a:pPr/>
              <a:t>‹#›</a:t>
            </a:fld>
            <a:endParaRPr lang="sk-SK"/>
          </a:p>
        </p:txBody>
      </p:sp>
      <p:sp>
        <p:nvSpPr>
          <p:cNvPr id="21" name="Zástupný symbol päty 20"/>
          <p:cNvSpPr>
            <a:spLocks noGrp="1"/>
          </p:cNvSpPr>
          <p:nvPr>
            <p:ph type="ftr" sz="quarter" idx="12"/>
          </p:nvPr>
        </p:nvSpPr>
        <p:spPr/>
        <p:txBody>
          <a:bodyPr rtlCol="0"/>
          <a:lstStyle/>
          <a:p>
            <a:endParaRPr lang="sk-SK"/>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a:t>Kliknite sem a upravte štýl predlohy nadpisov.</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a:t>Kliknite sem a upravte štýly predlohy textu.</a:t>
            </a:r>
          </a:p>
          <a:p>
            <a:pPr lvl="1" eaLnBrk="1" latinLnBrk="0" hangingPunct="1"/>
            <a:r>
              <a:rPr kumimoji="0" lang="sk-SK"/>
              <a:t>Druhá úroveň</a:t>
            </a:r>
          </a:p>
          <a:p>
            <a:pPr lvl="2" eaLnBrk="1" latinLnBrk="0" hangingPunct="1"/>
            <a:r>
              <a:rPr kumimoji="0" lang="sk-SK"/>
              <a:t>Tretia úroveň</a:t>
            </a:r>
          </a:p>
          <a:p>
            <a:pPr lvl="3" eaLnBrk="1" latinLnBrk="0" hangingPunct="1"/>
            <a:r>
              <a:rPr kumimoji="0" lang="sk-SK"/>
              <a:t>Štvrtá úroveň</a:t>
            </a:r>
          </a:p>
          <a:p>
            <a:pPr lvl="4" eaLnBrk="1" latinLnBrk="0" hangingPunct="1"/>
            <a:r>
              <a:rPr kumimoji="0" lang="sk-SK"/>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1E3C345-555D-419B-9AC5-10C187A06071}" type="datetimeFigureOut">
              <a:rPr lang="sk-SK" smtClean="0"/>
              <a:pPr/>
              <a:t>18. 10. 2022</a:t>
            </a:fld>
            <a:endParaRPr lang="sk-SK"/>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k-SK"/>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08FDBCD-FB74-4A7D-9EC8-587E738B9CF4}" type="slidenum">
              <a:rPr lang="sk-SK" smtClean="0"/>
              <a:pPr/>
              <a:t>‹#›</a:t>
            </a:fld>
            <a:endParaRPr lang="sk-S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sz="4000" dirty="0" err="1"/>
              <a:t>Četba</a:t>
            </a:r>
            <a:r>
              <a:rPr lang="sk-SK" sz="4000" dirty="0"/>
              <a:t> čínskych textov</a:t>
            </a:r>
          </a:p>
        </p:txBody>
      </p:sp>
      <p:sp>
        <p:nvSpPr>
          <p:cNvPr id="3" name="Podnadpis 2"/>
          <p:cNvSpPr>
            <a:spLocks noGrp="1"/>
          </p:cNvSpPr>
          <p:nvPr>
            <p:ph type="subTitle" idx="1"/>
          </p:nvPr>
        </p:nvSpPr>
        <p:spPr/>
        <p:txBody>
          <a:bodyPr>
            <a:normAutofit/>
          </a:bodyPr>
          <a:lstStyle/>
          <a:p>
            <a:r>
              <a:rPr lang="sk-SK" sz="2800" dirty="0"/>
              <a:t>Text 5</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928802"/>
            <a:ext cx="7467600" cy="1143000"/>
          </a:xfrm>
        </p:spPr>
        <p:txBody>
          <a:bodyPr>
            <a:normAutofit fontScale="90000"/>
          </a:bodyPr>
          <a:lstStyle/>
          <a:p>
            <a:r>
              <a:rPr lang="zh-CN" altLang="en-US" sz="2200" dirty="0"/>
              <a:t>而我们正是这个友好合作时期的见证人，我们的文章讲述的虽然只是一些零散的、片段的回忆，既不完整，也不全面，但仍然不失为这段历史的一种佐证。</a:t>
            </a:r>
            <a:br>
              <a:rPr lang="zh-CN" altLang="en-US" sz="2200" dirty="0"/>
            </a:br>
            <a:r>
              <a:rPr lang="en-US" altLang="zh-CN" sz="2200" dirty="0"/>
              <a:t>(</a:t>
            </a:r>
            <a:r>
              <a:rPr lang="zh-CN" altLang="en-US" sz="2200" dirty="0"/>
              <a:t>陈平陵）</a:t>
            </a:r>
            <a:br>
              <a:rPr lang="zh-CN" altLang="en-US" dirty="0"/>
            </a:br>
            <a:br>
              <a:rPr lang="zh-CN" altLang="en-US" dirty="0"/>
            </a:br>
            <a:br>
              <a:rPr lang="zh-CN" altLang="en-US" dirty="0"/>
            </a:br>
            <a:br>
              <a:rPr lang="zh-CN" altLang="en-US" dirty="0"/>
            </a:br>
            <a:endParaRPr lang="sk-SK" dirty="0"/>
          </a:p>
        </p:txBody>
      </p:sp>
      <p:sp>
        <p:nvSpPr>
          <p:cNvPr id="3" name="Zástupný symbol obsahu 2"/>
          <p:cNvSpPr>
            <a:spLocks noGrp="1"/>
          </p:cNvSpPr>
          <p:nvPr>
            <p:ph sz="quarter" idx="1"/>
          </p:nvPr>
        </p:nvSpPr>
        <p:spPr>
          <a:xfrm>
            <a:off x="214282" y="1928802"/>
            <a:ext cx="7467600" cy="5445256"/>
          </a:xfrm>
        </p:spPr>
        <p:txBody>
          <a:bodyPr/>
          <a:lstStyle/>
          <a:p>
            <a:r>
              <a:rPr lang="zh-CN" altLang="en-US" dirty="0"/>
              <a:t>只</a:t>
            </a:r>
            <a:r>
              <a:rPr lang="sk-SK" altLang="zh-CN" dirty="0"/>
              <a:t>príslovka rozsahu</a:t>
            </a:r>
          </a:p>
          <a:p>
            <a:pPr>
              <a:buNone/>
            </a:pP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854" y="-173025"/>
            <a:ext cx="7467600" cy="346050"/>
          </a:xfrm>
        </p:spPr>
        <p:txBody>
          <a:bodyPr>
            <a:normAutofit fontScale="90000"/>
          </a:bodyPr>
          <a:lstStyle/>
          <a:p>
            <a:r>
              <a:rPr lang="sk-SK" dirty="0"/>
              <a:t>preložte</a:t>
            </a:r>
          </a:p>
        </p:txBody>
      </p:sp>
      <p:sp>
        <p:nvSpPr>
          <p:cNvPr id="3" name="Zástupný symbol obsahu 2"/>
          <p:cNvSpPr>
            <a:spLocks noGrp="1"/>
          </p:cNvSpPr>
          <p:nvPr>
            <p:ph sz="quarter" idx="1"/>
          </p:nvPr>
        </p:nvSpPr>
        <p:spPr>
          <a:xfrm>
            <a:off x="286679" y="332656"/>
            <a:ext cx="7825950" cy="6347012"/>
          </a:xfrm>
        </p:spPr>
        <p:txBody>
          <a:bodyPr>
            <a:normAutofit lnSpcReduction="10000"/>
          </a:bodyPr>
          <a:lstStyle/>
          <a:p>
            <a:pPr>
              <a:buNone/>
            </a:pPr>
            <a:r>
              <a:rPr lang="zh-CN" altLang="en-US" dirty="0"/>
              <a:t>“熊猫外交”已延续半个世纪</a:t>
            </a:r>
          </a:p>
          <a:p>
            <a:pPr>
              <a:buNone/>
            </a:pPr>
            <a:r>
              <a:rPr lang="zh-CN" altLang="en-US" dirty="0"/>
              <a:t>大熊猫是中国的“国宝”，有着增进与世界各国人民友谊与感情的“友好使者”美誉。</a:t>
            </a:r>
          </a:p>
          <a:p>
            <a:pPr>
              <a:buNone/>
            </a:pPr>
            <a:r>
              <a:rPr lang="zh-CN" altLang="en-US" dirty="0"/>
              <a:t>新中国成立后，在</a:t>
            </a:r>
            <a:r>
              <a:rPr lang="en-US" altLang="zh-CN" dirty="0"/>
              <a:t>20</a:t>
            </a:r>
            <a:r>
              <a:rPr lang="zh-CN" altLang="en-US" dirty="0"/>
              <a:t>世纪</a:t>
            </a:r>
            <a:r>
              <a:rPr lang="en-US" altLang="zh-CN" dirty="0"/>
              <a:t>50</a:t>
            </a:r>
            <a:r>
              <a:rPr lang="zh-CN" altLang="en-US" dirty="0"/>
              <a:t>年代开始推行“熊猫外交”，以政府和人民的名义将大熊猫作为国礼赠予那些与中国保持良好关系和中国希望与之建立关系的国家或地区。</a:t>
            </a:r>
            <a:endParaRPr lang="sk-SK" altLang="zh-CN" dirty="0"/>
          </a:p>
          <a:p>
            <a:pPr>
              <a:buNone/>
            </a:pPr>
            <a:r>
              <a:rPr lang="en-US" altLang="zh-CN" dirty="0"/>
              <a:t>1957</a:t>
            </a:r>
            <a:r>
              <a:rPr lang="zh-CN" altLang="en-US" dirty="0"/>
              <a:t>年，中国将熊猫“平平”作为特殊国礼送往苏联。</a:t>
            </a:r>
          </a:p>
          <a:p>
            <a:pPr>
              <a:buNone/>
            </a:pPr>
            <a:r>
              <a:rPr lang="en-US" altLang="zh-CN" b="1" dirty="0"/>
              <a:t>1965</a:t>
            </a:r>
            <a:r>
              <a:rPr lang="zh-CN" altLang="en-US" b="1" dirty="0"/>
              <a:t>至</a:t>
            </a:r>
            <a:r>
              <a:rPr lang="en-US" altLang="zh-CN" b="1" dirty="0"/>
              <a:t>1980</a:t>
            </a:r>
            <a:r>
              <a:rPr lang="zh-CN" altLang="en-US" b="1" dirty="0"/>
              <a:t>年相继送朝鲜丹丹、三星、琳琳等五只大熊猫。</a:t>
            </a:r>
          </a:p>
          <a:p>
            <a:pPr>
              <a:buNone/>
            </a:pPr>
            <a:r>
              <a:rPr lang="en-US" altLang="zh-CN" dirty="0"/>
              <a:t>1970</a:t>
            </a:r>
            <a:r>
              <a:rPr lang="zh-CN" altLang="en-US" dirty="0"/>
              <a:t>年代，熊猫突然在西方走红，美国、法国、英国、西德等也相继获得中国政府赠送的大熊猫。</a:t>
            </a:r>
          </a:p>
          <a:p>
            <a:pPr>
              <a:buNone/>
            </a:pPr>
            <a:r>
              <a:rPr lang="zh-CN" altLang="en-US" b="1" dirty="0"/>
              <a:t>从</a:t>
            </a:r>
            <a:r>
              <a:rPr lang="en-US" altLang="zh-CN" b="1" dirty="0"/>
              <a:t>1957</a:t>
            </a:r>
            <a:r>
              <a:rPr lang="zh-CN" altLang="en-US" b="1" dirty="0"/>
              <a:t>年到</a:t>
            </a:r>
            <a:r>
              <a:rPr lang="en-US" altLang="zh-CN" b="1" dirty="0"/>
              <a:t>1982</a:t>
            </a:r>
            <a:r>
              <a:rPr lang="zh-CN" altLang="en-US" b="1" dirty="0"/>
              <a:t>年的</a:t>
            </a:r>
            <a:r>
              <a:rPr lang="en-US" altLang="zh-CN" b="1" dirty="0"/>
              <a:t>26</a:t>
            </a:r>
            <a:r>
              <a:rPr lang="zh-CN" altLang="en-US" b="1" dirty="0"/>
              <a:t>年间，中国一共赠送给</a:t>
            </a:r>
            <a:r>
              <a:rPr lang="en-US" altLang="zh-CN" b="1" dirty="0"/>
              <a:t>9</a:t>
            </a:r>
            <a:r>
              <a:rPr lang="zh-CN" altLang="en-US" b="1" dirty="0"/>
              <a:t>个国家</a:t>
            </a:r>
            <a:r>
              <a:rPr lang="en-US" altLang="zh-CN" b="1" dirty="0"/>
              <a:t>23</a:t>
            </a:r>
            <a:r>
              <a:rPr lang="zh-CN" altLang="en-US" b="1" dirty="0"/>
              <a:t>只大熊猫</a:t>
            </a:r>
            <a:r>
              <a:rPr lang="zh-CN" altLang="en-US" dirty="0"/>
              <a:t>。</a:t>
            </a:r>
            <a:endParaRPr lang="sk-SK" altLang="zh-CN" dirty="0"/>
          </a:p>
          <a:p>
            <a:pPr>
              <a:buNone/>
            </a:pPr>
            <a:r>
              <a:rPr lang="en-US" altLang="zh-CN" dirty="0"/>
              <a:t>1982</a:t>
            </a:r>
            <a:r>
              <a:rPr lang="sk-SK" altLang="zh-CN" dirty="0"/>
              <a:t> </a:t>
            </a:r>
            <a:r>
              <a:rPr lang="zh-CN" altLang="en-US" dirty="0"/>
              <a:t>年由于野外大熊猫生存状况恶化，数量锐减，中国停止向外国无偿赠送大熊猫的外交政策。与此同时，中国政府开启了著名的“熊猫租借”方案，即短期内向外国动物园租借大熊猫，对方支付租金。</a:t>
            </a:r>
            <a:endParaRPr lang="sk-SK"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28728" y="2214554"/>
            <a:ext cx="7467600" cy="1143000"/>
          </a:xfrm>
        </p:spPr>
        <p:txBody>
          <a:bodyPr/>
          <a:lstStyle/>
          <a:p>
            <a:r>
              <a:rPr lang="sk-SK" dirty="0"/>
              <a:t>Ďakujem za pozornosť </a:t>
            </a:r>
            <a:r>
              <a:rPr lang="sk-SK" dirty="0">
                <a:sym typeface="Wingdings" pitchFamily="2" charset="2"/>
              </a:rPr>
              <a:t></a:t>
            </a:r>
            <a:endParaRPr lang="sk-SK"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zh-CN" altLang="en-US" dirty="0"/>
              <a:t>生词考试</a:t>
            </a:r>
            <a:endParaRPr lang="sk-SK" dirty="0"/>
          </a:p>
        </p:txBody>
      </p:sp>
      <p:sp>
        <p:nvSpPr>
          <p:cNvPr id="3" name="Zástupný symbol obsahu 2"/>
          <p:cNvSpPr>
            <a:spLocks noGrp="1"/>
          </p:cNvSpPr>
          <p:nvPr>
            <p:ph sz="quarter" idx="1"/>
          </p:nvPr>
        </p:nvSpPr>
        <p:spPr/>
        <p:txBody>
          <a:bodyPr>
            <a:normAutofit/>
          </a:bodyPr>
          <a:lstStyle/>
          <a:p>
            <a:pPr marL="0" indent="0">
              <a:buNone/>
            </a:pPr>
            <a:r>
              <a:rPr lang="sk-SK" dirty="0"/>
              <a:t>1. veliký, nesmírný, široký, početný</a:t>
            </a:r>
          </a:p>
          <a:p>
            <a:pPr>
              <a:buNone/>
            </a:pPr>
            <a:r>
              <a:rPr lang="sk-SK" dirty="0"/>
              <a:t>2. povídat, vyprávět</a:t>
            </a:r>
            <a:endParaRPr lang="en-US" altLang="zh-CN" dirty="0"/>
          </a:p>
          <a:p>
            <a:pPr>
              <a:buNone/>
            </a:pPr>
            <a:r>
              <a:rPr lang="en-US" altLang="zh-CN" dirty="0"/>
              <a:t>3.</a:t>
            </a:r>
            <a:r>
              <a:rPr lang="sk-SK" altLang="zh-CN" dirty="0"/>
              <a:t> spojit, sjednotit</a:t>
            </a:r>
          </a:p>
          <a:p>
            <a:pPr>
              <a:buNone/>
            </a:pPr>
            <a:r>
              <a:rPr lang="en-US" altLang="zh-CN" dirty="0"/>
              <a:t>4.</a:t>
            </a:r>
            <a:r>
              <a:rPr lang="sk-SK" dirty="0"/>
              <a:t> tehdy, v té době</a:t>
            </a:r>
          </a:p>
          <a:p>
            <a:pPr>
              <a:buNone/>
            </a:pPr>
            <a:r>
              <a:rPr lang="en-US" altLang="zh-CN" dirty="0"/>
              <a:t>5. </a:t>
            </a:r>
            <a:r>
              <a:rPr lang="sk-SK" dirty="0"/>
              <a:t>zobrazit, vyjevit se</a:t>
            </a:r>
            <a:endParaRPr lang="en-US" altLang="zh-CN" dirty="0"/>
          </a:p>
          <a:p>
            <a:pPr>
              <a:buNone/>
            </a:pPr>
            <a:r>
              <a:rPr lang="en-US" altLang="zh-CN" dirty="0"/>
              <a:t>6.</a:t>
            </a:r>
            <a:r>
              <a:rPr lang="zh-CN" altLang="en-US" dirty="0"/>
              <a:t> 关怀</a:t>
            </a:r>
            <a:endParaRPr lang="sk-SK" altLang="zh-CN" dirty="0"/>
          </a:p>
          <a:p>
            <a:pPr>
              <a:buNone/>
            </a:pPr>
            <a:r>
              <a:rPr lang="en-US" altLang="zh-CN" dirty="0"/>
              <a:t>7.</a:t>
            </a:r>
            <a:r>
              <a:rPr lang="zh-CN" altLang="en-US" dirty="0"/>
              <a:t> 从而</a:t>
            </a:r>
            <a:endParaRPr lang="sk-SK" altLang="zh-CN" dirty="0"/>
          </a:p>
          <a:p>
            <a:pPr>
              <a:buNone/>
            </a:pPr>
            <a:r>
              <a:rPr lang="en-US" altLang="zh-CN" dirty="0"/>
              <a:t>8.</a:t>
            </a:r>
            <a:r>
              <a:rPr lang="zh-CN" altLang="en-US" dirty="0"/>
              <a:t> 曾经</a:t>
            </a:r>
            <a:endParaRPr lang="sk-SK" altLang="zh-CN" dirty="0"/>
          </a:p>
          <a:p>
            <a:pPr>
              <a:buNone/>
            </a:pPr>
            <a:r>
              <a:rPr lang="en-US" altLang="zh-CN" dirty="0"/>
              <a:t>9.</a:t>
            </a:r>
            <a:r>
              <a:rPr lang="zh-CN" altLang="en-US" dirty="0"/>
              <a:t> 具有</a:t>
            </a:r>
            <a:endParaRPr lang="sk-SK" altLang="zh-CN" dirty="0"/>
          </a:p>
          <a:p>
            <a:pPr>
              <a:buNone/>
            </a:pPr>
            <a:r>
              <a:rPr lang="en-US" altLang="zh-CN" dirty="0"/>
              <a:t>10.</a:t>
            </a:r>
            <a:r>
              <a:rPr lang="zh-CN" altLang="en-US" dirty="0"/>
              <a:t> 地位</a:t>
            </a:r>
            <a:endParaRPr lang="en-US" altLang="zh-CN" dirty="0"/>
          </a:p>
          <a:p>
            <a:pPr>
              <a:buNone/>
            </a:pPr>
            <a:endParaRPr lang="en-US" altLang="zh-CN" b="1" dirty="0"/>
          </a:p>
        </p:txBody>
      </p:sp>
      <p:pic>
        <p:nvPicPr>
          <p:cNvPr id="4" name="Obrázok 3" descr="考試.jpg"/>
          <p:cNvPicPr>
            <a:picLocks noChangeAspect="1"/>
          </p:cNvPicPr>
          <p:nvPr/>
        </p:nvPicPr>
        <p:blipFill>
          <a:blip r:embed="rId2"/>
          <a:stretch>
            <a:fillRect/>
          </a:stretch>
        </p:blipFill>
        <p:spPr>
          <a:xfrm>
            <a:off x="4572000" y="2071678"/>
            <a:ext cx="3781425" cy="2828925"/>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8596" y="571480"/>
            <a:ext cx="7467600" cy="1143000"/>
          </a:xfrm>
        </p:spPr>
        <p:txBody>
          <a:bodyPr>
            <a:normAutofit fontScale="90000"/>
          </a:bodyPr>
          <a:lstStyle/>
          <a:p>
            <a:r>
              <a:rPr lang="zh-CN" altLang="en-US" sz="1400" dirty="0"/>
              <a:t>展现在读者面前的是一本文集，它收录了部分曾经在捷克斯洛伐克留学的同学撰写的回忆文章。</a:t>
            </a:r>
            <a:br>
              <a:rPr lang="zh-CN" altLang="en-US" sz="1400" dirty="0"/>
            </a:br>
            <a:br>
              <a:rPr lang="zh-CN" altLang="en-US" sz="1800" dirty="0"/>
            </a:br>
            <a:br>
              <a:rPr lang="zh-CN" altLang="en-US" dirty="0"/>
            </a:br>
            <a:endParaRPr lang="sk-SK" dirty="0"/>
          </a:p>
        </p:txBody>
      </p:sp>
      <p:sp>
        <p:nvSpPr>
          <p:cNvPr id="3" name="Zástupný symbol obsahu 2"/>
          <p:cNvSpPr>
            <a:spLocks noGrp="1"/>
          </p:cNvSpPr>
          <p:nvPr>
            <p:ph sz="quarter" idx="1"/>
          </p:nvPr>
        </p:nvSpPr>
        <p:spPr>
          <a:xfrm>
            <a:off x="457200" y="1071546"/>
            <a:ext cx="8229600" cy="5054617"/>
          </a:xfrm>
        </p:spPr>
        <p:txBody>
          <a:bodyPr>
            <a:normAutofit/>
          </a:bodyPr>
          <a:lstStyle/>
          <a:p>
            <a:r>
              <a:rPr lang="zh-CN" altLang="en-US" dirty="0"/>
              <a:t>在</a:t>
            </a:r>
            <a:r>
              <a:rPr lang="zh-CN" altLang="en-US" b="1" dirty="0"/>
              <a:t>读者</a:t>
            </a:r>
            <a:r>
              <a:rPr lang="zh-CN" altLang="en-US" dirty="0"/>
              <a:t>面前的是</a:t>
            </a:r>
            <a:r>
              <a:rPr lang="sk-SK" altLang="zh-CN" dirty="0"/>
              <a:t>- </a:t>
            </a:r>
            <a:r>
              <a:rPr lang="sk-SK" altLang="zh-CN" dirty="0" err="1"/>
              <a:t>nominalizácia</a:t>
            </a:r>
            <a:r>
              <a:rPr lang="sk-SK" altLang="zh-CN" dirty="0"/>
              <a:t> (ten, ktorý číta)</a:t>
            </a:r>
          </a:p>
          <a:p>
            <a:r>
              <a:rPr lang="zh-CN" altLang="en-US" dirty="0"/>
              <a:t>面</a:t>
            </a:r>
            <a:r>
              <a:rPr lang="zh-CN" altLang="en-US" b="1" dirty="0"/>
              <a:t>前</a:t>
            </a:r>
            <a:r>
              <a:rPr lang="sk-SK" altLang="zh-CN" dirty="0"/>
              <a:t> –záložka </a:t>
            </a:r>
          </a:p>
          <a:p>
            <a:r>
              <a:rPr lang="zh-CN" altLang="en-US" dirty="0"/>
              <a:t>一</a:t>
            </a:r>
            <a:r>
              <a:rPr lang="zh-CN" altLang="en-US" b="1" dirty="0"/>
              <a:t>本</a:t>
            </a:r>
            <a:r>
              <a:rPr lang="zh-CN" altLang="en-US" dirty="0"/>
              <a:t>文集</a:t>
            </a:r>
            <a:r>
              <a:rPr lang="sk-SK" altLang="zh-CN" dirty="0"/>
              <a:t>- menný </a:t>
            </a:r>
            <a:r>
              <a:rPr lang="sk-SK" altLang="zh-CN" dirty="0" err="1"/>
              <a:t>numeratív</a:t>
            </a:r>
            <a:r>
              <a:rPr lang="sk-SK" altLang="zh-CN" dirty="0"/>
              <a:t> (</a:t>
            </a:r>
            <a:r>
              <a:rPr lang="sk-SK" altLang="zh-CN" dirty="0" err="1"/>
              <a:t>měrové</a:t>
            </a:r>
            <a:r>
              <a:rPr lang="sk-SK" altLang="zh-CN" dirty="0"/>
              <a:t> slová)</a:t>
            </a:r>
          </a:p>
          <a:p>
            <a:r>
              <a:rPr lang="zh-CN" altLang="en-US" dirty="0"/>
              <a:t>曾经</a:t>
            </a:r>
            <a:r>
              <a:rPr lang="sk-SK" altLang="zh-CN" dirty="0"/>
              <a:t>- príslovka času (jednou, </a:t>
            </a:r>
            <a:r>
              <a:rPr lang="sk-SK" altLang="zh-CN" dirty="0" err="1"/>
              <a:t>kdysi</a:t>
            </a:r>
            <a:r>
              <a:rPr lang="sk-SK" altLang="zh-CN" dirty="0"/>
              <a:t>)</a:t>
            </a:r>
          </a:p>
          <a:p>
            <a:r>
              <a:rPr lang="zh-CN" altLang="en-US" dirty="0"/>
              <a:t>捷克斯洛伐克</a:t>
            </a:r>
            <a:r>
              <a:rPr lang="sk-SK" altLang="zh-CN" dirty="0"/>
              <a:t>- prevzaté cudzie slová sa v čínštine zapisujú fonetickými </a:t>
            </a:r>
            <a:r>
              <a:rPr lang="sk-SK" altLang="zh-CN" dirty="0" err="1"/>
              <a:t>výpôžičkami</a:t>
            </a:r>
            <a:r>
              <a:rPr lang="sk-SK" altLang="zh-CN" dirty="0"/>
              <a:t>  alebo kalkami (napodobňujú pôvodnú výslovnosť cudzieho slova)</a:t>
            </a:r>
          </a:p>
          <a:p>
            <a:endParaRPr lang="sk-SK" altLang="zh-CN" dirty="0"/>
          </a:p>
          <a:p>
            <a:pPr>
              <a:buNone/>
            </a:pPr>
            <a:r>
              <a:rPr lang="sk-SK" altLang="zh-CN" dirty="0"/>
              <a:t>**</a:t>
            </a:r>
            <a:r>
              <a:rPr lang="sk-SK" altLang="zh-CN" dirty="0" err="1"/>
              <a:t>kalky-typ</a:t>
            </a:r>
            <a:r>
              <a:rPr lang="sk-SK" altLang="zh-CN" dirty="0"/>
              <a:t> </a:t>
            </a:r>
            <a:r>
              <a:rPr lang="sk-SK" altLang="zh-CN" dirty="0" err="1"/>
              <a:t>výpôžičiek</a:t>
            </a:r>
            <a:r>
              <a:rPr lang="sk-SK" altLang="zh-CN" dirty="0"/>
              <a:t> z cudzieho jazyka; doslovné preklady pôvodného výrazu (</a:t>
            </a:r>
            <a:r>
              <a:rPr lang="sk-SK" altLang="zh-CN" dirty="0" err="1"/>
              <a:t>napr</a:t>
            </a:r>
            <a:r>
              <a:rPr lang="sk-SK" altLang="zh-CN" dirty="0"/>
              <a:t> </a:t>
            </a:r>
            <a:r>
              <a:rPr lang="zh-CN" altLang="en-US" dirty="0"/>
              <a:t>蓝牙 </a:t>
            </a:r>
            <a:r>
              <a:rPr lang="sk-SK" altLang="zh-CN" dirty="0" err="1"/>
              <a:t>bluetooth</a:t>
            </a:r>
            <a:r>
              <a:rPr lang="sk-SK" altLang="zh-CN" dirty="0"/>
              <a:t>)</a:t>
            </a:r>
          </a:p>
          <a:p>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5174E-3CF9-4CD6-915D-A4E2F3F654DB}"/>
              </a:ext>
            </a:extLst>
          </p:cNvPr>
          <p:cNvSpPr>
            <a:spLocks noGrp="1"/>
          </p:cNvSpPr>
          <p:nvPr>
            <p:ph type="title"/>
          </p:nvPr>
        </p:nvSpPr>
        <p:spPr>
          <a:xfrm>
            <a:off x="457200" y="274638"/>
            <a:ext cx="7467600" cy="634082"/>
          </a:xfrm>
        </p:spPr>
        <p:txBody>
          <a:bodyPr/>
          <a:lstStyle/>
          <a:p>
            <a:r>
              <a:rPr lang="sk-SK" dirty="0"/>
              <a:t>Nominalizácia</a:t>
            </a:r>
            <a:endParaRPr lang="en-US" dirty="0"/>
          </a:p>
        </p:txBody>
      </p:sp>
      <p:sp>
        <p:nvSpPr>
          <p:cNvPr id="3" name="Content Placeholder 2">
            <a:extLst>
              <a:ext uri="{FF2B5EF4-FFF2-40B4-BE49-F238E27FC236}">
                <a16:creationId xmlns:a16="http://schemas.microsoft.com/office/drawing/2014/main" id="{7A431A95-1228-4531-B0CE-E441F2768690}"/>
              </a:ext>
            </a:extLst>
          </p:cNvPr>
          <p:cNvSpPr>
            <a:spLocks noGrp="1"/>
          </p:cNvSpPr>
          <p:nvPr>
            <p:ph sz="quarter" idx="1"/>
          </p:nvPr>
        </p:nvSpPr>
        <p:spPr>
          <a:xfrm>
            <a:off x="457200" y="1052736"/>
            <a:ext cx="7467600" cy="5421216"/>
          </a:xfrm>
        </p:spPr>
        <p:txBody>
          <a:bodyPr>
            <a:normAutofit fontScale="92500" lnSpcReduction="20000"/>
          </a:bodyPr>
          <a:lstStyle/>
          <a:p>
            <a:r>
              <a:rPr lang="sk-SK" dirty="0"/>
              <a:t>Premena slovesa slovesnej fráze v menný výraz</a:t>
            </a:r>
          </a:p>
          <a:p>
            <a:r>
              <a:rPr lang="sk-SK" dirty="0"/>
              <a:t>Pripojením pomocného slovca </a:t>
            </a:r>
            <a:r>
              <a:rPr lang="zh-CN" altLang="en-US" b="1" dirty="0"/>
              <a:t>的</a:t>
            </a:r>
            <a:r>
              <a:rPr lang="sk-SK" altLang="zh-CN" dirty="0"/>
              <a:t>(hovorové, často označujú povolania, mávajú pejoratívny charakter)</a:t>
            </a:r>
          </a:p>
          <a:p>
            <a:pPr marL="0" indent="0">
              <a:buNone/>
            </a:pPr>
            <a:r>
              <a:rPr lang="zh-CN" altLang="en-US" dirty="0"/>
              <a:t>吃的</a:t>
            </a:r>
            <a:r>
              <a:rPr lang="sk-SK" altLang="zh-CN" dirty="0"/>
              <a:t> jedlo</a:t>
            </a:r>
            <a:endParaRPr lang="en-US" altLang="zh-CN" dirty="0"/>
          </a:p>
          <a:p>
            <a:pPr marL="0" indent="0">
              <a:buNone/>
            </a:pPr>
            <a:r>
              <a:rPr lang="zh-CN" altLang="en-US" dirty="0"/>
              <a:t>玩的</a:t>
            </a:r>
            <a:r>
              <a:rPr lang="sk-SK" altLang="zh-CN" dirty="0"/>
              <a:t> zábava</a:t>
            </a:r>
            <a:endParaRPr lang="en-US" altLang="zh-CN" dirty="0"/>
          </a:p>
          <a:p>
            <a:pPr marL="0" indent="0">
              <a:buNone/>
            </a:pPr>
            <a:r>
              <a:rPr lang="zh-CN" altLang="en-US" dirty="0"/>
              <a:t>开车的</a:t>
            </a:r>
            <a:r>
              <a:rPr lang="sk-SK" altLang="zh-CN" dirty="0"/>
              <a:t> vodič</a:t>
            </a:r>
            <a:endParaRPr lang="en-US" altLang="zh-CN" dirty="0"/>
          </a:p>
          <a:p>
            <a:pPr marL="0" indent="0">
              <a:buNone/>
            </a:pPr>
            <a:r>
              <a:rPr lang="zh-CN" altLang="en-US" dirty="0"/>
              <a:t>要饭的</a:t>
            </a:r>
            <a:r>
              <a:rPr lang="sk-SK" altLang="zh-CN" dirty="0"/>
              <a:t> žobrák</a:t>
            </a:r>
            <a:endParaRPr lang="en-US" altLang="zh-CN" dirty="0"/>
          </a:p>
          <a:p>
            <a:pPr marL="0" indent="0">
              <a:buNone/>
            </a:pPr>
            <a:r>
              <a:rPr lang="zh-CN" altLang="en-US" dirty="0"/>
              <a:t>看门的</a:t>
            </a:r>
            <a:r>
              <a:rPr lang="sk-SK" altLang="zh-CN" dirty="0"/>
              <a:t> vrátnik</a:t>
            </a:r>
          </a:p>
          <a:p>
            <a:pPr>
              <a:buFont typeface="Courier New" panose="02070309020205020404" pitchFamily="49" charset="0"/>
              <a:buChar char="o"/>
            </a:pPr>
            <a:r>
              <a:rPr lang="sk-SK" altLang="zh-CN" dirty="0"/>
              <a:t>Pomocné slovo </a:t>
            </a:r>
            <a:r>
              <a:rPr lang="zh-CN" altLang="en-US" b="1" dirty="0"/>
              <a:t>所</a:t>
            </a:r>
            <a:r>
              <a:rPr lang="sk-SK" altLang="zh-CN" dirty="0"/>
              <a:t>+slovesný výraz</a:t>
            </a:r>
          </a:p>
          <a:p>
            <a:pPr marL="0" indent="0">
              <a:buNone/>
            </a:pPr>
            <a:r>
              <a:rPr lang="zh-CN" altLang="en-US" dirty="0"/>
              <a:t>所知，所谓</a:t>
            </a:r>
            <a:endParaRPr lang="en-US" altLang="zh-CN" dirty="0"/>
          </a:p>
          <a:p>
            <a:r>
              <a:rPr lang="sk-SK" altLang="zh-CN" dirty="0"/>
              <a:t>Pripojením </a:t>
            </a:r>
            <a:r>
              <a:rPr lang="sk-SK" altLang="zh-CN" b="1" dirty="0"/>
              <a:t>prípon</a:t>
            </a:r>
            <a:r>
              <a:rPr lang="sk-SK" altLang="zh-CN" dirty="0"/>
              <a:t> za slovesný výraz</a:t>
            </a:r>
          </a:p>
          <a:p>
            <a:pPr marL="0" indent="0">
              <a:buNone/>
            </a:pPr>
            <a:r>
              <a:rPr lang="zh-CN" altLang="en-US" dirty="0"/>
              <a:t>作</a:t>
            </a:r>
            <a:r>
              <a:rPr lang="zh-CN" altLang="en-US" dirty="0">
                <a:highlight>
                  <a:srgbClr val="FFFF00"/>
                </a:highlight>
              </a:rPr>
              <a:t>家</a:t>
            </a:r>
            <a:r>
              <a:rPr lang="zh-CN" altLang="en-US" dirty="0"/>
              <a:t> </a:t>
            </a:r>
            <a:r>
              <a:rPr lang="sk-SK" altLang="zh-CN" dirty="0"/>
              <a:t>(odborník v odbore)</a:t>
            </a:r>
          </a:p>
          <a:p>
            <a:pPr marL="0" indent="0">
              <a:buNone/>
            </a:pPr>
            <a:r>
              <a:rPr lang="zh-CN" altLang="en-US" dirty="0"/>
              <a:t>运动</a:t>
            </a:r>
            <a:r>
              <a:rPr lang="zh-CN" altLang="en-US" dirty="0">
                <a:highlight>
                  <a:srgbClr val="00FF00"/>
                </a:highlight>
              </a:rPr>
              <a:t>员</a:t>
            </a:r>
            <a:r>
              <a:rPr lang="zh-CN" altLang="en-US" dirty="0"/>
              <a:t> </a:t>
            </a:r>
            <a:r>
              <a:rPr lang="sk-SK" altLang="zh-CN" dirty="0"/>
              <a:t>(člen skupiny)</a:t>
            </a:r>
          </a:p>
          <a:p>
            <a:pPr marL="0" indent="0">
              <a:buNone/>
            </a:pPr>
            <a:r>
              <a:rPr lang="zh-CN" altLang="en-US" dirty="0"/>
              <a:t>记</a:t>
            </a:r>
            <a:r>
              <a:rPr lang="zh-CN" altLang="en-US" dirty="0">
                <a:highlight>
                  <a:srgbClr val="00FFFF"/>
                </a:highlight>
              </a:rPr>
              <a:t>者</a:t>
            </a:r>
            <a:r>
              <a:rPr lang="zh-CN" altLang="en-US" dirty="0"/>
              <a:t> </a:t>
            </a:r>
            <a:r>
              <a:rPr lang="sk-SK" altLang="zh-CN" dirty="0"/>
              <a:t>(ten, ktorý...)</a:t>
            </a:r>
          </a:p>
          <a:p>
            <a:pPr marL="0" indent="0">
              <a:buNone/>
            </a:pPr>
            <a:r>
              <a:rPr lang="zh-CN" altLang="en-US" dirty="0"/>
              <a:t>重要</a:t>
            </a:r>
            <a:r>
              <a:rPr lang="zh-CN" altLang="en-US" dirty="0">
                <a:highlight>
                  <a:srgbClr val="800080"/>
                </a:highlight>
              </a:rPr>
              <a:t>性</a:t>
            </a:r>
            <a:r>
              <a:rPr lang="zh-CN" altLang="en-US" dirty="0"/>
              <a:t> </a:t>
            </a:r>
            <a:r>
              <a:rPr lang="sk-SK" altLang="zh-CN" dirty="0"/>
              <a:t>(vyjadrenie vlastnosti)</a:t>
            </a:r>
            <a:endParaRPr lang="en-US" altLang="zh-CN" dirty="0"/>
          </a:p>
          <a:p>
            <a:pPr marL="0" indent="0">
              <a:buNone/>
            </a:pPr>
            <a:endParaRPr lang="sk-SK" altLang="zh-CN" dirty="0"/>
          </a:p>
        </p:txBody>
      </p:sp>
    </p:spTree>
    <p:extLst>
      <p:ext uri="{BB962C8B-B14F-4D97-AF65-F5344CB8AC3E}">
        <p14:creationId xmlns:p14="http://schemas.microsoft.com/office/powerpoint/2010/main" val="34923013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84784"/>
            <a:ext cx="7467600" cy="1143000"/>
          </a:xfrm>
        </p:spPr>
        <p:txBody>
          <a:bodyPr>
            <a:normAutofit fontScale="90000"/>
          </a:bodyPr>
          <a:lstStyle/>
          <a:p>
            <a:r>
              <a:rPr lang="zh-CN" altLang="en-US" sz="1800" dirty="0"/>
              <a:t>这些同学大多数是 </a:t>
            </a:r>
            <a:r>
              <a:rPr lang="en-US" altLang="zh-CN" sz="1800" dirty="0"/>
              <a:t>20 </a:t>
            </a:r>
            <a:r>
              <a:rPr lang="zh-CN" altLang="en-US" sz="1800" dirty="0"/>
              <a:t>世纪 </a:t>
            </a:r>
            <a:r>
              <a:rPr lang="en-US" altLang="zh-CN" sz="1800" dirty="0"/>
              <a:t>50 </a:t>
            </a:r>
            <a:r>
              <a:rPr lang="zh-CN" altLang="en-US" sz="1800" dirty="0"/>
              <a:t>年代去那里学习的，因为在学习期间受到老师、同学，乃至于广大人民群众的诚挚欢迎和热情关怀，对于那片美丽的土地和那里的友善人民产生了深厚的感情，所以取名为</a:t>
            </a:r>
            <a:r>
              <a:rPr lang="en-US" altLang="zh-CN" sz="1800" dirty="0"/>
              <a:t>《</a:t>
            </a:r>
            <a:r>
              <a:rPr lang="zh-CN" altLang="en-US" sz="1800" dirty="0"/>
              <a:t>在第二故乡的日子</a:t>
            </a:r>
            <a:r>
              <a:rPr lang="en-US" altLang="zh-CN" sz="1800" dirty="0"/>
              <a:t>》</a:t>
            </a:r>
            <a:r>
              <a:rPr lang="zh-CN" altLang="en-US" sz="1800" dirty="0"/>
              <a:t>，以表示对于这段美好时光的深切怀念。</a:t>
            </a:r>
            <a:br>
              <a:rPr lang="zh-CN" altLang="en-US" sz="1400" dirty="0"/>
            </a:b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p:txBody>
          <a:bodyPr>
            <a:normAutofit fontScale="92500" lnSpcReduction="10000"/>
          </a:bodyPr>
          <a:lstStyle/>
          <a:p>
            <a:r>
              <a:rPr lang="zh-CN" altLang="en-US" dirty="0"/>
              <a:t>这 </a:t>
            </a:r>
            <a:r>
              <a:rPr lang="sk-SK" altLang="zh-CN" dirty="0"/>
              <a:t>deiktické slovo</a:t>
            </a:r>
            <a:endParaRPr lang="en-US" altLang="zh-CN" dirty="0"/>
          </a:p>
          <a:p>
            <a:r>
              <a:rPr lang="zh-CN" altLang="en-US" dirty="0"/>
              <a:t>些</a:t>
            </a:r>
            <a:r>
              <a:rPr lang="sk-SK" altLang="zh-CN" dirty="0"/>
              <a:t> merová jednotka neurčitého množstva</a:t>
            </a:r>
          </a:p>
          <a:p>
            <a:r>
              <a:rPr lang="zh-CN" altLang="en-US" dirty="0"/>
              <a:t>大多数</a:t>
            </a:r>
            <a:endParaRPr lang="sk-SK" altLang="zh-CN" dirty="0"/>
          </a:p>
          <a:p>
            <a:r>
              <a:rPr lang="zh-CN" altLang="en-US" dirty="0"/>
              <a:t>是 </a:t>
            </a:r>
            <a:r>
              <a:rPr lang="en-US" altLang="zh-CN" dirty="0"/>
              <a:t>20 </a:t>
            </a:r>
            <a:r>
              <a:rPr lang="zh-CN" altLang="en-US" dirty="0"/>
              <a:t>世纪 </a:t>
            </a:r>
            <a:r>
              <a:rPr lang="en-US" altLang="zh-CN" dirty="0"/>
              <a:t>50 </a:t>
            </a:r>
            <a:r>
              <a:rPr lang="zh-CN" altLang="en-US" dirty="0"/>
              <a:t>年代去那里学习</a:t>
            </a:r>
            <a:r>
              <a:rPr lang="zh-CN" altLang="en-US" b="1" dirty="0"/>
              <a:t>的</a:t>
            </a:r>
            <a:r>
              <a:rPr lang="sk-SK" altLang="zh-CN" b="1" dirty="0"/>
              <a:t> pomocné slová-štrukturálne ukazatele-privlastňovacie slovce</a:t>
            </a:r>
            <a:endParaRPr lang="en-US" altLang="zh-CN" dirty="0"/>
          </a:p>
          <a:p>
            <a:r>
              <a:rPr lang="zh-CN" altLang="en-US" b="1" dirty="0"/>
              <a:t>片</a:t>
            </a:r>
            <a:r>
              <a:rPr lang="sk-SK" altLang="zh-CN" b="1" dirty="0"/>
              <a:t>menný numeratív, ploché tenké predmety</a:t>
            </a:r>
            <a:endParaRPr lang="en-US" altLang="zh-CN" b="1" dirty="0"/>
          </a:p>
          <a:p>
            <a:r>
              <a:rPr lang="zh-CN" altLang="en-US" dirty="0"/>
              <a:t>乃至于</a:t>
            </a:r>
            <a:r>
              <a:rPr lang="sk-SK" altLang="zh-CN" dirty="0"/>
              <a:t> a dokonca</a:t>
            </a:r>
          </a:p>
          <a:p>
            <a:r>
              <a:rPr lang="zh-CN" altLang="en-US" dirty="0"/>
              <a:t>产生</a:t>
            </a:r>
            <a:r>
              <a:rPr lang="zh-CN" altLang="en-US" b="1" dirty="0"/>
              <a:t>了</a:t>
            </a:r>
            <a:r>
              <a:rPr lang="sk-SK" altLang="zh-CN" b="1" dirty="0"/>
              <a:t>pomocné slová-vidočasový slovesný ukazatel,vyjadruje ukončenosť, dej sa odohral v minulosti a je ukončený, ale výsledok môže pokračovať dalej</a:t>
            </a:r>
            <a:endParaRPr lang="en-US" altLang="zh-CN" dirty="0"/>
          </a:p>
          <a:p>
            <a:r>
              <a:rPr lang="zh-CN" altLang="en-US" dirty="0"/>
              <a:t>段</a:t>
            </a:r>
            <a:r>
              <a:rPr lang="sk-SK" altLang="zh-CN" dirty="0"/>
              <a:t>neexaktná merová jednotka popisujúca množstvo, úsek</a:t>
            </a:r>
          </a:p>
          <a:p>
            <a:pPr>
              <a:buNone/>
            </a:pPr>
            <a:endParaRPr lang="sk-SK" altLang="zh-CN" dirty="0"/>
          </a:p>
          <a:p>
            <a:pPr>
              <a:buNone/>
            </a:pPr>
            <a:endParaRPr lang="sk-SK" altLang="zh-CN" dirty="0"/>
          </a:p>
          <a:p>
            <a:pPr>
              <a:buNone/>
            </a:pPr>
            <a:endParaRPr lang="en-US" altLang="zh-CN" dirty="0"/>
          </a:p>
          <a:p>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071546"/>
            <a:ext cx="7467600" cy="1143000"/>
          </a:xfrm>
        </p:spPr>
        <p:txBody>
          <a:bodyPr>
            <a:normAutofit fontScale="90000"/>
          </a:bodyPr>
          <a:lstStyle/>
          <a:p>
            <a:r>
              <a:rPr lang="zh-CN" altLang="en-US" sz="1600" dirty="0"/>
              <a:t>时间已经过去了半个多世纪，昔日风华正茂的青年成为了白发苍苍的老人，统一的捷克斯洛伐克也分成了捷克和斯洛伐克两个国家，但是，回想起那些难忘的日子，仍然使我们激动不已。</a:t>
            </a:r>
            <a:br>
              <a:rPr lang="zh-CN" altLang="en-US" sz="1800" dirty="0"/>
            </a:br>
            <a:br>
              <a:rPr lang="zh-CN" altLang="en-US" sz="2000" dirty="0"/>
            </a:br>
            <a:br>
              <a:rPr lang="zh-CN" altLang="en-US" dirty="0"/>
            </a:br>
            <a:endParaRPr lang="sk-SK" dirty="0"/>
          </a:p>
        </p:txBody>
      </p:sp>
      <p:sp>
        <p:nvSpPr>
          <p:cNvPr id="3" name="Zástupný symbol obsahu 2"/>
          <p:cNvSpPr>
            <a:spLocks noGrp="1"/>
          </p:cNvSpPr>
          <p:nvPr>
            <p:ph sz="quarter" idx="1"/>
          </p:nvPr>
        </p:nvSpPr>
        <p:spPr/>
        <p:txBody>
          <a:bodyPr>
            <a:normAutofit fontScale="62500" lnSpcReduction="20000"/>
          </a:bodyPr>
          <a:lstStyle/>
          <a:p>
            <a:pPr marL="0" indent="0">
              <a:buNone/>
            </a:pPr>
            <a:endParaRPr lang="sk-SK" altLang="zh-CN" dirty="0"/>
          </a:p>
          <a:p>
            <a:r>
              <a:rPr lang="zh-CN" altLang="en-US" dirty="0"/>
              <a:t>已经</a:t>
            </a:r>
            <a:r>
              <a:rPr lang="sk-SK" altLang="zh-CN" dirty="0"/>
              <a:t>príslovka času</a:t>
            </a:r>
          </a:p>
          <a:p>
            <a:r>
              <a:rPr lang="zh-CN" altLang="en-US" dirty="0"/>
              <a:t>昔日</a:t>
            </a:r>
            <a:endParaRPr lang="sk-SK" altLang="zh-CN" dirty="0"/>
          </a:p>
          <a:p>
            <a:r>
              <a:rPr lang="zh-CN" altLang="en-US" dirty="0"/>
              <a:t>成为</a:t>
            </a:r>
            <a:r>
              <a:rPr lang="sk-SK" altLang="zh-CN" dirty="0"/>
              <a:t>sloveso identifikácie</a:t>
            </a:r>
          </a:p>
          <a:p>
            <a:r>
              <a:rPr lang="zh-CN" altLang="en-US" b="1" dirty="0"/>
              <a:t>两</a:t>
            </a:r>
            <a:r>
              <a:rPr lang="zh-CN" altLang="en-US" dirty="0"/>
              <a:t>个国家</a:t>
            </a:r>
            <a:r>
              <a:rPr lang="sk-SK" altLang="zh-CN" dirty="0"/>
              <a:t>číslovka</a:t>
            </a:r>
          </a:p>
          <a:p>
            <a:pPr marL="0" indent="0">
              <a:buNone/>
            </a:pPr>
            <a:r>
              <a:rPr lang="zh-CN" altLang="en-US" dirty="0"/>
              <a:t>二</a:t>
            </a:r>
            <a:endParaRPr lang="en-US" altLang="zh-CN" dirty="0"/>
          </a:p>
          <a:p>
            <a:pPr marL="0" indent="0">
              <a:buNone/>
            </a:pPr>
            <a:r>
              <a:rPr lang="sk-SK" altLang="zh-CN" dirty="0"/>
              <a:t>Normálny výpočet čísiel, napr tel čísla</a:t>
            </a:r>
          </a:p>
          <a:p>
            <a:pPr marL="0" indent="0">
              <a:buNone/>
            </a:pPr>
            <a:r>
              <a:rPr lang="sk-SK" altLang="zh-CN" dirty="0"/>
              <a:t>Celé rady, napr 200, 2000</a:t>
            </a:r>
          </a:p>
          <a:p>
            <a:pPr marL="0" indent="0">
              <a:buNone/>
            </a:pPr>
            <a:r>
              <a:rPr lang="sk-SK" altLang="zh-CN" dirty="0"/>
              <a:t>Zložené číslovky ako 22</a:t>
            </a:r>
          </a:p>
          <a:p>
            <a:pPr marL="0" indent="0">
              <a:buNone/>
            </a:pPr>
            <a:r>
              <a:rPr lang="sk-SK" altLang="zh-CN" dirty="0"/>
              <a:t>Radová číslovka druhý </a:t>
            </a:r>
            <a:r>
              <a:rPr lang="zh-CN" altLang="en-US" dirty="0"/>
              <a:t>第二</a:t>
            </a:r>
            <a:endParaRPr lang="sk-SK" altLang="zh-CN" dirty="0"/>
          </a:p>
          <a:p>
            <a:pPr marL="0" indent="0">
              <a:buNone/>
            </a:pPr>
            <a:r>
              <a:rPr lang="sk-SK" altLang="zh-CN" dirty="0"/>
              <a:t>Výnimočne v prípadoch pri počítaní dvoch kusov, keď sa merové slovo nasledujúce za číslovkou vyslovuje ako liang </a:t>
            </a:r>
            <a:r>
              <a:rPr lang="zh-CN" altLang="en-US" dirty="0"/>
              <a:t>二辆车</a:t>
            </a:r>
            <a:endParaRPr lang="en-US" altLang="zh-CN" dirty="0"/>
          </a:p>
          <a:p>
            <a:pPr marL="0" indent="0">
              <a:buNone/>
            </a:pPr>
            <a:r>
              <a:rPr lang="zh-CN" altLang="en-US" dirty="0"/>
              <a:t>两</a:t>
            </a:r>
            <a:endParaRPr lang="en-US" altLang="zh-CN" dirty="0"/>
          </a:p>
          <a:p>
            <a:pPr marL="0" indent="0">
              <a:buNone/>
            </a:pPr>
            <a:r>
              <a:rPr lang="sk-SK" altLang="zh-CN" dirty="0"/>
              <a:t>Počítanie presne dvoch kusov vecí alebo osôb</a:t>
            </a:r>
          </a:p>
          <a:p>
            <a:pPr marL="0" indent="0">
              <a:buNone/>
            </a:pPr>
            <a:r>
              <a:rPr lang="sk-SK" altLang="zh-CN" dirty="0"/>
              <a:t>Výraz prví dvaja </a:t>
            </a:r>
            <a:r>
              <a:rPr lang="zh-CN" altLang="en-US" dirty="0"/>
              <a:t>两头</a:t>
            </a:r>
            <a:endParaRPr lang="en-US" altLang="zh-CN" dirty="0"/>
          </a:p>
          <a:p>
            <a:pPr marL="0" indent="0">
              <a:buNone/>
            </a:pPr>
            <a:endParaRPr lang="sk-SK" altLang="zh-CN" dirty="0"/>
          </a:p>
          <a:p>
            <a:r>
              <a:rPr lang="zh-CN" altLang="en-US" dirty="0"/>
              <a:t>回想起</a:t>
            </a:r>
            <a:r>
              <a:rPr lang="sk-SK" altLang="zh-CN" dirty="0"/>
              <a:t> smerove sloveso, komplement-smerový modifikátor</a:t>
            </a:r>
          </a:p>
          <a:p>
            <a:r>
              <a:rPr lang="zh-CN" altLang="en-US" dirty="0"/>
              <a:t>使</a:t>
            </a:r>
            <a:r>
              <a:rPr lang="sk-SK" altLang="zh-CN" dirty="0"/>
              <a:t>konexné sloveso, umožniť, spôsobiť</a:t>
            </a:r>
          </a:p>
          <a:p>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down)">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wipe(down)">
                                      <p:cBhvr>
                                        <p:cTn id="7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285860"/>
            <a:ext cx="7467600" cy="1143000"/>
          </a:xfrm>
        </p:spPr>
        <p:txBody>
          <a:bodyPr>
            <a:normAutofit fontScale="90000"/>
          </a:bodyPr>
          <a:lstStyle/>
          <a:p>
            <a:r>
              <a:rPr lang="en-US" altLang="zh-CN" sz="1600" dirty="0"/>
              <a:t>2009</a:t>
            </a:r>
            <a:r>
              <a:rPr lang="zh-CN" altLang="en-US" sz="1600" dirty="0"/>
              <a:t>年 </a:t>
            </a:r>
            <a:r>
              <a:rPr lang="en-US" altLang="zh-CN" sz="1600" dirty="0"/>
              <a:t>10 </a:t>
            </a:r>
            <a:r>
              <a:rPr lang="zh-CN" altLang="en-US" sz="1600" dirty="0"/>
              <a:t>月 </a:t>
            </a:r>
            <a:r>
              <a:rPr lang="en-US" altLang="zh-CN" sz="1600" dirty="0"/>
              <a:t>6 </a:t>
            </a:r>
            <a:r>
              <a:rPr lang="zh-CN" altLang="en-US" sz="1600" dirty="0"/>
              <a:t>日将是新中国与捷克斯洛伐克相互承认和建立外交关系的 </a:t>
            </a:r>
            <a:r>
              <a:rPr lang="en-US" altLang="zh-CN" sz="1600" dirty="0"/>
              <a:t>60 </a:t>
            </a:r>
            <a:r>
              <a:rPr lang="zh-CN" altLang="en-US" sz="1600" dirty="0"/>
              <a:t>周年。</a:t>
            </a:r>
            <a:br>
              <a:rPr lang="zh-CN" altLang="en-US" sz="1600" dirty="0"/>
            </a:b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normAutofit/>
          </a:bodyPr>
          <a:lstStyle/>
          <a:p>
            <a:pPr>
              <a:buNone/>
            </a:pPr>
            <a:r>
              <a:rPr lang="zh-CN" altLang="en-US" dirty="0"/>
              <a:t>将</a:t>
            </a:r>
            <a:endParaRPr lang="sk-SK" altLang="zh-CN" dirty="0"/>
          </a:p>
          <a:p>
            <a:pPr>
              <a:buNone/>
            </a:pPr>
            <a:endParaRPr lang="sk-SK" altLang="zh-CN" dirty="0"/>
          </a:p>
          <a:p>
            <a:pPr>
              <a:buNone/>
            </a:pPr>
            <a:endParaRPr lang="sk-SK" altLang="zh-C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1000108"/>
            <a:ext cx="7467600" cy="1143000"/>
          </a:xfrm>
        </p:spPr>
        <p:txBody>
          <a:bodyPr>
            <a:normAutofit fontScale="90000"/>
          </a:bodyPr>
          <a:lstStyle/>
          <a:p>
            <a:r>
              <a:rPr lang="zh-CN" altLang="en-US" sz="1600" dirty="0"/>
              <a:t>这 </a:t>
            </a:r>
            <a:r>
              <a:rPr lang="en-US" altLang="zh-CN" sz="1600" dirty="0"/>
              <a:t>60 </a:t>
            </a:r>
            <a:r>
              <a:rPr lang="zh-CN" altLang="en-US" sz="1600" dirty="0"/>
              <a:t>年中的第一个 </a:t>
            </a:r>
            <a:r>
              <a:rPr lang="en-US" altLang="zh-CN" sz="1600" dirty="0"/>
              <a:t>10 </a:t>
            </a:r>
            <a:r>
              <a:rPr lang="zh-CN" altLang="en-US" sz="1600" dirty="0"/>
              <a:t>年，即 </a:t>
            </a:r>
            <a:r>
              <a:rPr lang="en-US" altLang="zh-CN" sz="1600" dirty="0"/>
              <a:t>20 </a:t>
            </a:r>
            <a:r>
              <a:rPr lang="zh-CN" altLang="en-US" sz="1600" dirty="0"/>
              <a:t>世纪 </a:t>
            </a:r>
            <a:r>
              <a:rPr lang="en-US" altLang="zh-CN" sz="1600" dirty="0"/>
              <a:t>50 </a:t>
            </a:r>
            <a:r>
              <a:rPr lang="zh-CN" altLang="en-US" sz="1600" dirty="0"/>
              <a:t>年代，在中国与捷克斯洛伐克的关系史上具有极为重要的地位。</a:t>
            </a:r>
            <a:br>
              <a:rPr lang="zh-CN" altLang="en-US" sz="1600" dirty="0"/>
            </a:br>
            <a:br>
              <a:rPr lang="zh-CN" altLang="en-US" sz="1800" dirty="0"/>
            </a:br>
            <a:br>
              <a:rPr lang="zh-CN" altLang="en-US" sz="2400" dirty="0"/>
            </a:br>
            <a:br>
              <a:rPr lang="zh-CN" altLang="en-US" dirty="0"/>
            </a:br>
            <a:endParaRPr lang="sk-SK" dirty="0"/>
          </a:p>
        </p:txBody>
      </p:sp>
      <p:sp>
        <p:nvSpPr>
          <p:cNvPr id="3" name="Zástupný symbol obsahu 2"/>
          <p:cNvSpPr>
            <a:spLocks noGrp="1"/>
          </p:cNvSpPr>
          <p:nvPr>
            <p:ph sz="quarter" idx="1"/>
          </p:nvPr>
        </p:nvSpPr>
        <p:spPr/>
        <p:txBody>
          <a:bodyPr/>
          <a:lstStyle/>
          <a:p>
            <a:r>
              <a:rPr lang="zh-CN" altLang="en-US" dirty="0"/>
              <a:t>第一个 </a:t>
            </a:r>
            <a:r>
              <a:rPr lang="en-US" altLang="zh-CN" dirty="0"/>
              <a:t>10 </a:t>
            </a:r>
            <a:r>
              <a:rPr lang="zh-CN" altLang="en-US" dirty="0"/>
              <a:t>年</a:t>
            </a:r>
            <a:r>
              <a:rPr lang="sk-SK" altLang="zh-CN" dirty="0"/>
              <a:t>radová číslovka, merové meno</a:t>
            </a:r>
          </a:p>
          <a:p>
            <a:r>
              <a:rPr lang="zh-CN" altLang="en-US" dirty="0"/>
              <a:t>即</a:t>
            </a:r>
            <a:r>
              <a:rPr lang="sk-SK" altLang="zh-CN" dirty="0"/>
              <a:t>sloveso be, mean</a:t>
            </a:r>
          </a:p>
          <a:p>
            <a:pPr marL="0" indent="0">
              <a:buNone/>
            </a:pPr>
            <a:endParaRPr lang="sk-SK" altLang="zh-CN" dirty="0"/>
          </a:p>
          <a:p>
            <a:pPr>
              <a:buNone/>
            </a:pPr>
            <a:endParaRPr lang="sk-SK"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420888"/>
            <a:ext cx="7467600" cy="1143000"/>
          </a:xfrm>
        </p:spPr>
        <p:txBody>
          <a:bodyPr>
            <a:normAutofit fontScale="90000"/>
          </a:bodyPr>
          <a:lstStyle/>
          <a:p>
            <a:r>
              <a:rPr lang="zh-CN" altLang="en-US" sz="2000" dirty="0"/>
              <a:t>当时，经过解放战争赢得了独立和解放的新中国与经过二次大战恢复了独立和自由的捷克斯洛伐克都把对方视为自己的真诚朋友，相互间建立了密切的合作关系，从而为中国人民与捷克斯洛伐克人民的友谊奠定了坚实的基础。 </a:t>
            </a:r>
            <a:br>
              <a:rPr lang="zh-CN" altLang="en-US" sz="1800" dirty="0"/>
            </a:br>
            <a:br>
              <a:rPr lang="zh-CN" altLang="en-US" sz="2000" dirty="0"/>
            </a:br>
            <a:br>
              <a:rPr lang="zh-CN" altLang="en-US" sz="2400" dirty="0"/>
            </a:br>
            <a:br>
              <a:rPr lang="sk-SK" altLang="zh-CN" sz="2800" dirty="0"/>
            </a:br>
            <a:br>
              <a:rPr lang="zh-CN" altLang="en-US" sz="2800" dirty="0"/>
            </a:br>
            <a:br>
              <a:rPr lang="zh-CN" altLang="en-US" dirty="0"/>
            </a:br>
            <a:endParaRPr lang="sk-SK" dirty="0"/>
          </a:p>
        </p:txBody>
      </p:sp>
      <p:sp>
        <p:nvSpPr>
          <p:cNvPr id="3" name="Zástupný symbol obsahu 2"/>
          <p:cNvSpPr>
            <a:spLocks noGrp="1"/>
          </p:cNvSpPr>
          <p:nvPr>
            <p:ph sz="quarter" idx="1"/>
          </p:nvPr>
        </p:nvSpPr>
        <p:spPr>
          <a:xfrm>
            <a:off x="251520" y="2017697"/>
            <a:ext cx="8229600" cy="4840303"/>
          </a:xfrm>
        </p:spPr>
        <p:txBody>
          <a:bodyPr/>
          <a:lstStyle/>
          <a:p>
            <a:r>
              <a:rPr lang="zh-CN" altLang="en-US" dirty="0"/>
              <a:t>次</a:t>
            </a:r>
            <a:r>
              <a:rPr lang="en-US" altLang="zh-CN" dirty="0" err="1"/>
              <a:t>slovesny</a:t>
            </a:r>
            <a:r>
              <a:rPr lang="en-US" altLang="zh-CN" dirty="0"/>
              <a:t> </a:t>
            </a:r>
            <a:r>
              <a:rPr lang="en-US" altLang="zh-CN" dirty="0" err="1"/>
              <a:t>numerativ</a:t>
            </a:r>
            <a:endParaRPr lang="sk-SK" altLang="zh-CN" dirty="0"/>
          </a:p>
          <a:p>
            <a:r>
              <a:rPr lang="zh-CN" altLang="en-US" dirty="0"/>
              <a:t>都</a:t>
            </a:r>
            <a:r>
              <a:rPr lang="en-US" altLang="zh-CN" dirty="0"/>
              <a:t>pr</a:t>
            </a:r>
            <a:r>
              <a:rPr lang="sk-SK" altLang="zh-CN" dirty="0"/>
              <a:t>íslovka rozsahu</a:t>
            </a:r>
          </a:p>
          <a:p>
            <a:r>
              <a:rPr lang="zh-CN" altLang="en-US" dirty="0"/>
              <a:t>把</a:t>
            </a:r>
            <a:r>
              <a:rPr lang="sk-SK" altLang="zh-CN" dirty="0"/>
              <a:t>prepozičné sloveso, uvádza priamy predmet</a:t>
            </a:r>
          </a:p>
          <a:p>
            <a:r>
              <a:rPr lang="zh-CN" altLang="en-US" dirty="0"/>
              <a:t>把</a:t>
            </a:r>
            <a:r>
              <a:rPr lang="sk-SK" altLang="zh-CN" dirty="0"/>
              <a:t>...</a:t>
            </a:r>
            <a:r>
              <a:rPr lang="zh-CN" altLang="en-US" dirty="0"/>
              <a:t>视为</a:t>
            </a:r>
            <a:endParaRPr lang="sk-SK" altLang="zh-CN" dirty="0"/>
          </a:p>
          <a:p>
            <a:r>
              <a:rPr lang="zh-CN" altLang="en-US" dirty="0"/>
              <a:t>为</a:t>
            </a:r>
            <a:r>
              <a:rPr lang="sk-SK" altLang="zh-CN" dirty="0"/>
              <a:t>prepozičné sloveso, pre, kvôli</a:t>
            </a:r>
            <a:endParaRPr lang="en-US" altLang="zh-CN" b="1" dirty="0"/>
          </a:p>
          <a:p>
            <a:endParaRPr lang="sk-SK" altLang="zh-CN"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áda">
  <a:themeElements>
    <a:clrScheme name="Arkád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ád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ád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1285</Words>
  <Application>Microsoft Office PowerPoint</Application>
  <PresentationFormat>Předvádění na obrazovce (4:3)</PresentationFormat>
  <Paragraphs>88</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Century Schoolbook</vt:lpstr>
      <vt:lpstr>Courier New</vt:lpstr>
      <vt:lpstr>Wingdings</vt:lpstr>
      <vt:lpstr>Wingdings 2</vt:lpstr>
      <vt:lpstr>Arkáda</vt:lpstr>
      <vt:lpstr>Četba čínskych textov</vt:lpstr>
      <vt:lpstr>生词考试</vt:lpstr>
      <vt:lpstr>展现在读者面前的是一本文集，它收录了部分曾经在捷克斯洛伐克留学的同学撰写的回忆文章。   </vt:lpstr>
      <vt:lpstr>Nominalizácia</vt:lpstr>
      <vt:lpstr>这些同学大多数是 20 世纪 50 年代去那里学习的，因为在学习期间受到老师、同学，乃至于广大人民群众的诚挚欢迎和热情关怀，对于那片美丽的土地和那里的友善人民产生了深厚的感情，所以取名为《在第二故乡的日子》，以表示对于这段美好时光的深切怀念。    </vt:lpstr>
      <vt:lpstr>时间已经过去了半个多世纪，昔日风华正茂的青年成为了白发苍苍的老人，统一的捷克斯洛伐克也分成了捷克和斯洛伐克两个国家，但是，回想起那些难忘的日子，仍然使我们激动不已。   </vt:lpstr>
      <vt:lpstr>2009年 10 月 6 日将是新中国与捷克斯洛伐克相互承认和建立外交关系的 60 周年。    </vt:lpstr>
      <vt:lpstr>这 60 年中的第一个 10 年，即 20 世纪 50 年代，在中国与捷克斯洛伐克的关系史上具有极为重要的地位。    </vt:lpstr>
      <vt:lpstr>当时，经过解放战争赢得了独立和解放的新中国与经过二次大战恢复了独立和自由的捷克斯洛伐克都把对方视为自己的真诚朋友，相互间建立了密切的合作关系，从而为中国人民与捷克斯洛伐克人民的友谊奠定了坚实的基础。       </vt:lpstr>
      <vt:lpstr>而我们正是这个友好合作时期的见证人，我们的文章讲述的虽然只是一些零散的、片段的回忆，既不完整，也不全面，但仍然不失为这段历史的一种佐证。 (陈平陵）    </vt:lpstr>
      <vt:lpstr>preložte</vt:lpstr>
      <vt:lpstr>Ďakujem za pozornosť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Četba čínskych textov</dc:title>
  <dc:creator>Annamária Hegerová</dc:creator>
  <cp:lastModifiedBy>Terézia Hegerová</cp:lastModifiedBy>
  <cp:revision>47</cp:revision>
  <dcterms:created xsi:type="dcterms:W3CDTF">2021-09-19T15:09:17Z</dcterms:created>
  <dcterms:modified xsi:type="dcterms:W3CDTF">2022-10-18T17:31:40Z</dcterms:modified>
</cp:coreProperties>
</file>