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70" r:id="rId9"/>
    <p:sldId id="266" r:id="rId10"/>
    <p:sldId id="267" r:id="rId11"/>
    <p:sldId id="271" r:id="rId12"/>
    <p:sldId id="269" r:id="rId13"/>
    <p:sldId id="268" r:id="rId14"/>
    <p:sldId id="272" r:id="rId15"/>
    <p:sldId id="277" r:id="rId16"/>
    <p:sldId id="279" r:id="rId17"/>
    <p:sldId id="278" r:id="rId18"/>
    <p:sldId id="265" r:id="rId19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9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E3C345-555D-419B-9AC5-10C187A06071}" type="datetimeFigureOut">
              <a:rPr lang="sk-SK" smtClean="0"/>
              <a:pPr/>
              <a:t>22. 11. 2022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8FDBCD-FB74-4A7D-9EC8-587E738B9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5984" y="3857628"/>
            <a:ext cx="6172200" cy="1894362"/>
          </a:xfrm>
        </p:spPr>
        <p:txBody>
          <a:bodyPr>
            <a:normAutofit/>
          </a:bodyPr>
          <a:lstStyle/>
          <a:p>
            <a:r>
              <a:rPr lang="sk-SK" sz="4000" dirty="0" err="1"/>
              <a:t>Četba</a:t>
            </a:r>
            <a:r>
              <a:rPr lang="sk-SK" sz="4000" dirty="0"/>
              <a:t> čínskych textov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5984" y="5715016"/>
            <a:ext cx="6172200" cy="1371600"/>
          </a:xfrm>
        </p:spPr>
        <p:txBody>
          <a:bodyPr>
            <a:normAutofit/>
          </a:bodyPr>
          <a:lstStyle/>
          <a:p>
            <a:r>
              <a:rPr lang="sk-SK" sz="2800" dirty="0"/>
              <a:t>Text 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-214338"/>
            <a:ext cx="3998909" cy="50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zh-CN" altLang="en-US" dirty="0"/>
            </a:br>
            <a:r>
              <a:rPr lang="zh-CN" altLang="en-US" dirty="0"/>
              <a:t>下面有一种著名的神话故事，来自</a:t>
            </a:r>
            <a:r>
              <a:rPr lang="en-US" altLang="zh-CN" dirty="0"/>
              <a:t>《</a:t>
            </a:r>
            <a:r>
              <a:rPr lang="zh-CN" altLang="en-US" dirty="0"/>
              <a:t>山海经</a:t>
            </a:r>
            <a:r>
              <a:rPr lang="en-US" altLang="zh-CN" dirty="0"/>
              <a:t>》</a:t>
            </a:r>
            <a:r>
              <a:rPr lang="zh-CN" altLang="en-US" dirty="0"/>
              <a:t>。</a:t>
            </a:r>
            <a:br>
              <a:rPr lang="zh-CN" altLang="en-US" dirty="0"/>
            </a:b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>
            <a:normAutofit/>
          </a:bodyPr>
          <a:lstStyle/>
          <a:p>
            <a:pPr>
              <a:buNone/>
            </a:pPr>
            <a:endParaRPr lang="zh-CN" altLang="en-US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有一次，太阳神炎帝的女儿女娃在东海游泳，突然海上起了波浪，女娃不幸被淹死了。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/>
              <a:t>一次</a:t>
            </a:r>
            <a:r>
              <a:rPr lang="en-US" altLang="zh-CN" dirty="0" err="1"/>
              <a:t>slovesny</a:t>
            </a:r>
            <a:r>
              <a:rPr lang="en-US" altLang="zh-CN" dirty="0"/>
              <a:t> </a:t>
            </a:r>
            <a:r>
              <a:rPr lang="en-US" altLang="zh-CN" dirty="0" err="1"/>
              <a:t>numerativ</a:t>
            </a:r>
            <a:r>
              <a:rPr lang="en-US" altLang="zh-CN" dirty="0"/>
              <a:t> </a:t>
            </a:r>
            <a:r>
              <a:rPr lang="en-US" altLang="zh-CN" dirty="0" err="1"/>
              <a:t>vyjadrujuci</a:t>
            </a:r>
            <a:r>
              <a:rPr lang="en-US" altLang="zh-CN" dirty="0"/>
              <a:t> </a:t>
            </a:r>
            <a:r>
              <a:rPr lang="en-US" altLang="zh-CN" dirty="0" err="1"/>
              <a:t>pocetnost</a:t>
            </a:r>
            <a:r>
              <a:rPr lang="en-US" altLang="zh-CN" dirty="0"/>
              <a:t> </a:t>
            </a:r>
            <a:r>
              <a:rPr lang="en-US" altLang="zh-CN" dirty="0" err="1"/>
              <a:t>deja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在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, </a:t>
            </a:r>
            <a:r>
              <a:rPr lang="en-US" altLang="zh-CN" dirty="0" err="1"/>
              <a:t>uvedenie</a:t>
            </a:r>
            <a:r>
              <a:rPr lang="en-US" altLang="zh-CN" dirty="0"/>
              <a:t> </a:t>
            </a:r>
            <a:r>
              <a:rPr lang="en-US" altLang="zh-CN" dirty="0" err="1"/>
              <a:t>miesta</a:t>
            </a:r>
            <a:r>
              <a:rPr lang="en-US" altLang="zh-CN" dirty="0"/>
              <a:t>, v, </a:t>
            </a:r>
            <a:r>
              <a:rPr lang="en-US" altLang="zh-CN" dirty="0" err="1"/>
              <a:t>na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突然</a:t>
            </a:r>
            <a:r>
              <a:rPr lang="en-US" altLang="zh-CN" dirty="0" err="1"/>
              <a:t>prislovka</a:t>
            </a:r>
            <a:r>
              <a:rPr lang="en-US" altLang="zh-CN" dirty="0"/>
              <a:t> </a:t>
            </a:r>
            <a:r>
              <a:rPr lang="en-US" altLang="zh-CN" dirty="0" err="1"/>
              <a:t>casu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起了</a:t>
            </a:r>
            <a:endParaRPr lang="en-US" altLang="zh-CN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她的灵魂变成了一只小鸟，名字叫精卫，样子看起来非常漂亮。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/>
              <a:t>只</a:t>
            </a:r>
            <a:r>
              <a:rPr lang="en-US" altLang="zh-CN" dirty="0" err="1"/>
              <a:t>menny</a:t>
            </a:r>
            <a:r>
              <a:rPr lang="en-US" altLang="zh-CN" dirty="0"/>
              <a:t> </a:t>
            </a:r>
            <a:r>
              <a:rPr lang="en-US" altLang="zh-CN" dirty="0" err="1"/>
              <a:t>numerativ</a:t>
            </a:r>
            <a:r>
              <a:rPr lang="en-US" altLang="zh-CN" dirty="0"/>
              <a:t> pre </a:t>
            </a:r>
            <a:r>
              <a:rPr lang="en-US" altLang="zh-CN" dirty="0" err="1"/>
              <a:t>zvierata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看起来</a:t>
            </a:r>
            <a:r>
              <a:rPr lang="en-US" altLang="zh-CN" dirty="0" err="1"/>
              <a:t>dvojslabicne</a:t>
            </a:r>
            <a:r>
              <a:rPr lang="en-US" altLang="zh-CN" dirty="0"/>
              <a:t> </a:t>
            </a:r>
            <a:r>
              <a:rPr lang="en-US" altLang="zh-CN" dirty="0" err="1"/>
              <a:t>smerove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, complement-</a:t>
            </a:r>
            <a:r>
              <a:rPr lang="en-US" altLang="zh-CN" dirty="0" err="1"/>
              <a:t>smerovy</a:t>
            </a:r>
            <a:r>
              <a:rPr lang="en-US" altLang="zh-CN" dirty="0"/>
              <a:t> </a:t>
            </a:r>
            <a:r>
              <a:rPr lang="en-US" altLang="zh-CN" dirty="0" err="1"/>
              <a:t>modifikator</a:t>
            </a:r>
            <a:r>
              <a:rPr lang="en-US" altLang="zh-CN" dirty="0"/>
              <a:t> , je to </a:t>
            </a:r>
            <a:r>
              <a:rPr lang="en-US" altLang="zh-CN" dirty="0" err="1"/>
              <a:t>pociatok</a:t>
            </a:r>
            <a:r>
              <a:rPr lang="en-US" altLang="zh-CN" dirty="0"/>
              <a:t> </a:t>
            </a:r>
            <a:r>
              <a:rPr lang="en-US" altLang="zh-CN" dirty="0" err="1"/>
              <a:t>deja</a:t>
            </a:r>
            <a:r>
              <a:rPr lang="en-US" altLang="zh-CN" dirty="0"/>
              <a:t> ci </a:t>
            </a:r>
            <a:r>
              <a:rPr lang="en-US" altLang="zh-CN" b="1" dirty="0" err="1"/>
              <a:t>vznik</a:t>
            </a:r>
            <a:r>
              <a:rPr lang="en-US" altLang="zh-CN" b="1" dirty="0"/>
              <a:t> </a:t>
            </a:r>
            <a:r>
              <a:rPr lang="en-US" altLang="zh-CN" b="1" dirty="0" err="1"/>
              <a:t>dojmu</a:t>
            </a:r>
            <a:r>
              <a:rPr lang="en-US" altLang="zh-CN" dirty="0"/>
              <a:t>?</a:t>
            </a:r>
            <a:endParaRPr lang="sk-SK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精卫住在一座荒岛上，天天从西山衔来树枝和石头投进海里，决心把东海填平。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/>
              <a:t>座</a:t>
            </a:r>
            <a:r>
              <a:rPr lang="en-US" altLang="zh-CN" dirty="0" err="1"/>
              <a:t>menny</a:t>
            </a:r>
            <a:r>
              <a:rPr lang="en-US" altLang="zh-CN" dirty="0"/>
              <a:t> </a:t>
            </a:r>
            <a:r>
              <a:rPr lang="en-US" altLang="zh-CN" dirty="0" err="1"/>
              <a:t>numerativ</a:t>
            </a:r>
            <a:r>
              <a:rPr lang="en-US" altLang="zh-CN" dirty="0"/>
              <a:t> pre </a:t>
            </a:r>
            <a:r>
              <a:rPr lang="en-US" altLang="zh-CN" dirty="0" err="1"/>
              <a:t>budovy</a:t>
            </a:r>
            <a:r>
              <a:rPr lang="en-US" altLang="zh-CN" dirty="0"/>
              <a:t>, </a:t>
            </a:r>
            <a:r>
              <a:rPr lang="en-US" altLang="zh-CN" dirty="0" err="1"/>
              <a:t>hory</a:t>
            </a:r>
            <a:r>
              <a:rPr lang="en-US" altLang="zh-CN" dirty="0"/>
              <a:t> a </a:t>
            </a:r>
            <a:r>
              <a:rPr lang="en-US" altLang="zh-CN" dirty="0" err="1"/>
              <a:t>podobne</a:t>
            </a:r>
            <a:r>
              <a:rPr lang="en-US" altLang="zh-CN" dirty="0"/>
              <a:t> </a:t>
            </a:r>
            <a:r>
              <a:rPr lang="en-US" altLang="zh-CN" dirty="0" err="1"/>
              <a:t>objekty</a:t>
            </a:r>
            <a:r>
              <a:rPr lang="en-US" altLang="zh-CN" dirty="0"/>
              <a:t>, </a:t>
            </a:r>
            <a:r>
              <a:rPr lang="en-US" altLang="zh-CN" dirty="0" err="1"/>
              <a:t>ktore</a:t>
            </a:r>
            <a:r>
              <a:rPr lang="en-US" altLang="zh-CN" dirty="0"/>
              <a:t> </a:t>
            </a:r>
            <a:r>
              <a:rPr lang="en-US" altLang="zh-CN" dirty="0" err="1"/>
              <a:t>sa</a:t>
            </a:r>
            <a:r>
              <a:rPr lang="en-US" altLang="zh-CN" dirty="0"/>
              <a:t> </a:t>
            </a:r>
            <a:r>
              <a:rPr lang="en-US" altLang="zh-CN" dirty="0" err="1"/>
              <a:t>nedaju</a:t>
            </a:r>
            <a:r>
              <a:rPr lang="en-US" altLang="zh-CN" dirty="0"/>
              <a:t> </a:t>
            </a:r>
            <a:r>
              <a:rPr lang="en-US" altLang="zh-CN" dirty="0" err="1"/>
              <a:t>hybat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从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 z, od</a:t>
            </a:r>
          </a:p>
          <a:p>
            <a:pPr>
              <a:buNone/>
            </a:pPr>
            <a:r>
              <a:rPr lang="zh-CN" altLang="en-US" dirty="0"/>
              <a:t>投进</a:t>
            </a:r>
            <a:r>
              <a:rPr lang="en-US" altLang="zh-CN" dirty="0" err="1"/>
              <a:t>smerove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 </a:t>
            </a:r>
            <a:r>
              <a:rPr lang="en-US" altLang="zh-CN" dirty="0" err="1"/>
              <a:t>vstupit</a:t>
            </a:r>
            <a:r>
              <a:rPr lang="en-US" altLang="zh-CN" dirty="0"/>
              <a:t>, complement-</a:t>
            </a:r>
            <a:r>
              <a:rPr lang="en-US" altLang="zh-CN" dirty="0" err="1"/>
              <a:t>smerovy</a:t>
            </a:r>
            <a:r>
              <a:rPr lang="en-US" altLang="zh-CN" dirty="0"/>
              <a:t> </a:t>
            </a:r>
            <a:r>
              <a:rPr lang="en-US" altLang="zh-CN" dirty="0" err="1"/>
              <a:t>modifikator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海里</a:t>
            </a:r>
            <a:r>
              <a:rPr lang="en-US" altLang="zh-CN" dirty="0" err="1"/>
              <a:t>zalozka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把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sloveso-uvadza</a:t>
            </a:r>
            <a:r>
              <a:rPr lang="en-US" altLang="zh-CN" dirty="0"/>
              <a:t> </a:t>
            </a:r>
            <a:r>
              <a:rPr lang="en-US" altLang="zh-CN" dirty="0" err="1"/>
              <a:t>priamy</a:t>
            </a:r>
            <a:r>
              <a:rPr lang="en-US" altLang="zh-CN" dirty="0"/>
              <a:t> </a:t>
            </a:r>
            <a:r>
              <a:rPr lang="en-US" altLang="zh-CN" dirty="0" err="1"/>
              <a:t>predmet</a:t>
            </a:r>
            <a:endParaRPr lang="en-US" altLang="zh-CN" dirty="0"/>
          </a:p>
          <a:p>
            <a:pPr>
              <a:buNone/>
            </a:pPr>
            <a:endParaRPr lang="sk-SK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D0FB470-901A-41BB-AF5E-A38E74F63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据说直今，这只小鸟还在不停地填海。</a:t>
            </a: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/>
              <a:t>不停</a:t>
            </a:r>
            <a:r>
              <a:rPr lang="zh-CN" altLang="en-US" b="1" dirty="0"/>
              <a:t>地</a:t>
            </a:r>
            <a:endParaRPr lang="en-US" altLang="zh-CN" b="1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神话原文如此：</a:t>
            </a:r>
            <a:r>
              <a:rPr lang="en-US" altLang="zh-CN" dirty="0"/>
              <a:t>《</a:t>
            </a:r>
            <a:r>
              <a:rPr lang="zh-CN" altLang="en-US" dirty="0"/>
              <a:t>炎帝之少女，名曰女娃。女娃游于东海，弱而不返，故为精卫，常衔西山之木石，以堙于东海</a:t>
            </a:r>
            <a:r>
              <a:rPr lang="en-US" altLang="zh-CN" dirty="0"/>
              <a:t>》</a:t>
            </a:r>
            <a:r>
              <a:rPr lang="zh-CN" altLang="en-US" dirty="0"/>
              <a:t>。 这悲壮的故事赞扬了精卫自强不息的品格。</a:t>
            </a:r>
            <a:br>
              <a:rPr lang="zh-CN" altLang="en-US" dirty="0"/>
            </a:br>
            <a:br>
              <a:rPr lang="en-US" altLang="zh-CN" dirty="0"/>
            </a:br>
            <a:endParaRPr lang="sk-SK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E80DD-3B7B-482C-BF9A-7B9646DD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sk-SK" dirty="0"/>
              <a:t>Preložte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0A20B-7358-4306-8848-126250C55F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lnSpcReduction="10000"/>
          </a:bodyPr>
          <a:lstStyle/>
          <a:p>
            <a:r>
              <a:rPr lang="zh-CN" altLang="en-US" b="0" i="0" dirty="0">
                <a:solidFill>
                  <a:srgbClr val="373A3C"/>
                </a:solidFill>
                <a:effectLst/>
                <a:latin typeface="+mn-ea"/>
              </a:rPr>
              <a:t>“天人合一”是中国哲学中关于人与自然关系的一种观点，意思是人与大自然要“合一“，要和平共处。</a:t>
            </a:r>
            <a:endParaRPr lang="en-US" altLang="zh-CN" b="0" i="0" dirty="0">
              <a:solidFill>
                <a:srgbClr val="373A3C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zh-CN" altLang="en-US" b="1" i="0" dirty="0">
                <a:solidFill>
                  <a:srgbClr val="373A3C"/>
                </a:solidFill>
                <a:effectLst/>
                <a:latin typeface="+mn-ea"/>
              </a:rPr>
              <a:t>合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spojit</a:t>
            </a:r>
            <a:r>
              <a:rPr lang="en-US" altLang="zh-CN" b="1" i="0" dirty="0">
                <a:solidFill>
                  <a:srgbClr val="373A3C"/>
                </a:solidFill>
                <a:effectLst/>
                <a:latin typeface="+mn-ea"/>
              </a:rPr>
              <a:t>, 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spolu</a:t>
            </a:r>
            <a:r>
              <a:rPr lang="en-US" altLang="zh-CN" b="1" i="0" dirty="0">
                <a:solidFill>
                  <a:srgbClr val="373A3C"/>
                </a:solidFill>
                <a:effectLst/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zh-CN" altLang="en-US" b="1" i="0" dirty="0">
                <a:solidFill>
                  <a:srgbClr val="373A3C"/>
                </a:solidFill>
                <a:effectLst/>
                <a:latin typeface="+mn-ea"/>
              </a:rPr>
              <a:t>哲学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filozofia</a:t>
            </a:r>
            <a:endParaRPr lang="en-US" altLang="zh-CN" b="1" dirty="0">
              <a:solidFill>
                <a:srgbClr val="373A3C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b="1" i="0" dirty="0">
                <a:solidFill>
                  <a:srgbClr val="373A3C"/>
                </a:solidFill>
                <a:effectLst/>
                <a:latin typeface="+mn-ea"/>
              </a:rPr>
              <a:t>观点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postoj</a:t>
            </a:r>
            <a:r>
              <a:rPr lang="en-US" altLang="zh-CN" b="1" i="0" dirty="0">
                <a:solidFill>
                  <a:srgbClr val="373A3C"/>
                </a:solidFill>
                <a:effectLst/>
                <a:latin typeface="+mn-ea"/>
              </a:rPr>
              <a:t>, 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nahlad</a:t>
            </a:r>
            <a:endParaRPr lang="sk-SK" altLang="zh-CN" b="1" i="0" dirty="0">
              <a:solidFill>
                <a:srgbClr val="373A3C"/>
              </a:solidFill>
              <a:effectLst/>
              <a:latin typeface="+mn-ea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i="0" dirty="0">
                <a:solidFill>
                  <a:srgbClr val="373A3C"/>
                </a:solidFill>
                <a:effectLst/>
                <a:latin typeface="+mn-ea"/>
              </a:rPr>
              <a:t>它最早是由庄子（公元前</a:t>
            </a:r>
            <a:r>
              <a:rPr lang="en-GB" i="0" dirty="0">
                <a:solidFill>
                  <a:srgbClr val="373A3C"/>
                </a:solidFill>
                <a:effectLst/>
                <a:latin typeface="+mn-ea"/>
              </a:rPr>
              <a:t>369-</a:t>
            </a:r>
            <a:r>
              <a:rPr lang="zh-CN" i="0" dirty="0">
                <a:solidFill>
                  <a:srgbClr val="373A3C"/>
                </a:solidFill>
                <a:effectLst/>
                <a:latin typeface="+mn-ea"/>
              </a:rPr>
              <a:t>公元前</a:t>
            </a:r>
            <a:r>
              <a:rPr lang="en-GB" i="0" dirty="0">
                <a:solidFill>
                  <a:srgbClr val="373A3C"/>
                </a:solidFill>
                <a:effectLst/>
                <a:latin typeface="+mn-ea"/>
              </a:rPr>
              <a:t>286</a:t>
            </a:r>
            <a:r>
              <a:rPr lang="zh-CN" i="0" dirty="0">
                <a:solidFill>
                  <a:srgbClr val="373A3C"/>
                </a:solidFill>
                <a:effectLst/>
                <a:latin typeface="+mn-ea"/>
              </a:rPr>
              <a:t>）提出的。</a:t>
            </a:r>
            <a:endParaRPr lang="en-US" altLang="zh-CN" i="0" dirty="0">
              <a:solidFill>
                <a:srgbClr val="373A3C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zh-CN" b="1" i="0" dirty="0">
                <a:solidFill>
                  <a:srgbClr val="373A3C"/>
                </a:solidFill>
                <a:effectLst/>
                <a:latin typeface="+mn-ea"/>
              </a:rPr>
              <a:t>庄子</a:t>
            </a:r>
            <a:r>
              <a:rPr lang="en-US" altLang="zh-CN" b="1" dirty="0">
                <a:solidFill>
                  <a:srgbClr val="373A3C"/>
                </a:solidFill>
                <a:latin typeface="+mn-ea"/>
              </a:rPr>
              <a:t> Zhuangzi</a:t>
            </a:r>
          </a:p>
          <a:p>
            <a:pPr marL="0" indent="0">
              <a:buNone/>
            </a:pPr>
            <a:r>
              <a:rPr lang="zh-CN" b="1" i="0" dirty="0">
                <a:solidFill>
                  <a:srgbClr val="373A3C"/>
                </a:solidFill>
                <a:effectLst/>
                <a:latin typeface="+mn-ea"/>
              </a:rPr>
              <a:t>公元前</a:t>
            </a:r>
            <a:r>
              <a:rPr lang="en-US" altLang="zh-CN" b="1" i="0" dirty="0">
                <a:solidFill>
                  <a:srgbClr val="373A3C"/>
                </a:solidFill>
                <a:effectLst/>
                <a:latin typeface="+mn-ea"/>
              </a:rPr>
              <a:t> 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pr.n.l</a:t>
            </a:r>
            <a:r>
              <a:rPr lang="en-US" altLang="zh-CN" b="1" i="0" dirty="0">
                <a:solidFill>
                  <a:srgbClr val="373A3C"/>
                </a:solidFill>
                <a:effectLst/>
                <a:latin typeface="+mn-ea"/>
              </a:rPr>
              <a:t>.</a:t>
            </a:r>
            <a:endParaRPr lang="sk-SK" altLang="zh-CN" b="1" dirty="0">
              <a:solidFill>
                <a:srgbClr val="373A3C"/>
              </a:solidFill>
              <a:latin typeface="+mn-ea"/>
            </a:endParaRPr>
          </a:p>
          <a:p>
            <a:r>
              <a:rPr lang="zh-CN" i="0" dirty="0">
                <a:solidFill>
                  <a:srgbClr val="373A3C"/>
                </a:solidFill>
                <a:effectLst/>
                <a:latin typeface="+mn-ea"/>
              </a:rPr>
              <a:t>当代著名学者季羡林（</a:t>
            </a:r>
            <a:r>
              <a:rPr lang="sk-SK" i="0" dirty="0">
                <a:solidFill>
                  <a:srgbClr val="373A3C"/>
                </a:solidFill>
                <a:effectLst/>
                <a:latin typeface="+mn-ea"/>
              </a:rPr>
              <a:t>Ji Xianlin</a:t>
            </a:r>
            <a:r>
              <a:rPr lang="zh-CN" i="0" dirty="0">
                <a:solidFill>
                  <a:srgbClr val="373A3C"/>
                </a:solidFill>
                <a:effectLst/>
                <a:latin typeface="+mn-ea"/>
              </a:rPr>
              <a:t>）先生将其解释为：天，就是大自然；人，就是人类；合，就是互相理解，结成友谊。</a:t>
            </a:r>
            <a:endParaRPr lang="en-US" altLang="zh-CN" i="0" dirty="0">
              <a:solidFill>
                <a:srgbClr val="373A3C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zh-CN" b="1" i="0" dirty="0">
                <a:solidFill>
                  <a:srgbClr val="373A3C"/>
                </a:solidFill>
                <a:effectLst/>
                <a:latin typeface="+mn-ea"/>
              </a:rPr>
              <a:t>解释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vysvetlenie</a:t>
            </a:r>
            <a:r>
              <a:rPr lang="en-US" altLang="zh-CN" b="1" i="0" dirty="0">
                <a:solidFill>
                  <a:srgbClr val="373A3C"/>
                </a:solidFill>
                <a:effectLst/>
                <a:latin typeface="+mn-ea"/>
              </a:rPr>
              <a:t>, 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vysvetlit</a:t>
            </a:r>
            <a:endParaRPr lang="en-US" altLang="zh-CN" b="1" i="0" dirty="0">
              <a:solidFill>
                <a:srgbClr val="373A3C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zh-CN" b="1" i="0" dirty="0">
                <a:solidFill>
                  <a:srgbClr val="373A3C"/>
                </a:solidFill>
                <a:effectLst/>
                <a:latin typeface="+mn-ea"/>
              </a:rPr>
              <a:t>结成</a:t>
            </a:r>
            <a:r>
              <a:rPr lang="en-US" altLang="zh-CN" b="1" i="0" dirty="0" err="1">
                <a:solidFill>
                  <a:srgbClr val="373A3C"/>
                </a:solidFill>
                <a:effectLst/>
                <a:latin typeface="+mn-ea"/>
              </a:rPr>
              <a:t>formovat</a:t>
            </a:r>
            <a:endParaRPr 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95622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sk-SK" dirty="0"/>
              <a:t>Preložte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6264696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创世女神女娲，每天至少能创造出七十样东西 ，开世造物，因此被称为大地之母 。</a:t>
            </a:r>
          </a:p>
          <a:p>
            <a:pPr>
              <a:buNone/>
            </a:pPr>
            <a:endParaRPr lang="zh-CN" altLang="en-US" sz="2800" dirty="0"/>
          </a:p>
          <a:p>
            <a:r>
              <a:rPr lang="zh-CN" altLang="en-US" sz="2800" dirty="0"/>
              <a:t>女娲以泥土仿照自己抟土造人，创造并构建人类社会；又替人类立下了婚姻制度，使青年两性相互婚配，繁衍后代</a:t>
            </a:r>
            <a:r>
              <a:rPr lang="en-US" altLang="zh-CN" sz="2800" dirty="0"/>
              <a:t>.</a:t>
            </a:r>
          </a:p>
          <a:p>
            <a:r>
              <a:rPr lang="zh-CN" altLang="en-US" sz="2800" dirty="0"/>
              <a:t>女娲是中华民族的母亲。</a:t>
            </a:r>
            <a:endParaRPr lang="en-US" altLang="zh-CN" sz="2800" dirty="0"/>
          </a:p>
          <a:p>
            <a:r>
              <a:rPr lang="zh-CN" altLang="en-US" sz="2800" dirty="0"/>
              <a:t>她慈祥地创造了生命，又勇敢地照顾生灵免受天灾，是被民间广泛而又长久崇拜的创世神和始母神</a:t>
            </a:r>
            <a:endParaRPr lang="sk-SK" sz="28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447905"/>
            <a:ext cx="4367408" cy="11430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040" y="836712"/>
            <a:ext cx="35052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7467600" cy="1143000"/>
          </a:xfrm>
        </p:spPr>
        <p:txBody>
          <a:bodyPr/>
          <a:lstStyle/>
          <a:p>
            <a:r>
              <a:rPr lang="zh-CN" altLang="en-US" dirty="0"/>
              <a:t>生词考试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686800" cy="571501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k-SK" altLang="zh-CN" sz="3200" dirty="0"/>
              <a:t>představa, představovat jsi</a:t>
            </a:r>
          </a:p>
          <a:p>
            <a:pPr marL="457200" indent="-457200">
              <a:buAutoNum type="arabicPeriod"/>
            </a:pPr>
            <a:r>
              <a:rPr lang="sk-SK" altLang="zh-CN" sz="3200" dirty="0"/>
              <a:t>přání, touha</a:t>
            </a:r>
          </a:p>
          <a:p>
            <a:pPr marL="457200" indent="-457200">
              <a:buAutoNum type="arabicPeriod"/>
            </a:pPr>
            <a:r>
              <a:rPr lang="sk-SK" altLang="zh-CN" sz="3200" dirty="0"/>
              <a:t>vysvětlení, vysvětlit</a:t>
            </a:r>
          </a:p>
          <a:p>
            <a:pPr marL="457200" indent="-457200">
              <a:buAutoNum type="arabicPeriod"/>
            </a:pPr>
            <a:r>
              <a:rPr lang="sk-SK" altLang="zh-CN" sz="3200" dirty="0"/>
              <a:t>originál</a:t>
            </a:r>
          </a:p>
          <a:p>
            <a:pPr marL="457200" indent="-457200">
              <a:buAutoNum type="arabicPeriod"/>
            </a:pPr>
            <a:r>
              <a:rPr lang="sk-SK" altLang="zh-CN" sz="3200" dirty="0"/>
              <a:t>zapsat, zápisky</a:t>
            </a:r>
          </a:p>
          <a:p>
            <a:pPr marL="457200" indent="-457200">
              <a:buAutoNum type="arabicPeriod"/>
            </a:pPr>
            <a:r>
              <a:rPr lang="zh-CN" altLang="en-US" sz="3200" dirty="0"/>
              <a:t>流传</a:t>
            </a:r>
            <a:endParaRPr lang="sk-SK" altLang="zh-CN" sz="3200" dirty="0"/>
          </a:p>
          <a:p>
            <a:pPr marL="457200" indent="-457200">
              <a:buAutoNum type="arabicPeriod"/>
            </a:pPr>
            <a:r>
              <a:rPr lang="zh-CN" altLang="en-US" sz="3200" dirty="0"/>
              <a:t>天真</a:t>
            </a:r>
            <a:endParaRPr lang="sk-SK" altLang="zh-CN" sz="3200" dirty="0"/>
          </a:p>
          <a:p>
            <a:pPr marL="457200" indent="-457200">
              <a:buAutoNum type="arabicPeriod"/>
            </a:pPr>
            <a:r>
              <a:rPr lang="zh-CN" altLang="en-US" sz="3200" dirty="0"/>
              <a:t>指</a:t>
            </a:r>
            <a:endParaRPr lang="sk-SK" altLang="zh-CN" sz="3200" dirty="0"/>
          </a:p>
          <a:p>
            <a:pPr marL="457200" indent="-457200">
              <a:buAutoNum type="arabicPeriod"/>
            </a:pPr>
            <a:r>
              <a:rPr lang="zh-CN" altLang="en-US" sz="3200" dirty="0"/>
              <a:t>传说</a:t>
            </a:r>
            <a:endParaRPr lang="sk-SK" altLang="zh-CN" sz="3200" dirty="0"/>
          </a:p>
          <a:p>
            <a:pPr marL="457200" indent="-457200">
              <a:buAutoNum type="arabicPeriod"/>
            </a:pPr>
            <a:r>
              <a:rPr lang="zh-CN" altLang="en-US" sz="3200" dirty="0"/>
              <a:t>主要</a:t>
            </a:r>
            <a:endParaRPr lang="sk-SK" altLang="zh-CN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87332">
            <a:off x="5584085" y="2673351"/>
            <a:ext cx="22098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sk-SK" altLang="zh-CN" sz="1200" dirty="0"/>
            </a:br>
            <a:br>
              <a:rPr lang="sk-SK" altLang="zh-CN" sz="2000" dirty="0"/>
            </a:br>
            <a:r>
              <a:rPr lang="zh-CN" altLang="en-US" sz="2000" b="1" dirty="0"/>
              <a:t>古代神话</a:t>
            </a:r>
            <a:br>
              <a:rPr lang="zh-CN" altLang="en-US" sz="2000" dirty="0"/>
            </a:br>
            <a:r>
              <a:rPr lang="zh-CN" altLang="en-US" sz="2000" dirty="0"/>
              <a:t>神话是关于神仙或者神化英雄的传说。</a:t>
            </a:r>
            <a:br>
              <a:rPr lang="zh-CN" altLang="en-US" sz="2000" dirty="0"/>
            </a:br>
            <a:br>
              <a:rPr lang="zh-CN" altLang="en-US" sz="1200" dirty="0"/>
            </a:br>
            <a:br>
              <a:rPr lang="zh-CN" altLang="en-US" sz="1400" dirty="0"/>
            </a:b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zh-CN" altLang="en-US" dirty="0"/>
              <a:t>或者</a:t>
            </a:r>
            <a:r>
              <a:rPr lang="en-US" altLang="zh-CN" dirty="0" err="1"/>
              <a:t>zlucovacia</a:t>
            </a:r>
            <a:r>
              <a:rPr lang="en-US" altLang="zh-CN" dirty="0"/>
              <a:t> </a:t>
            </a:r>
            <a:r>
              <a:rPr lang="en-US" altLang="zh-CN" dirty="0" err="1"/>
              <a:t>spojka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的</a:t>
            </a:r>
            <a:r>
              <a:rPr lang="en-US" altLang="zh-CN" dirty="0" err="1"/>
              <a:t>pomocne</a:t>
            </a:r>
            <a:r>
              <a:rPr lang="en-US" altLang="zh-CN" dirty="0"/>
              <a:t> </a:t>
            </a:r>
            <a:r>
              <a:rPr lang="en-US" altLang="zh-CN" dirty="0" err="1"/>
              <a:t>slova-strukturalne</a:t>
            </a:r>
            <a:r>
              <a:rPr lang="en-US" altLang="zh-CN" dirty="0"/>
              <a:t> </a:t>
            </a:r>
            <a:r>
              <a:rPr lang="en-US" altLang="zh-CN" dirty="0" err="1"/>
              <a:t>ukazatele-privlastnovacie</a:t>
            </a:r>
            <a:r>
              <a:rPr lang="en-US" altLang="zh-CN" dirty="0"/>
              <a:t> </a:t>
            </a:r>
            <a:r>
              <a:rPr lang="en-US" altLang="zh-CN" dirty="0" err="1"/>
              <a:t>slovce</a:t>
            </a: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神话生于远古时期，指距今</a:t>
            </a:r>
            <a:r>
              <a:rPr lang="en-US" altLang="zh-CN" sz="2000" dirty="0"/>
              <a:t>4000</a:t>
            </a:r>
            <a:r>
              <a:rPr lang="zh-CN" altLang="en-US" sz="2000" dirty="0"/>
              <a:t>年以前的时期。</a:t>
            </a:r>
            <a:br>
              <a:rPr lang="zh-CN" altLang="en-US" sz="1200" dirty="0"/>
            </a:br>
            <a:br>
              <a:rPr lang="zh-CN" altLang="en-US" sz="1400" dirty="0"/>
            </a:b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以前</a:t>
            </a:r>
            <a:r>
              <a:rPr lang="en-US" altLang="zh-CN" dirty="0"/>
              <a:t>pod m –</a:t>
            </a:r>
            <a:r>
              <a:rPr lang="en-US" altLang="zh-CN" dirty="0" err="1"/>
              <a:t>mena</a:t>
            </a:r>
            <a:r>
              <a:rPr lang="en-US" altLang="zh-CN" dirty="0"/>
              <a:t> </a:t>
            </a:r>
            <a:r>
              <a:rPr lang="en-US" altLang="zh-CN" dirty="0" err="1"/>
              <a:t>casu-zalozka</a:t>
            </a:r>
            <a:r>
              <a:rPr lang="en-US" altLang="zh-CN" dirty="0"/>
              <a:t> s </a:t>
            </a:r>
            <a:r>
              <a:rPr lang="en-US" altLang="zh-CN" dirty="0" err="1"/>
              <a:t>casovym</a:t>
            </a:r>
            <a:r>
              <a:rPr lang="en-US" altLang="zh-CN" dirty="0"/>
              <a:t> </a:t>
            </a:r>
            <a:r>
              <a:rPr lang="en-US" altLang="zh-CN" dirty="0" err="1"/>
              <a:t>vyznamom</a:t>
            </a:r>
            <a:endParaRPr lang="en-US" altLang="zh-CN" dirty="0"/>
          </a:p>
          <a:p>
            <a:r>
              <a:rPr lang="zh-CN" altLang="en-US" dirty="0"/>
              <a:t>年</a:t>
            </a:r>
            <a:r>
              <a:rPr lang="en-US" altLang="zh-CN" dirty="0" err="1"/>
              <a:t>merova</a:t>
            </a:r>
            <a:r>
              <a:rPr lang="en-US" altLang="zh-CN" dirty="0"/>
              <a:t> </a:t>
            </a:r>
            <a:r>
              <a:rPr lang="en-US" altLang="zh-CN" dirty="0" err="1"/>
              <a:t>slova-merova</a:t>
            </a:r>
            <a:r>
              <a:rPr lang="en-US" altLang="zh-CN" dirty="0"/>
              <a:t> </a:t>
            </a:r>
            <a:r>
              <a:rPr lang="en-US" altLang="zh-CN" dirty="0" err="1"/>
              <a:t>jmena</a:t>
            </a:r>
            <a:endParaRPr lang="sk-SK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远古时期，人们很想认识自然，改造自然，但是由于当时物质条件很差，人们知识不足，所以只能靠想象、靠神奇的形象对自然界和社会生活做出一种天真的解释，并用来表达自己美好的愿望，这样，神话就生产了。</a:t>
            </a:r>
            <a:br>
              <a:rPr lang="zh-CN" altLang="en-US" sz="1200" dirty="0"/>
            </a:br>
            <a:br>
              <a:rPr lang="zh-CN" altLang="en-US" sz="1400" dirty="0"/>
            </a:br>
            <a:br>
              <a:rPr lang="zh-CN" altLang="en-US" sz="1600" dirty="0"/>
            </a:br>
            <a:br>
              <a:rPr lang="zh-CN" altLang="en-US" sz="1800" dirty="0"/>
            </a:b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/>
              <a:t>当时物质条件很差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不</a:t>
            </a:r>
            <a:r>
              <a:rPr lang="en-US" altLang="zh-CN" dirty="0" err="1"/>
              <a:t>prislovky-zaporka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只</a:t>
            </a:r>
            <a:r>
              <a:rPr lang="en-US" altLang="zh-CN" dirty="0" err="1"/>
              <a:t>prislovka</a:t>
            </a:r>
            <a:r>
              <a:rPr lang="en-US" altLang="zh-CN" dirty="0"/>
              <a:t> </a:t>
            </a:r>
            <a:r>
              <a:rPr lang="en-US" altLang="zh-CN" dirty="0" err="1"/>
              <a:t>rozsahu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对</a:t>
            </a:r>
            <a:r>
              <a:rPr lang="en-US" altLang="zh-CN" dirty="0" err="1"/>
              <a:t>prepozicne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, </a:t>
            </a:r>
            <a:r>
              <a:rPr lang="en-US" altLang="zh-CN" dirty="0" err="1"/>
              <a:t>voci</a:t>
            </a:r>
            <a:r>
              <a:rPr lang="en-US" altLang="zh-CN" dirty="0"/>
              <a:t>, </a:t>
            </a:r>
            <a:r>
              <a:rPr lang="en-US" altLang="zh-CN" dirty="0" err="1"/>
              <a:t>vzhladom</a:t>
            </a:r>
            <a:r>
              <a:rPr lang="en-US" altLang="zh-CN" dirty="0"/>
              <a:t> k</a:t>
            </a:r>
          </a:p>
          <a:p>
            <a:pPr>
              <a:buNone/>
            </a:pPr>
            <a:r>
              <a:rPr lang="zh-CN" altLang="en-US" dirty="0"/>
              <a:t>做出</a:t>
            </a:r>
            <a:r>
              <a:rPr lang="en-US" altLang="zh-CN" dirty="0" err="1"/>
              <a:t>smerove</a:t>
            </a:r>
            <a:r>
              <a:rPr lang="en-US" altLang="zh-CN" dirty="0"/>
              <a:t> </a:t>
            </a:r>
            <a:r>
              <a:rPr lang="en-US" altLang="zh-CN" dirty="0" err="1"/>
              <a:t>sloveso</a:t>
            </a:r>
            <a:r>
              <a:rPr lang="en-US" altLang="zh-CN" dirty="0"/>
              <a:t>, complement-</a:t>
            </a:r>
            <a:r>
              <a:rPr lang="en-US" altLang="zh-CN" dirty="0" err="1"/>
              <a:t>smerovy</a:t>
            </a:r>
            <a:r>
              <a:rPr lang="en-US" altLang="zh-CN" dirty="0"/>
              <a:t> </a:t>
            </a:r>
            <a:r>
              <a:rPr lang="en-US" altLang="zh-CN" dirty="0" err="1"/>
              <a:t>modifikator</a:t>
            </a:r>
            <a:r>
              <a:rPr lang="en-US" altLang="zh-CN" dirty="0"/>
              <a:t>, </a:t>
            </a:r>
            <a:r>
              <a:rPr lang="en-US" altLang="zh-CN" dirty="0" err="1"/>
              <a:t>vyjst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种</a:t>
            </a:r>
            <a:r>
              <a:rPr lang="en-US" altLang="zh-CN" dirty="0" err="1"/>
              <a:t>merova</a:t>
            </a:r>
            <a:r>
              <a:rPr lang="en-US" altLang="zh-CN" dirty="0"/>
              <a:t> </a:t>
            </a:r>
            <a:r>
              <a:rPr lang="en-US" altLang="zh-CN" dirty="0" err="1"/>
              <a:t>jednotka</a:t>
            </a:r>
            <a:r>
              <a:rPr lang="en-US" altLang="zh-CN" dirty="0"/>
              <a:t> </a:t>
            </a:r>
            <a:r>
              <a:rPr lang="en-US" altLang="zh-CN" dirty="0" err="1"/>
              <a:t>obecneho</a:t>
            </a:r>
            <a:r>
              <a:rPr lang="en-US" altLang="zh-CN" dirty="0"/>
              <a:t> </a:t>
            </a:r>
            <a:r>
              <a:rPr lang="en-US" altLang="zh-CN" dirty="0" err="1"/>
              <a:t>vyznamu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神话就生产了</a:t>
            </a:r>
            <a:r>
              <a:rPr lang="en-US" altLang="zh-CN" dirty="0" err="1"/>
              <a:t>vetna</a:t>
            </a:r>
            <a:r>
              <a:rPr lang="en-US" altLang="zh-CN" dirty="0"/>
              <a:t> </a:t>
            </a:r>
            <a:r>
              <a:rPr lang="en-US" altLang="zh-CN" dirty="0" err="1"/>
              <a:t>castica</a:t>
            </a:r>
            <a:endParaRPr lang="sk-SK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2000" dirty="0"/>
              <a:t>世界上各民族就有神话传说，像古代希腊神话、古代印度神话都很有名。</a:t>
            </a:r>
            <a:br>
              <a:rPr lang="zh-CN" altLang="en-US" sz="1200" dirty="0"/>
            </a:br>
            <a:br>
              <a:rPr lang="zh-CN" altLang="en-US" sz="1400" dirty="0"/>
            </a:br>
            <a:br>
              <a:rPr lang="zh-CN" altLang="en-US" sz="1600" dirty="0"/>
            </a:br>
            <a:br>
              <a:rPr lang="zh-CN" altLang="en-US" sz="1800" dirty="0"/>
            </a:br>
            <a:br>
              <a:rPr lang="zh-CN" altLang="en-US" sz="24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上 </a:t>
            </a:r>
            <a:r>
              <a:rPr lang="en-US" altLang="zh-CN" dirty="0" err="1"/>
              <a:t>zalozka</a:t>
            </a:r>
            <a:endParaRPr lang="en-US" altLang="zh-CN" dirty="0"/>
          </a:p>
          <a:p>
            <a:r>
              <a:rPr lang="zh-CN" altLang="en-US" dirty="0"/>
              <a:t>各</a:t>
            </a:r>
            <a:r>
              <a:rPr lang="en-US" altLang="zh-CN" dirty="0" err="1"/>
              <a:t>zastupne</a:t>
            </a:r>
            <a:r>
              <a:rPr lang="en-US" altLang="zh-CN" dirty="0"/>
              <a:t> </a:t>
            </a:r>
            <a:r>
              <a:rPr lang="en-US" altLang="zh-CN" dirty="0" err="1"/>
              <a:t>slova-deikticke</a:t>
            </a:r>
            <a:r>
              <a:rPr lang="en-US" altLang="zh-CN" dirty="0"/>
              <a:t> </a:t>
            </a:r>
            <a:r>
              <a:rPr lang="en-US" altLang="zh-CN" dirty="0" err="1"/>
              <a:t>slovo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CN" altLang="en-US" sz="1400" dirty="0"/>
              <a:t>中国神话源远流长。在文字出现之前，神话就广泛在人们口头上流传，神话的作者无名。</a:t>
            </a:r>
            <a:br>
              <a:rPr lang="zh-CN" altLang="en-US" sz="1400" dirty="0"/>
            </a:br>
            <a:br>
              <a:rPr lang="zh-CN" altLang="en-US" sz="1600" dirty="0"/>
            </a:b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sz="2400" dirty="0"/>
            </a:br>
            <a:br>
              <a:rPr lang="zh-CN" altLang="en-US" sz="2800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229600" cy="4840303"/>
          </a:xfrm>
        </p:spPr>
        <p:txBody>
          <a:bodyPr/>
          <a:lstStyle/>
          <a:p>
            <a:pPr>
              <a:buNone/>
            </a:pPr>
            <a:endParaRPr lang="en-US" altLang="zh-CN" b="1" dirty="0"/>
          </a:p>
          <a:p>
            <a:r>
              <a:rPr lang="zh-CN" altLang="en-US" sz="2400" dirty="0"/>
              <a:t>之前</a:t>
            </a:r>
            <a:r>
              <a:rPr lang="en-US" altLang="zh-CN" dirty="0"/>
              <a:t>pod m –</a:t>
            </a:r>
            <a:r>
              <a:rPr lang="en-US" altLang="zh-CN" dirty="0" err="1"/>
              <a:t>mena</a:t>
            </a:r>
            <a:r>
              <a:rPr lang="en-US" altLang="zh-CN" dirty="0"/>
              <a:t> </a:t>
            </a:r>
            <a:r>
              <a:rPr lang="en-US" altLang="zh-CN" dirty="0" err="1"/>
              <a:t>casu-zalozka</a:t>
            </a:r>
            <a:r>
              <a:rPr lang="en-US" altLang="zh-CN" dirty="0"/>
              <a:t> s </a:t>
            </a:r>
            <a:r>
              <a:rPr lang="en-US" altLang="zh-CN" dirty="0" err="1"/>
              <a:t>casovym</a:t>
            </a:r>
            <a:r>
              <a:rPr lang="en-US" altLang="zh-CN" dirty="0"/>
              <a:t> </a:t>
            </a:r>
            <a:r>
              <a:rPr lang="en-US" altLang="zh-CN" dirty="0" err="1"/>
              <a:t>vyznamom</a:t>
            </a:r>
            <a:endParaRPr lang="en-US" altLang="zh-CN" sz="2400" dirty="0"/>
          </a:p>
          <a:p>
            <a:r>
              <a:rPr lang="zh-CN" altLang="en-US" sz="2400" dirty="0"/>
              <a:t>作者</a:t>
            </a:r>
            <a:r>
              <a:rPr lang="en-US" altLang="zh-CN" sz="2400" dirty="0" err="1"/>
              <a:t>nominalizacia-premena</a:t>
            </a:r>
            <a:r>
              <a:rPr lang="en-US" altLang="zh-CN" sz="2400" dirty="0"/>
              <a:t> </a:t>
            </a:r>
            <a:r>
              <a:rPr lang="en-US" altLang="zh-CN" sz="2400" dirty="0" err="1"/>
              <a:t>slovesa</a:t>
            </a:r>
            <a:r>
              <a:rPr lang="en-US" altLang="zh-CN" sz="2400" dirty="0"/>
              <a:t>  </a:t>
            </a:r>
            <a:r>
              <a:rPr lang="en-US" altLang="zh-CN" dirty="0"/>
              <a:t>ci </a:t>
            </a:r>
            <a:r>
              <a:rPr lang="en-US" altLang="zh-CN" dirty="0" err="1"/>
              <a:t>slovesnej</a:t>
            </a:r>
            <a:r>
              <a:rPr lang="en-US" altLang="zh-CN" dirty="0"/>
              <a:t> </a:t>
            </a:r>
            <a:r>
              <a:rPr lang="en-US" altLang="zh-CN" dirty="0" err="1"/>
              <a:t>fraze</a:t>
            </a:r>
            <a:r>
              <a:rPr lang="en-US" altLang="zh-CN" dirty="0"/>
              <a:t> </a:t>
            </a:r>
            <a:r>
              <a:rPr lang="en-US" altLang="zh-CN" dirty="0" err="1"/>
              <a:t>na</a:t>
            </a:r>
            <a:r>
              <a:rPr lang="en-US" altLang="zh-CN" dirty="0"/>
              <a:t> </a:t>
            </a:r>
            <a:r>
              <a:rPr lang="en-US" altLang="zh-CN" dirty="0" err="1"/>
              <a:t>menny</a:t>
            </a:r>
            <a:r>
              <a:rPr lang="en-US" altLang="zh-CN" dirty="0"/>
              <a:t> </a:t>
            </a:r>
            <a:r>
              <a:rPr lang="en-US" altLang="zh-CN" dirty="0" err="1"/>
              <a:t>vyraz</a:t>
            </a:r>
            <a:endParaRPr lang="sk-SK" altLang="zh-CN" b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467600" cy="2280886"/>
          </a:xfrm>
        </p:spPr>
        <p:txBody>
          <a:bodyPr>
            <a:normAutofit fontScale="90000"/>
          </a:bodyPr>
          <a:lstStyle/>
          <a:p>
            <a:r>
              <a:rPr lang="zh-CN" altLang="en-US" sz="1600" dirty="0"/>
              <a:t>中国古代没有专门记载神话的书籍，远古时期的神话只是零散地写在一些古书中，这些古书主要有</a:t>
            </a:r>
            <a:r>
              <a:rPr lang="en-US" altLang="zh-CN" sz="1600" dirty="0"/>
              <a:t>《</a:t>
            </a:r>
            <a:r>
              <a:rPr lang="zh-CN" altLang="en-US" sz="1600" dirty="0"/>
              <a:t>山海经</a:t>
            </a:r>
            <a:r>
              <a:rPr lang="en-US" altLang="zh-CN" sz="1600" dirty="0"/>
              <a:t>》</a:t>
            </a:r>
            <a:r>
              <a:rPr lang="zh-CN" altLang="en-US" sz="1600" dirty="0"/>
              <a:t>、</a:t>
            </a:r>
            <a:r>
              <a:rPr lang="en-US" altLang="zh-CN" sz="1600" dirty="0"/>
              <a:t>《</a:t>
            </a:r>
            <a:r>
              <a:rPr lang="zh-CN" altLang="en-US" sz="1600" dirty="0"/>
              <a:t>淮南子</a:t>
            </a:r>
            <a:r>
              <a:rPr lang="en-US" altLang="zh-CN" sz="1600" dirty="0"/>
              <a:t>》</a:t>
            </a:r>
            <a:r>
              <a:rPr lang="zh-CN" altLang="en-US" sz="1600" dirty="0"/>
              <a:t>，</a:t>
            </a:r>
            <a:r>
              <a:rPr lang="en-US" altLang="zh-CN" sz="1600" dirty="0"/>
              <a:t>《</a:t>
            </a:r>
            <a:r>
              <a:rPr lang="zh-CN" altLang="en-US" sz="1600" dirty="0"/>
              <a:t>楚辞</a:t>
            </a:r>
            <a:r>
              <a:rPr lang="en-US" altLang="zh-CN" sz="1600" dirty="0"/>
              <a:t>》</a:t>
            </a:r>
            <a:r>
              <a:rPr lang="zh-CN" altLang="en-US" sz="1600" dirty="0"/>
              <a:t>等。</a:t>
            </a:r>
            <a:br>
              <a:rPr lang="zh-CN" altLang="en-US" dirty="0"/>
            </a:br>
            <a:br>
              <a:rPr lang="en-US" altLang="zh-CN" dirty="0"/>
            </a:br>
            <a:r>
              <a:rPr lang="zh-CN" altLang="en-US" sz="3200" dirty="0"/>
              <a:t>地</a:t>
            </a:r>
            <a:r>
              <a:rPr lang="en-US" altLang="zh-CN" sz="3200" dirty="0" err="1"/>
              <a:t>slovce</a:t>
            </a:r>
            <a:r>
              <a:rPr lang="en-US" altLang="zh-CN" sz="3200" dirty="0"/>
              <a:t> </a:t>
            </a:r>
            <a:r>
              <a:rPr lang="en-US" altLang="zh-CN" sz="3200" dirty="0" err="1"/>
              <a:t>prislovkov</a:t>
            </a:r>
            <a:r>
              <a:rPr lang="en-US" altLang="zh-CN" sz="3200" dirty="0"/>
              <a:t>. </a:t>
            </a:r>
            <a:r>
              <a:rPr lang="en-US" altLang="zh-CN" sz="3200" dirty="0" err="1"/>
              <a:t>urcenia</a:t>
            </a:r>
            <a:br>
              <a:rPr lang="en-US" altLang="zh-CN" sz="3200" dirty="0"/>
            </a:br>
            <a:r>
              <a:rPr lang="zh-CN" altLang="en-US" sz="3200" dirty="0"/>
              <a:t>些</a:t>
            </a:r>
            <a:r>
              <a:rPr lang="en-US" altLang="zh-CN" sz="3200" dirty="0" err="1"/>
              <a:t>merova</a:t>
            </a:r>
            <a:r>
              <a:rPr lang="en-US" altLang="zh-CN" sz="3200" dirty="0"/>
              <a:t> </a:t>
            </a:r>
            <a:r>
              <a:rPr lang="en-US" altLang="zh-CN" sz="3200" dirty="0" err="1"/>
              <a:t>jednotka</a:t>
            </a:r>
            <a:r>
              <a:rPr lang="en-US" altLang="zh-CN" sz="3200" dirty="0"/>
              <a:t> </a:t>
            </a:r>
            <a:r>
              <a:rPr lang="en-US" altLang="zh-CN" sz="3200" dirty="0" err="1"/>
              <a:t>neurciteho</a:t>
            </a:r>
            <a:r>
              <a:rPr lang="en-US" altLang="zh-CN" sz="3200" dirty="0"/>
              <a:t> </a:t>
            </a:r>
            <a:r>
              <a:rPr lang="en-US" altLang="zh-CN" sz="3200" dirty="0" err="1"/>
              <a:t>mnozstva</a:t>
            </a:r>
            <a:endParaRPr lang="sk-SK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504" y="2786500"/>
            <a:ext cx="2571750" cy="392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4221088"/>
            <a:ext cx="25717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176" y="2780928"/>
            <a:ext cx="2571768" cy="392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altLang="zh-CN" sz="1800" dirty="0"/>
              <a:t>《</a:t>
            </a:r>
            <a:r>
              <a:rPr lang="zh-CN" altLang="en-US" sz="1800" dirty="0"/>
              <a:t>山海经</a:t>
            </a:r>
            <a:r>
              <a:rPr lang="en-US" altLang="zh-CN" sz="1800" dirty="0"/>
              <a:t>》</a:t>
            </a:r>
            <a:r>
              <a:rPr lang="zh-CN" altLang="en-US" sz="1800" dirty="0"/>
              <a:t>是中国古代地理名著，共</a:t>
            </a:r>
            <a:r>
              <a:rPr lang="en-US" altLang="zh-CN" sz="1800" dirty="0"/>
              <a:t>8</a:t>
            </a:r>
            <a:r>
              <a:rPr lang="zh-CN" altLang="en-US" sz="1800" dirty="0"/>
              <a:t>卷，内容丰富。</a:t>
            </a:r>
            <a:r>
              <a:rPr lang="en-US" altLang="zh-CN" sz="1800" dirty="0"/>
              <a:t>《</a:t>
            </a:r>
            <a:r>
              <a:rPr lang="zh-CN" altLang="en-US" sz="1800" dirty="0"/>
              <a:t>淮南子</a:t>
            </a:r>
            <a:r>
              <a:rPr lang="en-US" altLang="zh-CN" sz="1800" dirty="0"/>
              <a:t>》</a:t>
            </a:r>
            <a:r>
              <a:rPr lang="zh-CN" altLang="en-US" sz="1800" dirty="0"/>
              <a:t>是西汉淮南王刘安及其门客编写，其中保存了不少神话故事。</a:t>
            </a:r>
            <a:r>
              <a:rPr lang="en-US" altLang="zh-CN" sz="1800" dirty="0"/>
              <a:t>《</a:t>
            </a:r>
            <a:r>
              <a:rPr lang="zh-CN" altLang="en-US" sz="1800" dirty="0"/>
              <a:t>楚辞</a:t>
            </a:r>
            <a:r>
              <a:rPr lang="en-US" altLang="zh-CN" sz="1800" dirty="0"/>
              <a:t>》</a:t>
            </a:r>
            <a:r>
              <a:rPr lang="zh-CN" altLang="en-US" sz="1800" dirty="0"/>
              <a:t>指诗集，战国时楚国屈原和其他诗人作成的。中国古代神话中的形象大多是舍己为人 ，追求幸福，自强不息的缘故英雄。</a:t>
            </a:r>
            <a:br>
              <a:rPr lang="zh-CN" altLang="en-US" sz="1800" dirty="0"/>
            </a:br>
            <a:br>
              <a:rPr lang="zh-CN" altLang="en-US" sz="2000" dirty="0"/>
            </a:br>
            <a:br>
              <a:rPr lang="zh-CN" altLang="en-US" dirty="0"/>
            </a:br>
            <a:br>
              <a:rPr lang="zh-CN" altLang="en-US" dirty="0"/>
            </a:br>
            <a:br>
              <a:rPr lang="zh-CN" altLang="en-US" dirty="0"/>
            </a:br>
            <a:br>
              <a:rPr lang="zh-CN" altLang="en-US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14282" y="2500306"/>
            <a:ext cx="7467600" cy="4873752"/>
          </a:xfrm>
        </p:spPr>
        <p:txBody>
          <a:bodyPr/>
          <a:lstStyle/>
          <a:p>
            <a:r>
              <a:rPr lang="zh-CN" altLang="en-US" dirty="0"/>
              <a:t>卷</a:t>
            </a:r>
            <a:r>
              <a:rPr lang="en-US" altLang="zh-CN" dirty="0" err="1"/>
              <a:t>menny</a:t>
            </a:r>
            <a:r>
              <a:rPr lang="en-US" altLang="zh-CN" dirty="0"/>
              <a:t> </a:t>
            </a:r>
            <a:r>
              <a:rPr lang="en-US" altLang="zh-CN" dirty="0" err="1"/>
              <a:t>numerativ</a:t>
            </a:r>
            <a:endParaRPr lang="en-US" altLang="zh-CN" dirty="0"/>
          </a:p>
          <a:p>
            <a:r>
              <a:rPr lang="zh-CN" altLang="en-US" dirty="0"/>
              <a:t>保存了</a:t>
            </a:r>
            <a:r>
              <a:rPr lang="en-US" altLang="zh-CN" dirty="0" err="1"/>
              <a:t>pomocne</a:t>
            </a:r>
            <a:r>
              <a:rPr lang="en-US" altLang="zh-CN" dirty="0"/>
              <a:t> </a:t>
            </a:r>
            <a:r>
              <a:rPr lang="en-US" altLang="zh-CN" dirty="0" err="1"/>
              <a:t>slova-vidocasovy</a:t>
            </a:r>
            <a:r>
              <a:rPr lang="en-US" altLang="zh-CN" dirty="0"/>
              <a:t> </a:t>
            </a:r>
            <a:r>
              <a:rPr lang="en-US" altLang="zh-CN" dirty="0" err="1"/>
              <a:t>slovesny</a:t>
            </a:r>
            <a:r>
              <a:rPr lang="en-US" altLang="zh-CN" dirty="0"/>
              <a:t> </a:t>
            </a:r>
            <a:r>
              <a:rPr lang="en-US" altLang="zh-CN" dirty="0" err="1"/>
              <a:t>ukazatel</a:t>
            </a:r>
            <a:endParaRPr lang="en-US" altLang="zh-CN" dirty="0"/>
          </a:p>
          <a:p>
            <a:r>
              <a:rPr lang="zh-CN" altLang="en-US" dirty="0"/>
              <a:t>诗人</a:t>
            </a:r>
            <a:endParaRPr lang="sk-SK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1169</Words>
  <Application>Microsoft Office PowerPoint</Application>
  <PresentationFormat>Předvádění na obrazovce (4:3)</PresentationFormat>
  <Paragraphs>77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宋体</vt:lpstr>
      <vt:lpstr>Arial</vt:lpstr>
      <vt:lpstr>Century Schoolbook</vt:lpstr>
      <vt:lpstr>Courier New</vt:lpstr>
      <vt:lpstr>Wingdings</vt:lpstr>
      <vt:lpstr>Wingdings 2</vt:lpstr>
      <vt:lpstr>Arkáda</vt:lpstr>
      <vt:lpstr>Četba čínskych textov</vt:lpstr>
      <vt:lpstr>生词考试</vt:lpstr>
      <vt:lpstr>  古代神话 神话是关于神仙或者神化英雄的传说。      </vt:lpstr>
      <vt:lpstr>神话生于远古时期，指距今4000年以前的时期。     </vt:lpstr>
      <vt:lpstr>远古时期，人们很想认识自然，改造自然，但是由于当时物质条件很差，人们知识不足，所以只能靠想象、靠神奇的形象对自然界和社会生活做出一种天真的解释，并用来表达自己美好的愿望，这样，神话就生产了。      </vt:lpstr>
      <vt:lpstr>世界上各民族就有神话传说，像古代希腊神话、古代印度神话都很有名。      </vt:lpstr>
      <vt:lpstr>中国神话源远流长。在文字出现之前，神话就广泛在人们口头上流传，神话的作者无名。       </vt:lpstr>
      <vt:lpstr>中国古代没有专门记载神话的书籍，远古时期的神话只是零散地写在一些古书中，这些古书主要有《山海经》、《淮南子》，《楚辞》等。  地slovce prislovkov. urcenia 些merova jednotka neurciteho mnozstva</vt:lpstr>
      <vt:lpstr>《山海经》是中国古代地理名著，共8卷，内容丰富。《淮南子》是西汉淮南王刘安及其门客编写，其中保存了不少神话故事。《楚辞》指诗集，战国时楚国屈原和其他诗人作成的。中国古代神话中的形象大多是舍己为人 ，追求幸福，自强不息的缘故英雄。      </vt:lpstr>
      <vt:lpstr> 下面有一种著名的神话故事，来自《山海经》。   </vt:lpstr>
      <vt:lpstr>有一次，太阳神炎帝的女儿女娃在东海游泳，突然海上起了波浪，女娃不幸被淹死了。</vt:lpstr>
      <vt:lpstr>她的灵魂变成了一只小鸟，名字叫精卫，样子看起来非常漂亮。</vt:lpstr>
      <vt:lpstr>精卫住在一座荒岛上，天天从西山衔来树枝和石头投进海里，决心把东海填平。</vt:lpstr>
      <vt:lpstr>据说直今，这只小鸟还在不停地填海。  </vt:lpstr>
      <vt:lpstr>神话原文如此：《炎帝之少女，名曰女娃。女娃游于东海，弱而不返，故为精卫，常衔西山之木石，以堙于东海》。 这悲壮的故事赞扬了精卫自强不息的品格。  </vt:lpstr>
      <vt:lpstr>Preložte</vt:lpstr>
      <vt:lpstr>Preložte 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Četba čínskych textov</dc:title>
  <dc:creator>Annamária Hegerová</dc:creator>
  <cp:lastModifiedBy>Terézia Hegerová</cp:lastModifiedBy>
  <cp:revision>69</cp:revision>
  <cp:lastPrinted>2022-11-22T15:01:05Z</cp:lastPrinted>
  <dcterms:created xsi:type="dcterms:W3CDTF">2021-09-19T15:09:17Z</dcterms:created>
  <dcterms:modified xsi:type="dcterms:W3CDTF">2022-11-22T18:30:41Z</dcterms:modified>
</cp:coreProperties>
</file>