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70" r:id="rId9"/>
    <p:sldId id="266" r:id="rId10"/>
    <p:sldId id="267" r:id="rId11"/>
    <p:sldId id="271" r:id="rId12"/>
    <p:sldId id="269" r:id="rId13"/>
    <p:sldId id="268" r:id="rId14"/>
    <p:sldId id="272" r:id="rId15"/>
    <p:sldId id="277" r:id="rId16"/>
    <p:sldId id="265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9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3C345-555D-419B-9AC5-10C187A06071}" type="datetimeFigureOut">
              <a:rPr lang="sk-SK" smtClean="0"/>
              <a:pPr/>
              <a:t>8. 11. 2022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dirty="0" err="1"/>
              <a:t>Četba</a:t>
            </a:r>
            <a:r>
              <a:rPr lang="sk-SK" sz="4000" dirty="0"/>
              <a:t> čínskych textov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Text 6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zh-CN" altLang="en-US" dirty="0"/>
            </a:br>
            <a:r>
              <a:rPr lang="zh-CN" altLang="en-US" dirty="0"/>
              <a:t>与世界各地一样，中国也有较为忌讳的数字。</a:t>
            </a: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pPr>
              <a:buNone/>
            </a:pPr>
            <a:endParaRPr lang="sk-SK" altLang="zh-CN" dirty="0"/>
          </a:p>
          <a:p>
            <a:pPr>
              <a:buNone/>
            </a:pPr>
            <a:endParaRPr lang="zh-CN" altLang="en-US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在中国，数字“</a:t>
            </a:r>
            <a:r>
              <a:rPr lang="en-US" altLang="zh-CN" dirty="0"/>
              <a:t>4”</a:t>
            </a:r>
            <a:r>
              <a:rPr lang="zh-CN" altLang="en-US" dirty="0"/>
              <a:t>就像西方的“</a:t>
            </a:r>
            <a:r>
              <a:rPr lang="en-US" altLang="zh-CN" dirty="0"/>
              <a:t>13”</a:t>
            </a:r>
            <a:r>
              <a:rPr lang="zh-CN" altLang="en-US" dirty="0"/>
              <a:t>一样，因为它的读音与汉字的“死”同音，人们认为不吉利。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就像西方的“</a:t>
            </a:r>
            <a:r>
              <a:rPr lang="en-US" altLang="zh-CN" dirty="0"/>
              <a:t>13”</a:t>
            </a:r>
            <a:r>
              <a:rPr lang="zh-CN" altLang="en-US" dirty="0"/>
              <a:t>一样</a:t>
            </a:r>
            <a:endParaRPr lang="sk-SK" altLang="zh-CN" dirty="0"/>
          </a:p>
          <a:p>
            <a:r>
              <a:rPr lang="zh-CN" altLang="en-US" dirty="0"/>
              <a:t>不</a:t>
            </a:r>
            <a:r>
              <a:rPr lang="sk-SK" altLang="zh-CN" dirty="0"/>
              <a:t> záporka=príslovka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中国的一些楼房没有四层就像西方没有十三层一样。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四层</a:t>
            </a:r>
            <a:r>
              <a:rPr lang="sk-SK" altLang="zh-CN" dirty="0"/>
              <a:t> – štvrté poschodie; radová číslovka </a:t>
            </a:r>
          </a:p>
          <a:p>
            <a:pPr>
              <a:buNone/>
            </a:pPr>
            <a:r>
              <a:rPr lang="sk-SK" dirty="0"/>
              <a:t>Bez </a:t>
            </a:r>
            <a:r>
              <a:rPr lang="zh-CN" altLang="en-US" dirty="0"/>
              <a:t>第</a:t>
            </a:r>
            <a:r>
              <a:rPr lang="sk-SK" altLang="zh-CN" dirty="0"/>
              <a:t> na začiatku =</a:t>
            </a:r>
            <a:r>
              <a:rPr lang="sk-SK" dirty="0"/>
              <a:t>Bez merového slova , radová číslovka sa v tomto prípade pojí s pod.m. priamo</a:t>
            </a:r>
          </a:p>
          <a:p>
            <a:pPr>
              <a:buNone/>
            </a:pPr>
            <a:r>
              <a:rPr lang="zh-CN" altLang="en-US" dirty="0"/>
              <a:t>一年级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五楼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二等车</a:t>
            </a:r>
            <a:endParaRPr lang="sk-SK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然而</a:t>
            </a:r>
            <a:r>
              <a:rPr lang="en-US" altLang="zh-CN" dirty="0"/>
              <a:t>, </a:t>
            </a:r>
            <a:r>
              <a:rPr lang="zh-CN" altLang="en-US" dirty="0"/>
              <a:t>数字“</a:t>
            </a:r>
            <a:r>
              <a:rPr lang="en-US" altLang="zh-CN" dirty="0"/>
              <a:t>8”</a:t>
            </a:r>
            <a:r>
              <a:rPr lang="zh-CN" altLang="en-US" dirty="0"/>
              <a:t>被认为是最好的数字，它的发音与汉字的“ 发”类似，它读作“发”，发财的意思。因此中国人常用 “</a:t>
            </a:r>
            <a:r>
              <a:rPr lang="en-US" altLang="zh-CN" dirty="0"/>
              <a:t>8” </a:t>
            </a:r>
            <a:r>
              <a:rPr lang="zh-CN" altLang="en-US" dirty="0"/>
              <a:t>这个数字。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/>
              <a:t>被</a:t>
            </a:r>
            <a:r>
              <a:rPr lang="zh-CN" altLang="en-US" dirty="0"/>
              <a:t>认为是最好的数字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</a:t>
            </a:r>
          </a:p>
          <a:p>
            <a:pPr>
              <a:buNone/>
            </a:pPr>
            <a:r>
              <a:rPr lang="zh-CN" altLang="en-US" dirty="0"/>
              <a:t>最好</a:t>
            </a:r>
            <a:r>
              <a:rPr lang="sk-SK" altLang="zh-CN" dirty="0"/>
              <a:t>-stupňovanie adjektív, tretí stupeň</a:t>
            </a:r>
          </a:p>
          <a:p>
            <a:pPr>
              <a:buNone/>
            </a:pPr>
            <a:r>
              <a:rPr lang="zh-CN" altLang="en-US" dirty="0"/>
              <a:t>最</a:t>
            </a:r>
            <a:r>
              <a:rPr lang="sk-SK" altLang="zh-CN" dirty="0"/>
              <a:t> príslovka stupňa</a:t>
            </a:r>
            <a:endParaRPr lang="sk-SK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商场里出售的一些商品也经常出现以</a:t>
            </a:r>
            <a:r>
              <a:rPr lang="en-US" altLang="zh-CN" dirty="0"/>
              <a:t>88</a:t>
            </a:r>
            <a:r>
              <a:rPr lang="zh-CN" altLang="en-US" dirty="0"/>
              <a:t>为尾数的价格（意思是发财），如：</a:t>
            </a:r>
            <a:r>
              <a:rPr lang="en-US" altLang="zh-CN" dirty="0"/>
              <a:t>688</a:t>
            </a:r>
            <a:r>
              <a:rPr lang="zh-CN" altLang="en-US" dirty="0"/>
              <a:t>元（人民币）。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经常</a:t>
            </a:r>
            <a:r>
              <a:rPr lang="sk-SK" altLang="zh-CN" dirty="0"/>
              <a:t>príslovka času</a:t>
            </a:r>
            <a:endParaRPr lang="sk-SK" altLang="zh-CN" b="1" dirty="0"/>
          </a:p>
          <a:p>
            <a:r>
              <a:rPr lang="zh-CN" altLang="en-US" b="1" dirty="0"/>
              <a:t>以</a:t>
            </a:r>
            <a:r>
              <a:rPr lang="en-US" altLang="zh-CN" dirty="0"/>
              <a:t>88</a:t>
            </a:r>
            <a:r>
              <a:rPr lang="zh-CN" altLang="en-US" b="1" dirty="0"/>
              <a:t>为</a:t>
            </a:r>
            <a:r>
              <a:rPr lang="zh-CN" altLang="en-US" dirty="0"/>
              <a:t>尾数的价格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sloveso, uvádza spôsob</a:t>
            </a:r>
          </a:p>
          <a:p>
            <a:r>
              <a:rPr lang="zh-CN" altLang="en-US" b="1" dirty="0"/>
              <a:t>为</a:t>
            </a:r>
            <a:r>
              <a:rPr lang="sk-SK" altLang="zh-CN" b="1" dirty="0"/>
              <a:t>-</a:t>
            </a:r>
            <a:r>
              <a:rPr lang="sk-SK" altLang="zh-CN" dirty="0"/>
              <a:t>pre, kvôli, </a:t>
            </a:r>
            <a:r>
              <a:rPr lang="sk-SK" altLang="zh-CN" dirty="0" err="1"/>
              <a:t>prepozičné</a:t>
            </a:r>
            <a:r>
              <a:rPr lang="sk-SK" altLang="zh-CN" dirty="0"/>
              <a:t> sloveso</a:t>
            </a:r>
            <a:endParaRPr lang="sk-SK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 </a:t>
            </a:r>
            <a:r>
              <a:rPr lang="sk-SK" dirty="0" err="1"/>
              <a:t>vs</a:t>
            </a:r>
            <a:r>
              <a:rPr lang="zh-CN" altLang="en-US" dirty="0"/>
              <a:t>两</a:t>
            </a:r>
            <a:br>
              <a:rPr lang="en-US" altLang="zh-CN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zh-CN" altLang="en-US" b="1" dirty="0"/>
              <a:t>二</a:t>
            </a:r>
            <a:endParaRPr lang="en-US" altLang="zh-CN" b="1" dirty="0"/>
          </a:p>
          <a:p>
            <a:pPr>
              <a:buNone/>
            </a:pPr>
            <a:r>
              <a:rPr lang="sk-SK" altLang="zh-CN" dirty="0"/>
              <a:t>Výpočet čísel (telefónne čísla </a:t>
            </a:r>
            <a:r>
              <a:rPr lang="sk-SK" altLang="zh-CN" dirty="0" err="1"/>
              <a:t>atď</a:t>
            </a:r>
            <a:r>
              <a:rPr lang="sk-SK" altLang="zh-CN" dirty="0"/>
              <a:t>)</a:t>
            </a:r>
          </a:p>
          <a:p>
            <a:pPr>
              <a:buNone/>
            </a:pPr>
            <a:r>
              <a:rPr lang="sk-SK" altLang="zh-CN" dirty="0"/>
              <a:t>Celé rády (</a:t>
            </a:r>
            <a:r>
              <a:rPr lang="sk-SK" altLang="zh-CN" dirty="0" err="1"/>
              <a:t>napr</a:t>
            </a:r>
            <a:r>
              <a:rPr lang="sk-SK" altLang="zh-CN" dirty="0"/>
              <a:t> 200,2000,20000)</a:t>
            </a:r>
          </a:p>
          <a:p>
            <a:pPr>
              <a:buNone/>
            </a:pPr>
            <a:r>
              <a:rPr lang="sk-SK" altLang="zh-CN" dirty="0"/>
              <a:t>Zložené číslovky (12,22,202)</a:t>
            </a:r>
          </a:p>
          <a:p>
            <a:pPr>
              <a:buNone/>
            </a:pPr>
            <a:r>
              <a:rPr lang="sk-SK" altLang="zh-CN" dirty="0"/>
              <a:t>Radová číslovka </a:t>
            </a:r>
            <a:r>
              <a:rPr lang="zh-CN" altLang="en-US" dirty="0"/>
              <a:t>第二</a:t>
            </a:r>
            <a:endParaRPr lang="en-US" altLang="zh-CN" dirty="0"/>
          </a:p>
          <a:p>
            <a:pPr>
              <a:buNone/>
            </a:pPr>
            <a:r>
              <a:rPr lang="sk-SK" altLang="zh-CN" dirty="0"/>
              <a:t>Výnimočne pre počítanie dvoch kusov, keď sa </a:t>
            </a:r>
            <a:r>
              <a:rPr lang="sk-SK" altLang="zh-CN" dirty="0" err="1"/>
              <a:t>merové</a:t>
            </a:r>
            <a:r>
              <a:rPr lang="sk-SK" altLang="zh-CN" dirty="0"/>
              <a:t> slovo nasledujúce za číslovkou vyslovuje ako </a:t>
            </a:r>
            <a:r>
              <a:rPr lang="sk-SK" altLang="zh-CN" dirty="0" err="1"/>
              <a:t>liang</a:t>
            </a:r>
            <a:r>
              <a:rPr lang="sk-SK" altLang="zh-CN" dirty="0"/>
              <a:t>: </a:t>
            </a:r>
            <a:r>
              <a:rPr lang="zh-CN" altLang="en-US" dirty="0"/>
              <a:t>二辆车，二两米饭</a:t>
            </a:r>
            <a:endParaRPr lang="en-US" altLang="zh-CN" dirty="0"/>
          </a:p>
          <a:p>
            <a:r>
              <a:rPr lang="zh-CN" altLang="en-US" b="1" dirty="0"/>
              <a:t>两</a:t>
            </a:r>
            <a:endParaRPr lang="sk-SK" altLang="zh-CN" b="1" dirty="0"/>
          </a:p>
          <a:p>
            <a:pPr>
              <a:buNone/>
            </a:pPr>
            <a:r>
              <a:rPr lang="sk-SK" dirty="0"/>
              <a:t>Počítanie presne dvoch kusov alebo osôb</a:t>
            </a:r>
          </a:p>
          <a:p>
            <a:pPr>
              <a:buNone/>
            </a:pPr>
            <a:r>
              <a:rPr lang="sk-SK" dirty="0"/>
              <a:t>Výraz prvý dvaja </a:t>
            </a:r>
            <a:r>
              <a:rPr lang="zh-CN" altLang="en-US" dirty="0"/>
              <a:t>头两</a:t>
            </a:r>
            <a:endParaRPr lang="sk-SK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67600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生词考试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忌讳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sk-SK" altLang="zh-CN" dirty="0"/>
              <a:t> </a:t>
            </a:r>
            <a:r>
              <a:rPr lang="zh-CN" altLang="en-US" dirty="0"/>
              <a:t>支票</a:t>
            </a:r>
            <a:endParaRPr lang="en-US" altLang="zh-CN" dirty="0"/>
          </a:p>
          <a:p>
            <a:pPr marL="457200" indent="-457200">
              <a:buNone/>
            </a:pPr>
            <a:r>
              <a:rPr lang="en-US" altLang="zh-CN" dirty="0"/>
              <a:t>3.</a:t>
            </a:r>
            <a:r>
              <a:rPr lang="sk-SK" altLang="zh-CN" dirty="0"/>
              <a:t> </a:t>
            </a:r>
            <a:r>
              <a:rPr lang="zh-CN" altLang="en-US" dirty="0"/>
              <a:t>数目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</a:t>
            </a:r>
            <a:r>
              <a:rPr lang="sk-SK" dirty="0"/>
              <a:t> </a:t>
            </a:r>
            <a:r>
              <a:rPr lang="zh-CN" altLang="en-US" dirty="0"/>
              <a:t>不易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5. </a:t>
            </a:r>
            <a:r>
              <a:rPr lang="zh-CN" altLang="en-US" dirty="0"/>
              <a:t>级别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6.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souvislosti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,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kontext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,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pozadí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(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události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)</a:t>
            </a:r>
          </a:p>
          <a:p>
            <a:pPr>
              <a:buNone/>
            </a:pPr>
            <a:r>
              <a:rPr lang="en-US" altLang="zh-CN" dirty="0"/>
              <a:t>7.</a:t>
            </a:r>
            <a:r>
              <a:rPr lang="sk-SK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z</a:t>
            </a:r>
            <a:r>
              <a:rPr lang="sk-SK" b="0" i="0" dirty="0">
                <a:solidFill>
                  <a:srgbClr val="373A3C"/>
                </a:solidFill>
                <a:effectLst/>
                <a:latin typeface="-apple-system"/>
              </a:rPr>
              <a:t>bohatnout</a:t>
            </a: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>
              <a:buNone/>
            </a:pPr>
            <a:r>
              <a:rPr lang="en-US" altLang="zh-CN" dirty="0"/>
              <a:t>8.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en-US" dirty="0" err="1">
                <a:solidFill>
                  <a:srgbClr val="373A3C"/>
                </a:solidFill>
                <a:latin typeface="-apple-system"/>
              </a:rPr>
              <a:t>r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ozeznat</a:t>
            </a: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>
              <a:buNone/>
            </a:pPr>
            <a:r>
              <a:rPr lang="en-US" altLang="zh-CN" dirty="0"/>
              <a:t>9.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sk-SK" dirty="0">
                <a:solidFill>
                  <a:srgbClr val="373A3C"/>
                </a:solidFill>
                <a:latin typeface="-apple-system"/>
              </a:rPr>
              <a:t>č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íslovka</a:t>
            </a: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>
              <a:buNone/>
            </a:pPr>
            <a:r>
              <a:rPr lang="en-US" altLang="zh-CN" dirty="0"/>
              <a:t>10.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rozšířený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,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široký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okruh</a:t>
            </a: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b="1" dirty="0"/>
          </a:p>
        </p:txBody>
      </p:sp>
      <p:pic>
        <p:nvPicPr>
          <p:cNvPr id="4" name="Obrázok 3" descr="考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5" y="287708"/>
            <a:ext cx="3781425" cy="28289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sk-SK" altLang="zh-CN" sz="1200" dirty="0"/>
            </a:br>
            <a:br>
              <a:rPr lang="sk-SK" altLang="zh-CN" sz="1200" dirty="0"/>
            </a:br>
            <a:r>
              <a:rPr lang="zh-CN" altLang="en-US" sz="1800" dirty="0"/>
              <a:t>数字的用法</a:t>
            </a:r>
            <a:br>
              <a:rPr lang="zh-CN" altLang="en-US" sz="1800" dirty="0"/>
            </a:br>
            <a:r>
              <a:rPr lang="zh-CN" altLang="en-US" sz="1800" dirty="0"/>
              <a:t>数字表示数目的文字。在中国，阿拉伯数字应用较为广泛，但每个数字在汉语里都有另一种写法，如：一、二、三、四、五、六、七、八、九、十。</a:t>
            </a:r>
            <a:br>
              <a:rPr lang="zh-CN" altLang="en-US" sz="1200" dirty="0"/>
            </a:br>
            <a:br>
              <a:rPr lang="zh-CN" altLang="en-US" sz="14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中国</a:t>
            </a:r>
            <a:r>
              <a:rPr lang="sk-SK" altLang="zh-CN" dirty="0"/>
              <a:t>- meno miesta (</a:t>
            </a:r>
            <a:r>
              <a:rPr lang="zh-CN" altLang="en-US" dirty="0"/>
              <a:t>我这儿，他那儿，</a:t>
            </a:r>
            <a:r>
              <a:rPr lang="sk-SK" altLang="zh-CN" dirty="0"/>
              <a:t>tam u mňa, tam u neho)</a:t>
            </a:r>
          </a:p>
          <a:p>
            <a:r>
              <a:rPr lang="zh-CN" altLang="en-US" dirty="0"/>
              <a:t>但</a:t>
            </a:r>
            <a:r>
              <a:rPr lang="zh-CN" altLang="en-US" b="1" dirty="0"/>
              <a:t>每</a:t>
            </a:r>
            <a:r>
              <a:rPr lang="zh-CN" altLang="en-US" dirty="0"/>
              <a:t>个数字</a:t>
            </a:r>
            <a:r>
              <a:rPr lang="sk-SK" altLang="zh-CN" dirty="0"/>
              <a:t>- deiktické slovo</a:t>
            </a:r>
          </a:p>
          <a:p>
            <a:r>
              <a:rPr lang="zh-CN" altLang="en-US" dirty="0"/>
              <a:t>在汉语</a:t>
            </a:r>
            <a:r>
              <a:rPr lang="zh-CN" altLang="en-US" b="1" dirty="0"/>
              <a:t>里</a:t>
            </a:r>
            <a:r>
              <a:rPr lang="sk-SK" altLang="zh-CN" dirty="0"/>
              <a:t>-meno miesta - záložka</a:t>
            </a:r>
          </a:p>
          <a:p>
            <a:r>
              <a:rPr lang="zh-CN" altLang="en-US" b="1" dirty="0"/>
              <a:t>都</a:t>
            </a:r>
            <a:r>
              <a:rPr lang="zh-CN" altLang="en-US" dirty="0"/>
              <a:t>有</a:t>
            </a:r>
            <a:r>
              <a:rPr lang="sk-SK" altLang="zh-CN" dirty="0"/>
              <a:t>- príslovka rozsahu</a:t>
            </a:r>
          </a:p>
          <a:p>
            <a:r>
              <a:rPr lang="zh-CN" altLang="en-US" dirty="0"/>
              <a:t>另一</a:t>
            </a:r>
            <a:r>
              <a:rPr lang="zh-CN" altLang="en-US" b="1" dirty="0"/>
              <a:t>种</a:t>
            </a:r>
            <a:r>
              <a:rPr lang="zh-CN" altLang="en-US" dirty="0"/>
              <a:t>写法</a:t>
            </a:r>
            <a:r>
              <a:rPr lang="sk-SK" altLang="zh-CN" dirty="0"/>
              <a:t>- </a:t>
            </a:r>
            <a:r>
              <a:rPr lang="sk-SK" altLang="zh-CN" dirty="0" err="1"/>
              <a:t>merová</a:t>
            </a:r>
            <a:r>
              <a:rPr lang="sk-SK" altLang="zh-CN" dirty="0"/>
              <a:t> jednotka obecného významu</a:t>
            </a:r>
          </a:p>
          <a:p>
            <a:pPr>
              <a:buNone/>
            </a:pP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400" dirty="0"/>
              <a:t>而实际上，这种写法还有另外一种大写的方式，壹、貳、叁、肆 等是大写。</a:t>
            </a:r>
            <a:br>
              <a:rPr lang="zh-CN" altLang="en-US" sz="14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写</a:t>
            </a:r>
            <a:r>
              <a:rPr lang="sk-SK" altLang="zh-CN" dirty="0"/>
              <a:t> sloveso tranzitívne</a:t>
            </a:r>
          </a:p>
          <a:p>
            <a:r>
              <a:rPr lang="sk-SK" altLang="zh-CN" dirty="0"/>
              <a:t>-pojí sa s predmetom (1 </a:t>
            </a:r>
            <a:r>
              <a:rPr lang="en-US" altLang="zh-CN" dirty="0"/>
              <a:t>–</a:t>
            </a:r>
            <a:r>
              <a:rPr lang="en-US" altLang="zh-CN" dirty="0" err="1"/>
              <a:t>priamy</a:t>
            </a:r>
            <a:r>
              <a:rPr lang="en-US" altLang="zh-CN" dirty="0"/>
              <a:t> </a:t>
            </a:r>
            <a:r>
              <a:rPr lang="sk-SK" altLang="zh-CN" dirty="0"/>
              <a:t>alebo dvomi</a:t>
            </a:r>
            <a:r>
              <a:rPr lang="en-US" altLang="zh-CN" dirty="0"/>
              <a:t>-</a:t>
            </a:r>
            <a:r>
              <a:rPr lang="en-US" altLang="zh-CN" dirty="0" err="1"/>
              <a:t>priamy</a:t>
            </a:r>
            <a:r>
              <a:rPr lang="en-US" altLang="zh-CN" dirty="0"/>
              <a:t> a </a:t>
            </a:r>
            <a:r>
              <a:rPr lang="en-US" altLang="zh-CN" dirty="0" err="1"/>
              <a:t>nepriamy</a:t>
            </a:r>
            <a:r>
              <a:rPr lang="sk-SK" altLang="zh-CN" dirty="0"/>
              <a:t>)</a:t>
            </a:r>
            <a:endParaRPr lang="en-US" altLang="zh-CN" dirty="0"/>
          </a:p>
          <a:p>
            <a:r>
              <a:rPr lang="en-US" altLang="zh-CN" dirty="0" err="1"/>
              <a:t>Jeden</a:t>
            </a:r>
            <a:r>
              <a:rPr lang="en-US" altLang="zh-CN" dirty="0"/>
              <a:t> </a:t>
            </a:r>
            <a:r>
              <a:rPr lang="en-US" altLang="zh-CN" dirty="0" err="1"/>
              <a:t>predmet</a:t>
            </a:r>
            <a:r>
              <a:rPr lang="en-US" altLang="zh-CN" dirty="0"/>
              <a:t> </a:t>
            </a:r>
            <a:r>
              <a:rPr lang="en-US" altLang="zh-CN" dirty="0" err="1"/>
              <a:t>napr</a:t>
            </a:r>
            <a:r>
              <a:rPr lang="en-US" altLang="zh-CN" dirty="0"/>
              <a:t> </a:t>
            </a:r>
            <a:r>
              <a:rPr lang="zh-CN" altLang="en-US" dirty="0"/>
              <a:t>看，说，做，喝。。。</a:t>
            </a:r>
            <a:endParaRPr lang="en-US" altLang="zh-CN" dirty="0"/>
          </a:p>
          <a:p>
            <a:r>
              <a:rPr lang="sk-SK" altLang="zh-CN" dirty="0"/>
              <a:t>Dva predmety napr </a:t>
            </a:r>
            <a:r>
              <a:rPr lang="zh-CN" altLang="en-US" dirty="0"/>
              <a:t>给，教，问，借。。。</a:t>
            </a:r>
            <a:endParaRPr lang="en-US" altLang="zh-CN" dirty="0"/>
          </a:p>
          <a:p>
            <a:r>
              <a:rPr lang="sk-SK" altLang="zh-CN" dirty="0"/>
              <a:t>Intranzitívne</a:t>
            </a:r>
            <a:r>
              <a:rPr lang="en-US" altLang="zh-CN" dirty="0"/>
              <a:t> </a:t>
            </a:r>
            <a:r>
              <a:rPr lang="sk-SK" altLang="zh-CN" dirty="0"/>
              <a:t>sa s predmetom pojiť nemôžu, napr </a:t>
            </a:r>
            <a:r>
              <a:rPr lang="zh-CN" altLang="en-US" dirty="0"/>
              <a:t>哭，休息，旅行，失败，毕业。。。</a:t>
            </a:r>
            <a:endParaRPr lang="en-US" altLang="zh-CN" dirty="0"/>
          </a:p>
          <a:p>
            <a:endParaRPr lang="sk-SK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400" dirty="0"/>
              <a:t>这些大写的汉字一般用在正式的、有特殊要求的场合，如用在支票、合同、协议等使之更严谨，不易被涂改。但这些汉字书写起来较为复杂。</a:t>
            </a:r>
            <a:br>
              <a:rPr lang="zh-CN" altLang="en-US" sz="1400" dirty="0"/>
            </a:b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dirty="0"/>
              <a:t>这</a:t>
            </a:r>
            <a:r>
              <a:rPr lang="zh-CN" altLang="en-US" b="1" dirty="0"/>
              <a:t>些</a:t>
            </a:r>
            <a:r>
              <a:rPr lang="zh-CN" altLang="en-US" dirty="0"/>
              <a:t>大写的汉字</a:t>
            </a:r>
            <a:r>
              <a:rPr lang="sk-SK" altLang="zh-CN" dirty="0"/>
              <a:t>-</a:t>
            </a:r>
            <a:r>
              <a:rPr lang="sk-SK" altLang="zh-CN" dirty="0" err="1"/>
              <a:t>merová</a:t>
            </a:r>
            <a:r>
              <a:rPr lang="sk-SK" altLang="zh-CN" dirty="0"/>
              <a:t> jednotka neurčitého množstva</a:t>
            </a:r>
          </a:p>
          <a:p>
            <a:pPr>
              <a:buNone/>
            </a:pPr>
            <a:r>
              <a:rPr lang="zh-CN" altLang="en-US" dirty="0"/>
              <a:t>一般用在正式的、有特殊要求的场合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如用</a:t>
            </a:r>
            <a:r>
              <a:rPr lang="zh-CN" altLang="en-US" b="1" dirty="0"/>
              <a:t>在</a:t>
            </a:r>
            <a:r>
              <a:rPr lang="zh-CN" altLang="en-US" dirty="0"/>
              <a:t>支票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 (spojenie </a:t>
            </a:r>
            <a:r>
              <a:rPr lang="sk-SK" altLang="zh-CN" dirty="0" err="1"/>
              <a:t>prepozičného</a:t>
            </a:r>
            <a:r>
              <a:rPr lang="sk-SK" altLang="zh-CN" dirty="0"/>
              <a:t> slovesa s </a:t>
            </a:r>
            <a:r>
              <a:rPr lang="sk-SK" altLang="zh-CN" dirty="0" err="1"/>
              <a:t>pod.m</a:t>
            </a:r>
            <a:r>
              <a:rPr lang="sk-SK" altLang="zh-CN" dirty="0"/>
              <a:t>. stojí vždy pred prísudkom, v tomto pripade je to postpozicne sloveso)</a:t>
            </a:r>
          </a:p>
          <a:p>
            <a:pPr>
              <a:buNone/>
            </a:pPr>
            <a:r>
              <a:rPr lang="zh-CN" altLang="en-US" b="1" dirty="0"/>
              <a:t>使</a:t>
            </a:r>
            <a:r>
              <a:rPr lang="zh-CN" altLang="en-US" dirty="0"/>
              <a:t>之</a:t>
            </a:r>
            <a:r>
              <a:rPr lang="zh-CN" altLang="en-US" b="1" dirty="0"/>
              <a:t>更</a:t>
            </a:r>
            <a:r>
              <a:rPr lang="zh-CN" altLang="en-US" dirty="0"/>
              <a:t>严谨</a:t>
            </a:r>
            <a:r>
              <a:rPr lang="sk-SK" altLang="zh-CN" dirty="0"/>
              <a:t>-</a:t>
            </a:r>
            <a:r>
              <a:rPr lang="sk-SK" altLang="zh-CN" dirty="0" err="1"/>
              <a:t>konexné</a:t>
            </a:r>
            <a:r>
              <a:rPr lang="sk-SK" altLang="zh-CN" dirty="0"/>
              <a:t> sloveso</a:t>
            </a:r>
          </a:p>
          <a:p>
            <a:pPr>
              <a:buNone/>
            </a:pPr>
            <a:r>
              <a:rPr lang="zh-CN" altLang="en-US" b="1" dirty="0"/>
              <a:t>更</a:t>
            </a:r>
            <a:r>
              <a:rPr lang="sk-SK" altLang="zh-CN" b="1" dirty="0"/>
              <a:t>- </a:t>
            </a:r>
            <a:r>
              <a:rPr lang="sk-SK" altLang="zh-CN" dirty="0"/>
              <a:t>príslovka stupňa</a:t>
            </a:r>
          </a:p>
          <a:p>
            <a:pPr>
              <a:buNone/>
            </a:pPr>
            <a:r>
              <a:rPr lang="zh-CN" altLang="en-US" dirty="0"/>
              <a:t>不易</a:t>
            </a:r>
            <a:r>
              <a:rPr lang="zh-CN" altLang="en-US" b="1" dirty="0"/>
              <a:t>被</a:t>
            </a:r>
            <a:r>
              <a:rPr lang="zh-CN" altLang="en-US" dirty="0"/>
              <a:t>涂改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sloveso, činiteľ trpného rodu</a:t>
            </a:r>
          </a:p>
          <a:p>
            <a:pPr>
              <a:buNone/>
            </a:pPr>
            <a:r>
              <a:rPr lang="zh-CN" altLang="en-US" dirty="0"/>
              <a:t>书写</a:t>
            </a:r>
            <a:r>
              <a:rPr lang="zh-CN" altLang="en-US" b="1" dirty="0"/>
              <a:t>起来</a:t>
            </a:r>
            <a:r>
              <a:rPr lang="sk-SK" altLang="zh-CN" dirty="0"/>
              <a:t>-dvojslabičné smerové sloveso (popisujú smer pohybu slovesa;vznik dojmu), smerový modifikátor=počiatok deja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400" dirty="0"/>
              <a:t>在中国，也可以看到大写的英文字母被广泛使用，如：</a:t>
            </a:r>
            <a:r>
              <a:rPr lang="en-US" altLang="zh-CN" sz="1400" dirty="0"/>
              <a:t>A</a:t>
            </a:r>
            <a:r>
              <a:rPr lang="zh-CN" altLang="en-US" sz="1400" dirty="0"/>
              <a:t>、</a:t>
            </a:r>
            <a:r>
              <a:rPr lang="en-US" altLang="zh-CN" sz="1400" dirty="0"/>
              <a:t>B</a:t>
            </a:r>
            <a:r>
              <a:rPr lang="zh-CN" altLang="en-US" sz="1400" dirty="0"/>
              <a:t>、</a:t>
            </a:r>
            <a:r>
              <a:rPr lang="en-US" altLang="zh-CN" sz="1400" dirty="0"/>
              <a:t>C</a:t>
            </a:r>
            <a:r>
              <a:rPr lang="zh-CN" altLang="en-US" sz="1400" dirty="0"/>
              <a:t>、</a:t>
            </a:r>
            <a:r>
              <a:rPr lang="en-US" altLang="zh-CN" sz="1400" dirty="0"/>
              <a:t>D</a:t>
            </a:r>
            <a:r>
              <a:rPr lang="zh-CN" altLang="en-US" sz="1400" dirty="0"/>
              <a:t>、</a:t>
            </a:r>
            <a:r>
              <a:rPr lang="en-US" altLang="zh-CN" sz="1400" dirty="0"/>
              <a:t>E</a:t>
            </a:r>
            <a:r>
              <a:rPr lang="zh-CN" altLang="en-US" sz="1400" dirty="0"/>
              <a:t>常常被用于定位楼座或级别座，如：</a:t>
            </a:r>
            <a:r>
              <a:rPr lang="en-US" altLang="zh-CN" sz="1400" dirty="0"/>
              <a:t>A</a:t>
            </a:r>
            <a:r>
              <a:rPr lang="zh-CN" altLang="en-US" sz="1400" dirty="0"/>
              <a:t>座、</a:t>
            </a:r>
            <a:r>
              <a:rPr lang="en-US" altLang="zh-CN" sz="1400" dirty="0"/>
              <a:t>B</a:t>
            </a:r>
            <a:r>
              <a:rPr lang="zh-CN" altLang="en-US" sz="1400" dirty="0"/>
              <a:t>级（意思是第一楼房或二级）。</a:t>
            </a:r>
            <a:br>
              <a:rPr lang="zh-CN" altLang="en-US" sz="1400" dirty="0"/>
            </a:b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b="1" dirty="0"/>
              <a:t>可以</a:t>
            </a:r>
            <a:r>
              <a:rPr lang="zh-CN" altLang="en-US" dirty="0"/>
              <a:t>看到</a:t>
            </a:r>
            <a:r>
              <a:rPr lang="sk-SK" altLang="zh-CN" dirty="0"/>
              <a:t>-modálne sloveso</a:t>
            </a:r>
          </a:p>
          <a:p>
            <a:r>
              <a:rPr lang="zh-CN" altLang="en-US" dirty="0"/>
              <a:t>看</a:t>
            </a:r>
            <a:r>
              <a:rPr lang="zh-CN" altLang="en-US" b="1" dirty="0"/>
              <a:t>到</a:t>
            </a:r>
            <a:r>
              <a:rPr lang="sk-SK" altLang="zh-CN" dirty="0"/>
              <a:t>-výsledkový modifikátor</a:t>
            </a:r>
          </a:p>
          <a:p>
            <a:r>
              <a:rPr lang="zh-CN" altLang="en-US" b="1" dirty="0"/>
              <a:t>被</a:t>
            </a:r>
            <a:r>
              <a:rPr lang="zh-CN" altLang="en-US" dirty="0"/>
              <a:t>广泛使用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</a:t>
            </a:r>
          </a:p>
          <a:p>
            <a:r>
              <a:rPr lang="zh-CN" altLang="en-US" b="1" dirty="0"/>
              <a:t>第一</a:t>
            </a:r>
            <a:r>
              <a:rPr lang="zh-CN" altLang="en-US" dirty="0"/>
              <a:t>楼房</a:t>
            </a:r>
            <a:r>
              <a:rPr lang="sk-SK" altLang="zh-CN" dirty="0"/>
              <a:t>-radová číslovka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600" dirty="0"/>
              <a:t>拼读汉语里的数字有时会混淆，因为汉语里的“一”和“七”读起来很容易，但听者难于分辨。</a:t>
            </a: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sz="2400" dirty="0"/>
            </a:br>
            <a:br>
              <a:rPr lang="zh-CN" altLang="en-US" sz="28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229600" cy="4840303"/>
          </a:xfrm>
        </p:spPr>
        <p:txBody>
          <a:bodyPr/>
          <a:lstStyle/>
          <a:p>
            <a:r>
              <a:rPr lang="zh-CN" altLang="en-US" dirty="0"/>
              <a:t>有时</a:t>
            </a:r>
            <a:r>
              <a:rPr lang="sk-SK" altLang="zh-CN" dirty="0"/>
              <a:t>-príslovka času</a:t>
            </a:r>
          </a:p>
          <a:p>
            <a:r>
              <a:rPr lang="zh-CN" altLang="en-US" dirty="0"/>
              <a:t>有时</a:t>
            </a:r>
            <a:r>
              <a:rPr lang="zh-CN" altLang="en-US" b="1" dirty="0"/>
              <a:t>会</a:t>
            </a:r>
            <a:r>
              <a:rPr lang="sk-SK" altLang="zh-CN" dirty="0"/>
              <a:t>-modálne sloveso (</a:t>
            </a:r>
            <a:r>
              <a:rPr lang="sk-SK" altLang="zh-CN" dirty="0" err="1"/>
              <a:t>umět</a:t>
            </a:r>
            <a:r>
              <a:rPr lang="sk-SK" altLang="zh-CN" dirty="0"/>
              <a:t>)</a:t>
            </a:r>
          </a:p>
          <a:p>
            <a:r>
              <a:rPr lang="zh-CN" altLang="en-US" b="1" dirty="0"/>
              <a:t>听者</a:t>
            </a:r>
            <a:r>
              <a:rPr lang="zh-CN" altLang="en-US" dirty="0"/>
              <a:t>难于</a:t>
            </a:r>
            <a:r>
              <a:rPr lang="sk-SK" altLang="zh-CN" dirty="0"/>
              <a:t>-</a:t>
            </a:r>
            <a:r>
              <a:rPr lang="sk-SK" altLang="zh-CN" dirty="0" err="1"/>
              <a:t>nominalizácia</a:t>
            </a:r>
            <a:endParaRPr lang="sk-SK" altLang="zh-CN" dirty="0"/>
          </a:p>
          <a:p>
            <a:endParaRPr lang="en-US" altLang="zh-CN" b="1" dirty="0"/>
          </a:p>
          <a:p>
            <a:endParaRPr lang="sk-SK" altLang="zh-C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800" dirty="0"/>
              <a:t>为了区别这两数字，人们在打电话告诉对方数字或地址时，往往把“一”读作“</a:t>
            </a:r>
            <a:r>
              <a:rPr lang="en-US" altLang="zh-CN" sz="1800" dirty="0" err="1"/>
              <a:t>yāo</a:t>
            </a:r>
            <a:r>
              <a:rPr lang="en-US" altLang="zh-CN" sz="1800" dirty="0"/>
              <a:t>”</a:t>
            </a:r>
            <a:r>
              <a:rPr lang="zh-CN" altLang="en-US" sz="1800" dirty="0"/>
              <a:t>。如果数字为“</a:t>
            </a:r>
            <a:r>
              <a:rPr lang="en-US" altLang="zh-CN" sz="1800" dirty="0"/>
              <a:t>5117”</a:t>
            </a:r>
            <a:r>
              <a:rPr lang="zh-CN" altLang="en-US" sz="1800" dirty="0"/>
              <a:t>，人们就把它读作“</a:t>
            </a:r>
            <a:r>
              <a:rPr lang="en-US" altLang="zh-CN" sz="1800" dirty="0" err="1"/>
              <a:t>wǔyāoyāoqī</a:t>
            </a:r>
            <a:r>
              <a:rPr lang="en-US" altLang="zh-CN" sz="1800" dirty="0"/>
              <a:t>”</a:t>
            </a:r>
            <a:r>
              <a:rPr lang="zh-CN" altLang="en-US" sz="1800" dirty="0"/>
              <a:t>而不是“</a:t>
            </a:r>
            <a:r>
              <a:rPr lang="en-US" altLang="zh-CN" sz="1800" dirty="0" err="1"/>
              <a:t>wǔyīyīqī</a:t>
            </a:r>
            <a:r>
              <a:rPr lang="en-US" altLang="zh-CN" sz="1800" dirty="0"/>
              <a:t>”</a:t>
            </a:r>
            <a:r>
              <a:rPr lang="zh-CN" altLang="en-US" dirty="0"/>
              <a:t>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/>
              <a:t>为了</a:t>
            </a:r>
            <a:r>
              <a:rPr lang="sk-SK" altLang="zh-CN" dirty="0"/>
              <a:t>-spojka</a:t>
            </a:r>
          </a:p>
          <a:p>
            <a:pPr>
              <a:buNone/>
            </a:pPr>
            <a:r>
              <a:rPr lang="zh-CN" altLang="en-US" dirty="0"/>
              <a:t>往往</a:t>
            </a:r>
            <a:r>
              <a:rPr lang="sk-SK" altLang="zh-CN" dirty="0"/>
              <a:t>-príslovka času</a:t>
            </a:r>
          </a:p>
          <a:p>
            <a:pPr>
              <a:buNone/>
            </a:pPr>
            <a:r>
              <a:rPr lang="zh-CN" altLang="en-US" b="1" dirty="0"/>
              <a:t>把</a:t>
            </a:r>
            <a:r>
              <a:rPr lang="zh-CN" altLang="en-US" dirty="0"/>
              <a:t>“一”读作“</a:t>
            </a:r>
            <a:r>
              <a:rPr lang="en-US" altLang="zh-CN" dirty="0" err="1"/>
              <a:t>yāo</a:t>
            </a:r>
            <a:r>
              <a:rPr lang="sk-SK" altLang="zh-CN" dirty="0"/>
              <a:t>-</a:t>
            </a:r>
            <a:r>
              <a:rPr lang="sk-SK" altLang="zh-CN" dirty="0" err="1"/>
              <a:t>prepozičné</a:t>
            </a:r>
            <a:r>
              <a:rPr lang="sk-SK" altLang="zh-CN" dirty="0"/>
              <a:t> sloveso, uvádza priamy predmet</a:t>
            </a:r>
          </a:p>
          <a:p>
            <a:pPr>
              <a:buNone/>
            </a:pPr>
            <a:r>
              <a:rPr lang="zh-CN" altLang="en-US" dirty="0"/>
              <a:t>人们</a:t>
            </a:r>
            <a:r>
              <a:rPr lang="zh-CN" altLang="en-US" b="1" dirty="0"/>
              <a:t>就</a:t>
            </a:r>
            <a:r>
              <a:rPr lang="zh-CN" altLang="en-US" dirty="0"/>
              <a:t>把它读作</a:t>
            </a:r>
            <a:r>
              <a:rPr lang="sk-SK" altLang="zh-CN" dirty="0"/>
              <a:t>-príslovka</a:t>
            </a:r>
            <a:endParaRPr lang="sk-SK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中国的算术制与西方的算术制大体相同，读起来也较为简便，如：十位、百位、千位、万位、十万位、百万位、千万位。 一万就直接读一万，而不读</a:t>
            </a:r>
            <a:r>
              <a:rPr lang="en-US" altLang="zh-CN" sz="2000" dirty="0" err="1"/>
              <a:t>deset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tisíc</a:t>
            </a:r>
            <a:r>
              <a:rPr lang="zh-CN" altLang="en-US" sz="2000" dirty="0"/>
              <a:t>；十万不能读作</a:t>
            </a:r>
            <a:r>
              <a:rPr lang="en-US" altLang="zh-CN" sz="2000" dirty="0" err="1"/>
              <a:t>sto</a:t>
            </a:r>
            <a:r>
              <a:rPr lang="en-US" altLang="zh-CN" sz="2000" dirty="0"/>
              <a:t> </a:t>
            </a:r>
            <a:r>
              <a:rPr lang="en-US" altLang="zh-CN" sz="2000" dirty="0" err="1"/>
              <a:t>tisíc</a:t>
            </a:r>
            <a:r>
              <a:rPr lang="zh-CN" altLang="en-US" sz="2000" dirty="0"/>
              <a:t>。</a:t>
            </a:r>
            <a:br>
              <a:rPr lang="zh-CN" altLang="en-US" sz="2000" dirty="0"/>
            </a:br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14282" y="2500306"/>
            <a:ext cx="7467600" cy="4873752"/>
          </a:xfrm>
        </p:spPr>
        <p:txBody>
          <a:bodyPr/>
          <a:lstStyle/>
          <a:p>
            <a:r>
              <a:rPr lang="zh-CN" altLang="en-US" dirty="0"/>
              <a:t>能</a:t>
            </a:r>
            <a:r>
              <a:rPr lang="sk-SK" altLang="zh-CN" dirty="0"/>
              <a:t>-modálne sloveso, byť schopný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1178</Words>
  <Application>Microsoft Office PowerPoint</Application>
  <PresentationFormat>Předvádění na obrazovce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-apple-system</vt:lpstr>
      <vt:lpstr>Century Schoolbook</vt:lpstr>
      <vt:lpstr>Wingdings</vt:lpstr>
      <vt:lpstr>Wingdings 2</vt:lpstr>
      <vt:lpstr>Arkáda</vt:lpstr>
      <vt:lpstr>Četba čínskych textov</vt:lpstr>
      <vt:lpstr>生词考试</vt:lpstr>
      <vt:lpstr>  数字的用法 数字表示数目的文字。在中国，阿拉伯数字应用较为广泛，但每个数字在汉语里都有另一种写法，如：一、二、三、四、五、六、七、八、九、十。     </vt:lpstr>
      <vt:lpstr>而实际上，这种写法还有另外一种大写的方式，壹、貳、叁、肆 等是大写。    </vt:lpstr>
      <vt:lpstr>这些大写的汉字一般用在正式的、有特殊要求的场合，如用在支票、合同、协议等使之更严谨，不易被涂改。但这些汉字书写起来较为复杂。     </vt:lpstr>
      <vt:lpstr>在中国，也可以看到大写的英文字母被广泛使用，如：A、B、C、D、E常常被用于定位楼座或级别座，如：A座、B级（意思是第一楼房或二级）。     </vt:lpstr>
      <vt:lpstr>拼读汉语里的数字有时会混淆，因为汉语里的“一”和“七”读起来很容易，但听者难于分辨。      </vt:lpstr>
      <vt:lpstr>为了区别这两数字，人们在打电话告诉对方数字或地址时，往往把“一”读作“yāo”。如果数字为“5117”，人们就把它读作“wǔyāoyāoqī”而不是“wǔyīyīqī”。 </vt:lpstr>
      <vt:lpstr>中国的算术制与西方的算术制大体相同，读起来也较为简便，如：十位、百位、千位、万位、十万位、百万位、千万位。 一万就直接读一万，而不读deset tisíc；十万不能读作sto tisíc。     </vt:lpstr>
      <vt:lpstr> 与世界各地一样，中国也有较为忌讳的数字。  </vt:lpstr>
      <vt:lpstr>在中国，数字“4”就像西方的“13”一样，因为它的读音与汉字的“死”同音，人们认为不吉利。</vt:lpstr>
      <vt:lpstr>中国的一些楼房没有四层就像西方没有十三层一样。</vt:lpstr>
      <vt:lpstr>然而, 数字“8”被认为是最好的数字，它的发音与汉字的“ 发”类似，它读作“发”，发财的意思。因此中国人常用 “8” 这个数字。</vt:lpstr>
      <vt:lpstr>商场里出售的一些商品也经常出现以88为尾数的价格（意思是发财），如：688元（人民币）。 </vt:lpstr>
      <vt:lpstr>二 vs两 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čínskych textov</dc:title>
  <dc:creator>Annamária Hegerová</dc:creator>
  <cp:lastModifiedBy>Terézia Hegerová</cp:lastModifiedBy>
  <cp:revision>54</cp:revision>
  <dcterms:created xsi:type="dcterms:W3CDTF">2021-09-19T15:09:17Z</dcterms:created>
  <dcterms:modified xsi:type="dcterms:W3CDTF">2022-11-08T18:26:10Z</dcterms:modified>
</cp:coreProperties>
</file>