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3431248-B34B-475E-AA92-FD7DB4232AA7}" type="datetimeFigureOut">
              <a:rPr lang="sk-SK" smtClean="0"/>
              <a:pPr/>
              <a:t>13. 9. 2022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8150B7-A867-41AF-B88D-6986839105B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15108" y="3429000"/>
            <a:ext cx="2428892" cy="1752600"/>
          </a:xfrm>
        </p:spPr>
        <p:txBody>
          <a:bodyPr>
            <a:normAutofit/>
          </a:bodyPr>
          <a:lstStyle/>
          <a:p>
            <a:r>
              <a:rPr lang="sk-SK" sz="2400" dirty="0"/>
              <a:t>Úvodná hodina</a:t>
            </a:r>
          </a:p>
        </p:txBody>
      </p:sp>
      <p:pic>
        <p:nvPicPr>
          <p:cNvPr id="4" name="Obrázok 3" descr="241732199_160825942787232_4952733857898282617_n.jpg"/>
          <p:cNvPicPr>
            <a:picLocks noChangeAspect="1"/>
          </p:cNvPicPr>
          <p:nvPr/>
        </p:nvPicPr>
        <p:blipFill>
          <a:blip r:embed="rId2"/>
          <a:srcRect l="4687" t="5208" r="3906" b="4166"/>
          <a:stretch>
            <a:fillRect/>
          </a:stretch>
        </p:blipFill>
        <p:spPr>
          <a:xfrm>
            <a:off x="0" y="642918"/>
            <a:ext cx="6643702" cy="56436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Obdĺžnik 4"/>
          <p:cNvSpPr/>
          <p:nvPr/>
        </p:nvSpPr>
        <p:spPr>
          <a:xfrm>
            <a:off x="6572264" y="1714488"/>
            <a:ext cx="23574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KSCA020 </a:t>
            </a:r>
            <a:r>
              <a:rPr lang="sk-SK" sz="2200" b="1" cap="all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Četba</a:t>
            </a:r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 </a:t>
            </a:r>
            <a:r>
              <a:rPr lang="sk-SK" sz="2200" b="1" cap="all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čínských</a:t>
            </a:r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 </a:t>
            </a:r>
            <a:r>
              <a:rPr lang="sk-SK" sz="2200" b="1" cap="all" dirty="0" err="1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textů</a:t>
            </a:r>
            <a:r>
              <a:rPr lang="sk-SK" sz="2200" b="1" cap="all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  <a:latin typeface="Arial Black" pitchFamily="34" charset="0"/>
                <a:ea typeface="+mj-ea"/>
                <a:cs typeface="+mj-cs"/>
              </a:rPr>
              <a:t> I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Neplnovýznamové Slová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/>
              <a:t>Príslovky-příslovce</a:t>
            </a:r>
            <a:r>
              <a:rPr lang="sk-SK" dirty="0"/>
              <a:t> (príslovky stupňa, rozsahu, času, spôsobu, záporky, </a:t>
            </a:r>
            <a:r>
              <a:rPr lang="zh-CN" altLang="en-US" dirty="0"/>
              <a:t>都</a:t>
            </a:r>
            <a:r>
              <a:rPr lang="sk-SK" altLang="zh-CN" dirty="0"/>
              <a:t>, </a:t>
            </a:r>
            <a:r>
              <a:rPr lang="zh-CN" altLang="en-US" dirty="0"/>
              <a:t>也， 就， 才，再， 还，又，</a:t>
            </a:r>
            <a:r>
              <a:rPr lang="sk-SK" altLang="zh-CN" dirty="0" err="1"/>
              <a:t>adverbializácia</a:t>
            </a:r>
            <a:r>
              <a:rPr lang="sk-SK" altLang="zh-CN" dirty="0"/>
              <a:t>)</a:t>
            </a:r>
            <a:endParaRPr lang="sk-SK" dirty="0"/>
          </a:p>
          <a:p>
            <a:r>
              <a:rPr lang="sk-SK" dirty="0" err="1"/>
              <a:t>prepozičné</a:t>
            </a:r>
            <a:r>
              <a:rPr lang="sk-SK" dirty="0"/>
              <a:t> slovesá</a:t>
            </a:r>
          </a:p>
          <a:p>
            <a:r>
              <a:rPr lang="sk-SK" dirty="0"/>
              <a:t>spojky a iniciálne slová</a:t>
            </a:r>
          </a:p>
          <a:p>
            <a:r>
              <a:rPr lang="sk-SK" dirty="0"/>
              <a:t>pomocné slová (štrukturálne </a:t>
            </a:r>
            <a:r>
              <a:rPr lang="sk-SK" dirty="0" err="1"/>
              <a:t>ukazatele</a:t>
            </a:r>
            <a:r>
              <a:rPr lang="sk-SK" dirty="0"/>
              <a:t>, </a:t>
            </a:r>
            <a:r>
              <a:rPr lang="sk-SK" dirty="0" err="1"/>
              <a:t>vidočasové</a:t>
            </a:r>
            <a:r>
              <a:rPr lang="sk-SK" dirty="0"/>
              <a:t> slovesné </a:t>
            </a:r>
            <a:r>
              <a:rPr lang="sk-SK" dirty="0" err="1"/>
              <a:t>ukazatele</a:t>
            </a:r>
            <a:r>
              <a:rPr lang="sk-SK" dirty="0"/>
              <a:t>, vetné častice)</a:t>
            </a:r>
          </a:p>
          <a:p>
            <a:r>
              <a:rPr lang="sk-SK" dirty="0"/>
              <a:t>citoslovce</a:t>
            </a:r>
          </a:p>
          <a:p>
            <a:endParaRPr lang="sk-SK" dirty="0"/>
          </a:p>
          <a:p>
            <a:pPr>
              <a:buNone/>
            </a:pPr>
            <a:r>
              <a:rPr lang="sk-SK" b="1" dirty="0" err="1"/>
              <a:t>Pomedzie</a:t>
            </a:r>
            <a:r>
              <a:rPr lang="sk-SK" dirty="0" err="1"/>
              <a:t>:měrové</a:t>
            </a:r>
            <a:r>
              <a:rPr lang="sk-SK" dirty="0"/>
              <a:t> slová (</a:t>
            </a:r>
            <a:r>
              <a:rPr lang="sk-SK" dirty="0" err="1"/>
              <a:t>jmenné</a:t>
            </a:r>
            <a:r>
              <a:rPr lang="sk-SK" dirty="0"/>
              <a:t> </a:t>
            </a:r>
            <a:r>
              <a:rPr lang="sk-SK" dirty="0" err="1"/>
              <a:t>numeratívy</a:t>
            </a:r>
            <a:r>
              <a:rPr lang="sk-SK" dirty="0"/>
              <a:t>, slovesné </a:t>
            </a:r>
            <a:r>
              <a:rPr lang="sk-SK" dirty="0" err="1"/>
              <a:t>numeratívy</a:t>
            </a:r>
            <a:r>
              <a:rPr lang="sk-SK" dirty="0"/>
              <a:t>, </a:t>
            </a:r>
            <a:r>
              <a:rPr lang="sk-SK" dirty="0" err="1"/>
              <a:t>měrové</a:t>
            </a:r>
            <a:r>
              <a:rPr lang="sk-SK" dirty="0"/>
              <a:t> jednotky, </a:t>
            </a:r>
            <a:r>
              <a:rPr lang="sk-SK" dirty="0" err="1"/>
              <a:t>měrová</a:t>
            </a:r>
            <a:r>
              <a:rPr lang="sk-SK" dirty="0"/>
              <a:t> </a:t>
            </a:r>
            <a:r>
              <a:rPr lang="sk-SK" dirty="0" err="1"/>
              <a:t>jména</a:t>
            </a:r>
            <a:r>
              <a:rPr lang="sk-SK" dirty="0"/>
              <a:t>), duplikovanie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Vetná skladba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*pevný poriadok slov (vetné členy sa moc nedajú presúvať)</a:t>
            </a:r>
          </a:p>
          <a:p>
            <a:r>
              <a:rPr lang="sk-SK" dirty="0"/>
              <a:t>podmet </a:t>
            </a:r>
          </a:p>
          <a:p>
            <a:r>
              <a:rPr lang="sk-SK" dirty="0"/>
              <a:t>prísudok (hlavný nositeľ významu vety)</a:t>
            </a:r>
          </a:p>
          <a:p>
            <a:r>
              <a:rPr lang="sk-SK" dirty="0"/>
              <a:t>predmet (+</a:t>
            </a:r>
            <a:r>
              <a:rPr lang="sk-SK" dirty="0" err="1"/>
              <a:t>anteponovaný</a:t>
            </a:r>
            <a:r>
              <a:rPr lang="sk-SK" dirty="0"/>
              <a:t> vetný </a:t>
            </a:r>
            <a:r>
              <a:rPr lang="sk-SK" dirty="0" err="1"/>
              <a:t>člen,konštrukcie</a:t>
            </a:r>
            <a:r>
              <a:rPr lang="sk-SK" dirty="0"/>
              <a:t> s </a:t>
            </a:r>
            <a:r>
              <a:rPr lang="zh-CN" altLang="en-US" dirty="0"/>
              <a:t>给，把</a:t>
            </a:r>
            <a:r>
              <a:rPr lang="sk-SK" altLang="zh-CN" dirty="0"/>
              <a:t>, </a:t>
            </a:r>
            <a:r>
              <a:rPr lang="sk-SK" altLang="zh-CN" dirty="0" err="1"/>
              <a:t>lokatívny</a:t>
            </a:r>
            <a:r>
              <a:rPr lang="sk-SK" altLang="zh-CN" dirty="0"/>
              <a:t> predmet...</a:t>
            </a:r>
            <a:r>
              <a:rPr lang="sk-SK" dirty="0"/>
              <a:t>)</a:t>
            </a:r>
          </a:p>
          <a:p>
            <a:r>
              <a:rPr lang="sk-SK" dirty="0"/>
              <a:t>prívlastok</a:t>
            </a:r>
          </a:p>
          <a:p>
            <a:r>
              <a:rPr lang="sk-SK" dirty="0"/>
              <a:t>určenie</a:t>
            </a:r>
          </a:p>
          <a:p>
            <a:r>
              <a:rPr lang="sk-SK" dirty="0"/>
              <a:t>komplement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Oznamovacie vety:</a:t>
            </a:r>
          </a:p>
          <a:p>
            <a:pPr>
              <a:buNone/>
            </a:pPr>
            <a:r>
              <a:rPr lang="sk-SK" b="1" dirty="0" err="1"/>
              <a:t>podmet+prísudok+predmet</a:t>
            </a:r>
            <a:endParaRPr lang="sk-SK" b="1" dirty="0"/>
          </a:p>
          <a:p>
            <a:pPr>
              <a:buNone/>
            </a:pPr>
            <a:r>
              <a:rPr lang="sk-SK" dirty="0"/>
              <a:t>*člen rozvíjajúci stojí vždy pred členom riadiacim (prívlastok pred podmetom alebo predmetom, príslovkové určenie pred prísudkom, komplement stojí ZA prísudkom)</a:t>
            </a:r>
          </a:p>
          <a:p>
            <a:pPr>
              <a:buNone/>
            </a:pPr>
            <a:r>
              <a:rPr lang="sk-SK" b="1" dirty="0"/>
              <a:t>prívlastok-podmet-určenie-prísudok-komplement-prívlastok-predmet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Časový rámec vety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prítomnosť (všeobecné deje, pravidelné deje, prítomné deje, </a:t>
            </a:r>
            <a:r>
              <a:rPr lang="sk-SK" dirty="0" err="1"/>
              <a:t>priebehové</a:t>
            </a:r>
            <a:r>
              <a:rPr lang="sk-SK" dirty="0"/>
              <a:t> deje, súbežné deje, deje pokračujúce z minulosti)</a:t>
            </a:r>
          </a:p>
          <a:p>
            <a:r>
              <a:rPr lang="sk-SK" dirty="0"/>
              <a:t>budúcnosť </a:t>
            </a:r>
          </a:p>
          <a:p>
            <a:r>
              <a:rPr lang="sk-SK" dirty="0"/>
              <a:t>minulosť (</a:t>
            </a:r>
            <a:r>
              <a:rPr lang="sk-SK" dirty="0" err="1"/>
              <a:t>ukončenosť</a:t>
            </a:r>
            <a:r>
              <a:rPr lang="sk-SK" dirty="0"/>
              <a:t>, skúsenosť, emfatická konštrukcia)</a:t>
            </a:r>
          </a:p>
          <a:p>
            <a:endParaRPr lang="sk-SK" dirty="0"/>
          </a:p>
          <a:p>
            <a:r>
              <a:rPr lang="sk-SK" dirty="0"/>
              <a:t>pasívne konštrukcie</a:t>
            </a:r>
          </a:p>
          <a:p>
            <a:r>
              <a:rPr lang="sk-SK" dirty="0"/>
              <a:t>porovnávacie konštrukcie</a:t>
            </a:r>
          </a:p>
          <a:p>
            <a:r>
              <a:rPr lang="sk-SK" dirty="0"/>
              <a:t>súvetia (súradné, podraďovacie)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7239000" cy="1143000"/>
          </a:xfrm>
        </p:spPr>
        <p:txBody>
          <a:bodyPr/>
          <a:lstStyle/>
          <a:p>
            <a:r>
              <a:rPr lang="sk-SK" dirty="0"/>
              <a:t>Na </a:t>
            </a:r>
            <a:r>
              <a:rPr lang="sk-SK" dirty="0" err="1"/>
              <a:t>ďaľšiu</a:t>
            </a:r>
            <a:r>
              <a:rPr lang="sk-SK" dirty="0"/>
              <a:t> hodinu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2571744"/>
            <a:ext cx="7239000" cy="4846320"/>
          </a:xfrm>
        </p:spPr>
        <p:txBody>
          <a:bodyPr/>
          <a:lstStyle/>
          <a:p>
            <a:r>
              <a:rPr lang="sk-SK" dirty="0"/>
              <a:t>Text 1 – </a:t>
            </a:r>
            <a:r>
              <a:rPr lang="sk-SK" dirty="0" err="1"/>
              <a:t>četba</a:t>
            </a:r>
            <a:r>
              <a:rPr lang="sk-SK" dirty="0"/>
              <a:t>, preklad, cvičenia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7239000" cy="1143000"/>
          </a:xfrm>
        </p:spPr>
        <p:txBody>
          <a:bodyPr/>
          <a:lstStyle/>
          <a:p>
            <a:r>
              <a:rPr lang="sk-SK" dirty="0"/>
              <a:t>Ďakujem za pozornosť </a:t>
            </a:r>
            <a:r>
              <a:rPr lang="sk-SK" dirty="0">
                <a:sym typeface="Wingdings" pitchFamily="2" charset="2"/>
              </a:rPr>
              <a:t>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sk-SK" dirty="0"/>
              <a:t>KSCA020 </a:t>
            </a:r>
            <a:r>
              <a:rPr lang="sk-SK" dirty="0" err="1"/>
              <a:t>Četba</a:t>
            </a:r>
            <a:r>
              <a:rPr lang="sk-SK" dirty="0"/>
              <a:t> </a:t>
            </a:r>
            <a:r>
              <a:rPr lang="sk-SK" dirty="0" err="1"/>
              <a:t>čínských</a:t>
            </a:r>
            <a:r>
              <a:rPr lang="sk-SK" dirty="0"/>
              <a:t> </a:t>
            </a:r>
            <a:r>
              <a:rPr lang="sk-SK" dirty="0" err="1"/>
              <a:t>textů</a:t>
            </a:r>
            <a:r>
              <a:rPr lang="sk-SK" dirty="0"/>
              <a:t> I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271462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sk-SK" sz="2000" dirty="0"/>
              <a:t>Mgr. Terézia </a:t>
            </a:r>
            <a:r>
              <a:rPr lang="sk-SK" sz="2000" dirty="0" err="1"/>
              <a:t>Hegerová</a:t>
            </a:r>
            <a:r>
              <a:rPr lang="sk-SK" sz="2000" dirty="0"/>
              <a:t>, M.A.; 415623@mail.muni.cz</a:t>
            </a:r>
          </a:p>
          <a:p>
            <a:pPr>
              <a:buNone/>
            </a:pPr>
            <a:r>
              <a:rPr lang="sk-SK" sz="2000" dirty="0"/>
              <a:t>Konzultačné hodiny: utorok 12:00-13:00 (po dohode emailom)</a:t>
            </a:r>
          </a:p>
          <a:p>
            <a:pPr>
              <a:buNone/>
            </a:pPr>
            <a:r>
              <a:rPr lang="sk-SK" sz="2000" dirty="0"/>
              <a:t>Výuka 14 týždňov (13.9.-17.12. 202</a:t>
            </a:r>
            <a:r>
              <a:rPr lang="en-US" sz="2000" dirty="0"/>
              <a:t>2</a:t>
            </a:r>
            <a:r>
              <a:rPr lang="sk-SK" sz="2000" dirty="0"/>
              <a:t>) </a:t>
            </a:r>
          </a:p>
          <a:p>
            <a:pPr>
              <a:buNone/>
            </a:pPr>
            <a:r>
              <a:rPr lang="sk-SK" sz="2000" dirty="0"/>
              <a:t>Hodina každý </a:t>
            </a:r>
            <a:r>
              <a:rPr lang="en-US" sz="2000" dirty="0" err="1"/>
              <a:t>utorok</a:t>
            </a:r>
            <a:r>
              <a:rPr lang="sk-SK" sz="2000" dirty="0"/>
              <a:t>, 18:00-19:40, učebňa B2.23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785794"/>
            <a:ext cx="7472386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/>
              <a:t>Ciele kurzu</a:t>
            </a:r>
          </a:p>
          <a:p>
            <a:r>
              <a:rPr lang="sk-SK" sz="2000" dirty="0" err="1"/>
              <a:t>četba</a:t>
            </a:r>
            <a:r>
              <a:rPr lang="sk-SK" sz="2000" dirty="0"/>
              <a:t> a precvičovanie textu v písanom štýle (</a:t>
            </a:r>
            <a:r>
              <a:rPr lang="sk-SK" sz="2000" dirty="0" err="1"/>
              <a:t>shumian</a:t>
            </a:r>
            <a:r>
              <a:rPr lang="sk-SK" sz="2000" dirty="0"/>
              <a:t>), porozumenie vetnej skladbe, budovanie slovnej zásoby </a:t>
            </a:r>
          </a:p>
          <a:p>
            <a:r>
              <a:rPr lang="sk-SK" sz="2000" dirty="0"/>
              <a:t>na konci kurzu budú študenti schopní využiť nadobudnuté znalosti pri </a:t>
            </a:r>
            <a:r>
              <a:rPr lang="sk-SK" sz="2000" dirty="0" err="1"/>
              <a:t>četbe</a:t>
            </a:r>
            <a:r>
              <a:rPr lang="sk-SK" sz="2000" dirty="0"/>
              <a:t> neznámych textov v písanom štýle (</a:t>
            </a:r>
            <a:r>
              <a:rPr lang="sk-SK" sz="2000" dirty="0" err="1"/>
              <a:t>shumian</a:t>
            </a:r>
            <a:r>
              <a:rPr lang="sk-SK" sz="2000" dirty="0"/>
              <a:t>)</a:t>
            </a:r>
          </a:p>
          <a:p>
            <a:pPr>
              <a:buNone/>
            </a:pPr>
            <a:endParaRPr lang="sk-SK" sz="2000" dirty="0"/>
          </a:p>
          <a:p>
            <a:pPr>
              <a:buNone/>
            </a:pPr>
            <a:r>
              <a:rPr lang="sk-SK" sz="2000" b="1" dirty="0"/>
              <a:t>Výukové metódy</a:t>
            </a:r>
          </a:p>
          <a:p>
            <a:r>
              <a:rPr lang="sk-SK" sz="2000" b="1" dirty="0"/>
              <a:t>domáca príprava</a:t>
            </a:r>
            <a:r>
              <a:rPr lang="sk-SK" sz="2000" dirty="0"/>
              <a:t>: osvojenie si novej slovnej zásoby, príprava textu (preklad + čítanie), príprava úloh a cvičení k textu</a:t>
            </a:r>
          </a:p>
          <a:p>
            <a:r>
              <a:rPr lang="sk-SK" sz="2000" b="1" dirty="0"/>
              <a:t>seminár</a:t>
            </a:r>
            <a:r>
              <a:rPr lang="sk-SK" sz="2000" dirty="0"/>
              <a:t>: čítanie textu, preklad textu, výklad nových gramatických javov a vetných konštrukcií, individuálne preverenie domácej prípravy študentov</a:t>
            </a:r>
          </a:p>
          <a:p>
            <a:r>
              <a:rPr lang="sk-SK" sz="2000" b="1" dirty="0"/>
              <a:t>platforma ELF</a:t>
            </a:r>
            <a:r>
              <a:rPr lang="sk-SK" sz="2000" dirty="0"/>
              <a:t>: </a:t>
            </a:r>
            <a:r>
              <a:rPr lang="sk-SK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https://elf.phil.muni.cz/22-23/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85728"/>
            <a:ext cx="7400948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/>
              <a:t>Metódy hodnotenia</a:t>
            </a:r>
          </a:p>
          <a:p>
            <a:r>
              <a:rPr lang="sk-SK" sz="2000" dirty="0"/>
              <a:t>pravidelné testovanie slovnej zásoby, pochopenie nových gramatických javov, otázky na pochopenie textu</a:t>
            </a:r>
          </a:p>
          <a:p>
            <a:r>
              <a:rPr lang="sk-SK" sz="2000" dirty="0"/>
              <a:t>záverečný písomný test: požadovaná úspešnosť 70% (podľa situácie)</a:t>
            </a:r>
          </a:p>
          <a:p>
            <a:endParaRPr lang="sk-SK" sz="2000" dirty="0"/>
          </a:p>
          <a:p>
            <a:pPr>
              <a:buNone/>
            </a:pPr>
            <a:r>
              <a:rPr lang="sk-SK" sz="2000" b="1" dirty="0"/>
              <a:t>Dochádzka</a:t>
            </a:r>
          </a:p>
          <a:p>
            <a:r>
              <a:rPr lang="sk-SK" sz="2000" dirty="0"/>
              <a:t>pre splnenie podmienok kurzu: aktívna účasť na hodinách a domáca príprava (povolené 2 absencie, pravidelný test napísaný pod 70%= absencia, nepripravené úlohy= absencia)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</p:txBody>
      </p:sp>
      <p:pic>
        <p:nvPicPr>
          <p:cNvPr id="4" name="Obrázok 3" descr="absent-icon-absenteeism-not-present-260nw-1669773649.jpg"/>
          <p:cNvPicPr>
            <a:picLocks noChangeAspect="1"/>
          </p:cNvPicPr>
          <p:nvPr/>
        </p:nvPicPr>
        <p:blipFill>
          <a:blip r:embed="rId2"/>
          <a:srcRect b="8928"/>
          <a:stretch>
            <a:fillRect/>
          </a:stretch>
        </p:blipFill>
        <p:spPr>
          <a:xfrm>
            <a:off x="2928926" y="4071942"/>
            <a:ext cx="247650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239000" cy="1143000"/>
          </a:xfrm>
        </p:spPr>
        <p:txBody>
          <a:bodyPr/>
          <a:lstStyle/>
          <a:p>
            <a:r>
              <a:rPr lang="sk-SK" dirty="0"/>
              <a:t>Vaše povinnosti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2011680"/>
            <a:ext cx="7239000" cy="4846320"/>
          </a:xfrm>
        </p:spPr>
        <p:txBody>
          <a:bodyPr/>
          <a:lstStyle/>
          <a:p>
            <a:r>
              <a:rPr lang="sk-SK" sz="2000" dirty="0"/>
              <a:t>dochádzka</a:t>
            </a:r>
          </a:p>
          <a:p>
            <a:r>
              <a:rPr lang="sk-SK" sz="2000" dirty="0"/>
              <a:t>pravidelné testy (z aktívnej slovnej zásoby k jednotlivým textom)</a:t>
            </a:r>
          </a:p>
          <a:p>
            <a:r>
              <a:rPr lang="sk-SK" sz="2000" dirty="0"/>
              <a:t>domáca príprava: príprava textu (čítanie, preklad), slovíčka (aktívne/pasívne), cvičenia k textom</a:t>
            </a:r>
          </a:p>
          <a:p>
            <a:r>
              <a:rPr lang="sk-SK" sz="2000" dirty="0"/>
              <a:t>záverečný test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sk-SK" dirty="0"/>
              <a:t>Ako prekladať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fontScale="85000" lnSpcReduction="20000"/>
          </a:bodyPr>
          <a:lstStyle/>
          <a:p>
            <a:r>
              <a:rPr lang="sk-SK" dirty="0"/>
              <a:t>prekladať slovo za slovom </a:t>
            </a:r>
            <a:r>
              <a:rPr lang="sk-SK" dirty="0">
                <a:solidFill>
                  <a:srgbClr val="FF0000"/>
                </a:solidFill>
              </a:rPr>
              <a:t>x</a:t>
            </a:r>
          </a:p>
          <a:p>
            <a:r>
              <a:rPr lang="sk-SK" dirty="0"/>
              <a:t>prekladať „odzadu“ : vyhľadať si podmety, prísudky, predmety, prívlastky, časové ukazovatele, pozrieť sa na koniec vety </a:t>
            </a:r>
            <a:r>
              <a:rPr lang="sk-SK" dirty="0">
                <a:solidFill>
                  <a:srgbClr val="00B050"/>
                </a:solidFill>
              </a:rPr>
              <a:t>√</a:t>
            </a:r>
          </a:p>
          <a:p>
            <a:endParaRPr lang="sk-SK" dirty="0"/>
          </a:p>
          <a:p>
            <a:r>
              <a:rPr lang="sk-SK" dirty="0"/>
              <a:t>hľadajte slová s gramatickou funkciou (napr. </a:t>
            </a:r>
            <a:r>
              <a:rPr lang="zh-CN" altLang="en-US" dirty="0"/>
              <a:t>的，得，地，了，过，</a:t>
            </a:r>
            <a:r>
              <a:rPr lang="sk-SK" altLang="zh-CN" dirty="0"/>
              <a:t>častice </a:t>
            </a:r>
            <a:r>
              <a:rPr lang="zh-CN" altLang="en-US" dirty="0"/>
              <a:t>吗</a:t>
            </a:r>
            <a:r>
              <a:rPr lang="sk-SK" altLang="zh-CN" dirty="0"/>
              <a:t>/</a:t>
            </a:r>
            <a:r>
              <a:rPr lang="zh-CN" altLang="en-US" dirty="0"/>
              <a:t>吧</a:t>
            </a:r>
            <a:r>
              <a:rPr lang="sk-SK" altLang="zh-CN" dirty="0"/>
              <a:t>/</a:t>
            </a:r>
            <a:r>
              <a:rPr lang="zh-CN" altLang="en-US" dirty="0"/>
              <a:t>呢，但是，可是，不但，而且，除了，以外，非常，比较。。。</a:t>
            </a:r>
            <a:r>
              <a:rPr lang="sk-SK" altLang="zh-CN" dirty="0"/>
              <a:t>(aby ste si dokázali vety správne rozdeliť na časti a frázy)</a:t>
            </a:r>
            <a:r>
              <a:rPr lang="iu-Cans-CA" altLang="zh-CN" dirty="0">
                <a:solidFill>
                  <a:srgbClr val="00B050"/>
                </a:solidFill>
                <a:latin typeface="Euphemia"/>
              </a:rPr>
              <a:t>ᐅ</a:t>
            </a:r>
            <a:r>
              <a:rPr lang="sk-SK" altLang="zh-CN" dirty="0"/>
              <a:t>ľahšie pochopíte štruktúru textu</a:t>
            </a:r>
          </a:p>
          <a:p>
            <a:r>
              <a:rPr lang="sk-SK" dirty="0"/>
              <a:t>hľadajte numerály- často identifikujú</a:t>
            </a:r>
            <a:r>
              <a:rPr lang="en-US" dirty="0"/>
              <a:t>,</a:t>
            </a:r>
            <a:r>
              <a:rPr lang="sk-SK" dirty="0"/>
              <a:t> kedy sa nejaká akcia odohrala (keď na začiatku nájdete </a:t>
            </a:r>
            <a:r>
              <a:rPr lang="zh-CN" altLang="en-US" dirty="0"/>
              <a:t>三天以前</a:t>
            </a:r>
            <a:r>
              <a:rPr lang="sk-SK" altLang="zh-CN" dirty="0"/>
              <a:t> bude jasné, že sa to odohralo v minulosti)</a:t>
            </a:r>
          </a:p>
          <a:p>
            <a:r>
              <a:rPr lang="sk-SK" dirty="0"/>
              <a:t>tip: nájdite si slová, ktoré nepoznáte a vypíšte si k nim najviac aplikovateľný význam a možné preklady (potom len dosadíte podľa kontextu to najvhodnejšie)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myslieť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slovné druhy</a:t>
            </a:r>
          </a:p>
          <a:p>
            <a:r>
              <a:rPr lang="sk-SK" dirty="0"/>
              <a:t>vetná skladba, vetné členy</a:t>
            </a:r>
          </a:p>
          <a:p>
            <a:r>
              <a:rPr lang="sk-SK" dirty="0"/>
              <a:t>veta oznamovacia/opytovacia (</a:t>
            </a:r>
            <a:r>
              <a:rPr lang="sk-SK" dirty="0" err="1"/>
              <a:t>tázací</a:t>
            </a:r>
            <a:r>
              <a:rPr lang="sk-SK" dirty="0"/>
              <a:t>)/rozkazovacia/zvolacia</a:t>
            </a:r>
          </a:p>
          <a:p>
            <a:r>
              <a:rPr lang="sk-SK" dirty="0"/>
              <a:t>zápor</a:t>
            </a:r>
          </a:p>
          <a:p>
            <a:r>
              <a:rPr lang="sk-SK" dirty="0"/>
              <a:t>časový rámec vety</a:t>
            </a:r>
          </a:p>
          <a:p>
            <a:r>
              <a:rPr lang="sk-SK" dirty="0"/>
              <a:t>porovnávacie vety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r>
              <a:rPr lang="sk-SK" dirty="0"/>
              <a:t>Slovné druhy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169876"/>
          </a:xfrm>
        </p:spPr>
        <p:txBody>
          <a:bodyPr>
            <a:normAutofit fontScale="55000" lnSpcReduction="20000"/>
          </a:bodyPr>
          <a:lstStyle/>
          <a:p>
            <a:r>
              <a:rPr lang="sk-SK" dirty="0"/>
              <a:t>čínština= analytický jazyk, gramatické vzťahy vyjadrené pevným slovosledom a použitím pomocných slov (nie ohýbaním slov ako v češtine a slovenčine)</a:t>
            </a:r>
          </a:p>
          <a:p>
            <a:r>
              <a:rPr lang="sk-SK" dirty="0"/>
              <a:t>slovné druhy nie sú v čínštine jasne definované, ale slová sa radia do kategórií podľa charakteristickej gramatickej funkcie (môžu teda spadať do viacerých kategórií, to isté slovíčko môže byť </a:t>
            </a:r>
            <a:r>
              <a:rPr lang="sk-SK" dirty="0" err="1"/>
              <a:t>napr</a:t>
            </a:r>
            <a:r>
              <a:rPr lang="sk-SK" dirty="0"/>
              <a:t> slovesom, pod. m. i príslovkou)</a:t>
            </a:r>
          </a:p>
          <a:p>
            <a:r>
              <a:rPr lang="sk-SK" dirty="0"/>
              <a:t>dva aspekty na ktoré treba brať ohľad pri porozumení slova: </a:t>
            </a:r>
            <a:r>
              <a:rPr lang="sk-SK" b="1" dirty="0"/>
              <a:t>funkcia a význam </a:t>
            </a:r>
            <a:r>
              <a:rPr lang="sk-SK" dirty="0"/>
              <a:t>(každý znak môže mať viacero významov a viacero funkcií v texte)</a:t>
            </a:r>
          </a:p>
          <a:p>
            <a:pPr>
              <a:buNone/>
            </a:pPr>
            <a:r>
              <a:rPr lang="zh-CN" altLang="en-US" dirty="0"/>
              <a:t>生活</a:t>
            </a:r>
            <a:r>
              <a:rPr lang="sk-SK" altLang="zh-CN" dirty="0"/>
              <a:t> život (</a:t>
            </a:r>
            <a:r>
              <a:rPr lang="sk-SK" altLang="zh-CN" dirty="0" err="1"/>
              <a:t>pod.m</a:t>
            </a:r>
            <a:r>
              <a:rPr lang="sk-SK" altLang="zh-CN" dirty="0"/>
              <a:t>.), 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生活得很快乐</a:t>
            </a:r>
            <a:r>
              <a:rPr lang="sk-SK" altLang="zh-CN" dirty="0"/>
              <a:t> mal som šťastný život </a:t>
            </a:r>
            <a:r>
              <a:rPr lang="sk-SK" altLang="zh-CN" dirty="0">
                <a:solidFill>
                  <a:srgbClr val="FF0000"/>
                </a:solidFill>
              </a:rPr>
              <a:t>x</a:t>
            </a:r>
          </a:p>
          <a:p>
            <a:pPr>
              <a:buNone/>
            </a:pPr>
            <a:r>
              <a:rPr lang="sk-SK" altLang="zh-CN" dirty="0"/>
              <a:t>žiť (sloveso)   </a:t>
            </a:r>
            <a:r>
              <a:rPr lang="sk-SK" dirty="0"/>
              <a:t>žil som šťastne</a:t>
            </a:r>
          </a:p>
          <a:p>
            <a:pPr>
              <a:buNone/>
            </a:pPr>
            <a:r>
              <a:rPr lang="zh-CN" altLang="en-US" b="1" dirty="0"/>
              <a:t>得</a:t>
            </a:r>
            <a:r>
              <a:rPr lang="sk-SK" altLang="zh-CN" b="1" dirty="0"/>
              <a:t> stojí za slovesom</a:t>
            </a:r>
          </a:p>
          <a:p>
            <a:pPr>
              <a:buNone/>
            </a:pPr>
            <a:endParaRPr lang="sk-SK" altLang="zh-CN" b="1" dirty="0"/>
          </a:p>
          <a:p>
            <a:pPr>
              <a:buNone/>
            </a:pPr>
            <a:r>
              <a:rPr lang="zh-CN" altLang="en-US" dirty="0"/>
              <a:t>好 </a:t>
            </a:r>
            <a:r>
              <a:rPr lang="sk-SK" altLang="zh-CN" dirty="0"/>
              <a:t>dobrý, dobre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你好</a:t>
            </a:r>
            <a:r>
              <a:rPr lang="sk-SK" altLang="zh-CN" dirty="0"/>
              <a:t> ahoj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好吃</a:t>
            </a:r>
            <a:r>
              <a:rPr lang="sk-SK" altLang="zh-CN" dirty="0"/>
              <a:t> chutný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好贵啊</a:t>
            </a:r>
            <a:r>
              <a:rPr lang="sk-SK" altLang="zh-CN" dirty="0"/>
              <a:t> to je poriadne drahé  (</a:t>
            </a:r>
            <a:r>
              <a:rPr lang="sk-SK" altLang="zh-CN" dirty="0" err="1"/>
              <a:t>how</a:t>
            </a:r>
            <a:r>
              <a:rPr lang="sk-SK" altLang="zh-CN" dirty="0"/>
              <a:t> </a:t>
            </a:r>
            <a:r>
              <a:rPr lang="sk-SK" altLang="zh-CN" dirty="0" err="1"/>
              <a:t>much</a:t>
            </a:r>
            <a:r>
              <a:rPr lang="sk-SK" altLang="zh-CN" dirty="0"/>
              <a:t>, a </a:t>
            </a:r>
            <a:r>
              <a:rPr lang="sk-SK" altLang="zh-CN" dirty="0" err="1"/>
              <a:t>lot</a:t>
            </a:r>
            <a:r>
              <a:rPr lang="sk-SK" altLang="zh-CN" dirty="0"/>
              <a:t>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这个问题好回答</a:t>
            </a:r>
            <a:r>
              <a:rPr lang="sk-SK" altLang="zh-CN" dirty="0"/>
              <a:t> táto otázka sa dá ľahko zodpovedať (</a:t>
            </a:r>
            <a:r>
              <a:rPr lang="sk-SK" altLang="zh-CN" dirty="0" err="1"/>
              <a:t>what</a:t>
            </a:r>
            <a:r>
              <a:rPr lang="sk-SK" altLang="zh-CN" dirty="0"/>
              <a:t> </a:t>
            </a:r>
            <a:r>
              <a:rPr lang="sk-SK" altLang="zh-CN" dirty="0" err="1"/>
              <a:t>one</a:t>
            </a:r>
            <a:r>
              <a:rPr lang="sk-SK" altLang="zh-CN" dirty="0"/>
              <a:t> </a:t>
            </a:r>
            <a:r>
              <a:rPr lang="sk-SK" altLang="zh-CN" dirty="0" err="1"/>
              <a:t>does</a:t>
            </a:r>
            <a:r>
              <a:rPr lang="sk-SK" altLang="zh-CN" dirty="0"/>
              <a:t> </a:t>
            </a:r>
            <a:r>
              <a:rPr lang="sk-SK" altLang="zh-CN" dirty="0" err="1"/>
              <a:t>easily</a:t>
            </a:r>
            <a:r>
              <a:rPr lang="sk-SK" altLang="zh-CN" dirty="0"/>
              <a:t>) 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我做好了</a:t>
            </a:r>
            <a:r>
              <a:rPr lang="sk-SK" altLang="zh-CN" dirty="0"/>
              <a:t> dokončil/urobil som to (vyjadrené dokončenie deja)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他好表现自己</a:t>
            </a:r>
            <a:r>
              <a:rPr lang="sk-SK" altLang="zh-CN" dirty="0"/>
              <a:t> miluje sa predvádzať (4tý tón, to love)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爱好</a:t>
            </a:r>
            <a:r>
              <a:rPr lang="sk-SK" altLang="zh-CN" dirty="0"/>
              <a:t> hobby</a:t>
            </a:r>
            <a:r>
              <a:rPr lang="zh-CN" altLang="en-US" dirty="0"/>
              <a:t>，好像</a:t>
            </a:r>
            <a:r>
              <a:rPr lang="sk-SK" altLang="zh-CN" dirty="0"/>
              <a:t> akoby/vyzerať ako</a:t>
            </a:r>
            <a:r>
              <a:rPr lang="zh-CN" altLang="en-US" dirty="0"/>
              <a:t>，好处</a:t>
            </a:r>
            <a:r>
              <a:rPr lang="sk-SK" altLang="zh-CN" dirty="0"/>
              <a:t> výhoda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Plnovýznamové slová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err="1"/>
              <a:t>pod.m</a:t>
            </a:r>
            <a:r>
              <a:rPr lang="sk-SK" dirty="0"/>
              <a:t>.(obecné mená, mená miesta a záložky, mená času a záložky s časovým významom), duplikovanie, </a:t>
            </a:r>
            <a:r>
              <a:rPr lang="sk-SK" dirty="0" err="1"/>
              <a:t>nominalizace</a:t>
            </a:r>
            <a:endParaRPr lang="sk-SK" dirty="0"/>
          </a:p>
          <a:p>
            <a:r>
              <a:rPr lang="sk-SK" dirty="0"/>
              <a:t>zástupné slová (zámená osobné/privlastňovacie/(</a:t>
            </a:r>
            <a:r>
              <a:rPr lang="sk-SK" dirty="0" err="1"/>
              <a:t>tázacie</a:t>
            </a:r>
            <a:r>
              <a:rPr lang="sk-SK" dirty="0"/>
              <a:t>/neurčité/záporné zámená sú nahradené </a:t>
            </a:r>
            <a:r>
              <a:rPr lang="sk-SK" dirty="0" err="1"/>
              <a:t>otázkovými</a:t>
            </a:r>
            <a:r>
              <a:rPr lang="sk-SK" dirty="0"/>
              <a:t> slovami), deiktické slová)</a:t>
            </a:r>
          </a:p>
          <a:p>
            <a:pPr>
              <a:buNone/>
            </a:pPr>
            <a:r>
              <a:rPr lang="sk-SK" dirty="0"/>
              <a:t>*vzťažné zámená </a:t>
            </a:r>
            <a:r>
              <a:rPr lang="sk-SK" dirty="0" err="1"/>
              <a:t>neexistujú-existujú</a:t>
            </a:r>
            <a:r>
              <a:rPr lang="sk-SK" dirty="0"/>
              <a:t> ale vzťažné konštrukcie prívlastok+</a:t>
            </a:r>
            <a:r>
              <a:rPr lang="zh-CN" altLang="en-US" dirty="0"/>
              <a:t>的</a:t>
            </a:r>
            <a:r>
              <a:rPr lang="sk-SK" altLang="zh-CN" dirty="0"/>
              <a:t>+(</a:t>
            </a:r>
            <a:r>
              <a:rPr lang="sk-SK" altLang="zh-CN" dirty="0" err="1"/>
              <a:t>pod.m</a:t>
            </a:r>
            <a:r>
              <a:rPr lang="sk-SK" altLang="zh-CN" dirty="0"/>
              <a:t>.)</a:t>
            </a:r>
            <a:endParaRPr lang="sk-SK" dirty="0"/>
          </a:p>
          <a:p>
            <a:r>
              <a:rPr lang="sk-SK" dirty="0"/>
              <a:t>číslovky (základné, číslovky radové, násobné, neurčitý počet)</a:t>
            </a:r>
          </a:p>
          <a:p>
            <a:r>
              <a:rPr lang="sk-SK" dirty="0"/>
              <a:t>adjektíva (pravé a nepravé, duplikovanie, stupňovanie, </a:t>
            </a:r>
            <a:r>
              <a:rPr lang="sk-SK" dirty="0" err="1"/>
              <a:t>adjektivizace</a:t>
            </a:r>
            <a:r>
              <a:rPr lang="sk-SK" dirty="0"/>
              <a:t>)</a:t>
            </a:r>
          </a:p>
          <a:p>
            <a:r>
              <a:rPr lang="sk-SK" dirty="0"/>
              <a:t>slovesá (dejové, stavové (mentálne pochody, existencie, identifikácie, </a:t>
            </a:r>
            <a:r>
              <a:rPr lang="sk-SK" dirty="0" err="1"/>
              <a:t>konexné</a:t>
            </a:r>
            <a:r>
              <a:rPr lang="sk-SK" dirty="0"/>
              <a:t> slovesá, modálne slovesá, </a:t>
            </a:r>
            <a:r>
              <a:rPr lang="sk-SK" dirty="0" err="1"/>
              <a:t>směrové</a:t>
            </a:r>
            <a:r>
              <a:rPr lang="sk-SK" dirty="0"/>
              <a:t> slovesá), slovesá </a:t>
            </a:r>
            <a:r>
              <a:rPr lang="sk-SK" dirty="0" err="1"/>
              <a:t>procesové</a:t>
            </a:r>
            <a:r>
              <a:rPr lang="sk-SK" dirty="0"/>
              <a:t>, slovesá tranzitívne a </a:t>
            </a:r>
            <a:r>
              <a:rPr lang="sk-SK" dirty="0" err="1"/>
              <a:t>intranzitívne</a:t>
            </a:r>
            <a:r>
              <a:rPr lang="sk-SK" dirty="0"/>
              <a:t>, objektové slovesá, zápor, duplikovanie slovies, </a:t>
            </a:r>
            <a:r>
              <a:rPr lang="sk-SK" dirty="0" err="1"/>
              <a:t>verbalizácia</a:t>
            </a:r>
            <a:r>
              <a:rPr lang="sk-SK" dirty="0"/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1449</TotalTime>
  <Words>974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Black</vt:lpstr>
      <vt:lpstr>Calibri</vt:lpstr>
      <vt:lpstr>Euphemia</vt:lpstr>
      <vt:lpstr>Trebuchet MS</vt:lpstr>
      <vt:lpstr>Wingdings</vt:lpstr>
      <vt:lpstr>Wingdings 2</vt:lpstr>
      <vt:lpstr>Luxusný</vt:lpstr>
      <vt:lpstr>PowerPoint Presentation</vt:lpstr>
      <vt:lpstr>KSCA020 Četba čínských textů I </vt:lpstr>
      <vt:lpstr>PowerPoint Presentation</vt:lpstr>
      <vt:lpstr>PowerPoint Presentation</vt:lpstr>
      <vt:lpstr>Vaše povinnosti</vt:lpstr>
      <vt:lpstr>Ako prekladať</vt:lpstr>
      <vt:lpstr>Na čo myslieť</vt:lpstr>
      <vt:lpstr>Slovné druhy</vt:lpstr>
      <vt:lpstr>Plnovýznamové slová</vt:lpstr>
      <vt:lpstr>Neplnovýznamové Slová</vt:lpstr>
      <vt:lpstr>Vetná skladba</vt:lpstr>
      <vt:lpstr>PowerPoint Presentation</vt:lpstr>
      <vt:lpstr>Časový rámec vety</vt:lpstr>
      <vt:lpstr>Na ďaľšiu hodinu</vt:lpstr>
      <vt:lpstr>Ďakujem za pozornosť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Annamária Hegerová</dc:creator>
  <cp:lastModifiedBy>Terezia Hegerova</cp:lastModifiedBy>
  <cp:revision>13</cp:revision>
  <dcterms:created xsi:type="dcterms:W3CDTF">2021-09-12T09:09:53Z</dcterms:created>
  <dcterms:modified xsi:type="dcterms:W3CDTF">2022-09-13T12:00:42Z</dcterms:modified>
</cp:coreProperties>
</file>