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3"/>
  </p:notesMasterIdLst>
  <p:sldIdLst>
    <p:sldId id="256" r:id="rId2"/>
    <p:sldId id="1499" r:id="rId3"/>
    <p:sldId id="1498" r:id="rId4"/>
    <p:sldId id="1500" r:id="rId5"/>
    <p:sldId id="1501" r:id="rId6"/>
    <p:sldId id="1639" r:id="rId7"/>
    <p:sldId id="1640" r:id="rId8"/>
    <p:sldId id="1641" r:id="rId9"/>
    <p:sldId id="1642" r:id="rId10"/>
    <p:sldId id="1502" r:id="rId11"/>
    <p:sldId id="1503" r:id="rId12"/>
    <p:sldId id="1504" r:id="rId13"/>
    <p:sldId id="1643" r:id="rId14"/>
    <p:sldId id="1644" r:id="rId15"/>
    <p:sldId id="1645" r:id="rId16"/>
    <p:sldId id="1646" r:id="rId17"/>
    <p:sldId id="1505" r:id="rId18"/>
    <p:sldId id="1506" r:id="rId19"/>
    <p:sldId id="1507" r:id="rId20"/>
    <p:sldId id="1508" r:id="rId21"/>
    <p:sldId id="1509" r:id="rId22"/>
    <p:sldId id="1510" r:id="rId23"/>
    <p:sldId id="1647" r:id="rId24"/>
    <p:sldId id="1650" r:id="rId25"/>
    <p:sldId id="1648" r:id="rId26"/>
    <p:sldId id="1649" r:id="rId27"/>
    <p:sldId id="1512" r:id="rId28"/>
    <p:sldId id="1513" r:id="rId29"/>
    <p:sldId id="1514" r:id="rId30"/>
    <p:sldId id="1651" r:id="rId31"/>
    <p:sldId id="1652" r:id="rId32"/>
    <p:sldId id="1655" r:id="rId33"/>
    <p:sldId id="1654" r:id="rId34"/>
    <p:sldId id="1656" r:id="rId35"/>
    <p:sldId id="1515" r:id="rId36"/>
    <p:sldId id="1516" r:id="rId37"/>
    <p:sldId id="1517" r:id="rId38"/>
    <p:sldId id="1518" r:id="rId39"/>
    <p:sldId id="1657" r:id="rId40"/>
    <p:sldId id="1658" r:id="rId41"/>
    <p:sldId id="1659" r:id="rId42"/>
    <p:sldId id="1660" r:id="rId43"/>
    <p:sldId id="1523" r:id="rId44"/>
    <p:sldId id="1524" r:id="rId45"/>
    <p:sldId id="1569" r:id="rId46"/>
    <p:sldId id="1570" r:id="rId47"/>
    <p:sldId id="1571" r:id="rId48"/>
    <p:sldId id="1661" r:id="rId49"/>
    <p:sldId id="1662" r:id="rId50"/>
    <p:sldId id="1663" r:id="rId51"/>
    <p:sldId id="1664" r:id="rId52"/>
    <p:sldId id="1572" r:id="rId53"/>
    <p:sldId id="1573" r:id="rId54"/>
    <p:sldId id="1574" r:id="rId55"/>
    <p:sldId id="1575" r:id="rId56"/>
    <p:sldId id="1576" r:id="rId57"/>
    <p:sldId id="1577" r:id="rId58"/>
    <p:sldId id="1578" r:id="rId59"/>
    <p:sldId id="1579" r:id="rId60"/>
    <p:sldId id="1665" r:id="rId61"/>
    <p:sldId id="1666" r:id="rId62"/>
    <p:sldId id="1668" r:id="rId63"/>
    <p:sldId id="1667" r:id="rId64"/>
    <p:sldId id="1580" r:id="rId65"/>
    <p:sldId id="1581" r:id="rId66"/>
    <p:sldId id="1582" r:id="rId67"/>
    <p:sldId id="1583" r:id="rId68"/>
    <p:sldId id="1669" r:id="rId69"/>
    <p:sldId id="1670" r:id="rId70"/>
    <p:sldId id="1671" r:id="rId71"/>
    <p:sldId id="1672" r:id="rId72"/>
    <p:sldId id="1584" r:id="rId73"/>
    <p:sldId id="1585" r:id="rId74"/>
    <p:sldId id="1586" r:id="rId75"/>
    <p:sldId id="1673" r:id="rId76"/>
    <p:sldId id="1674" r:id="rId77"/>
    <p:sldId id="1675" r:id="rId78"/>
    <p:sldId id="1676" r:id="rId79"/>
    <p:sldId id="1587" r:id="rId80"/>
    <p:sldId id="1588" r:id="rId81"/>
    <p:sldId id="1589" r:id="rId82"/>
    <p:sldId id="1677" r:id="rId83"/>
    <p:sldId id="1678" r:id="rId84"/>
    <p:sldId id="1679" r:id="rId85"/>
    <p:sldId id="1590" r:id="rId86"/>
    <p:sldId id="1591" r:id="rId87"/>
    <p:sldId id="1592" r:id="rId88"/>
    <p:sldId id="1593" r:id="rId89"/>
    <p:sldId id="1680" r:id="rId90"/>
    <p:sldId id="1681" r:id="rId91"/>
    <p:sldId id="1719" r:id="rId92"/>
    <p:sldId id="1720" r:id="rId93"/>
    <p:sldId id="1721" r:id="rId94"/>
    <p:sldId id="1594" r:id="rId95"/>
    <p:sldId id="1595" r:id="rId96"/>
    <p:sldId id="1596" r:id="rId97"/>
    <p:sldId id="1597" r:id="rId98"/>
    <p:sldId id="1598" r:id="rId99"/>
    <p:sldId id="1599" r:id="rId100"/>
    <p:sldId id="1600" r:id="rId101"/>
    <p:sldId id="1601" r:id="rId102"/>
    <p:sldId id="1602" r:id="rId103"/>
    <p:sldId id="1682" r:id="rId104"/>
    <p:sldId id="1683" r:id="rId105"/>
    <p:sldId id="1684" r:id="rId106"/>
    <p:sldId id="1685" r:id="rId107"/>
    <p:sldId id="1686" r:id="rId108"/>
    <p:sldId id="1603" r:id="rId109"/>
    <p:sldId id="1604" r:id="rId110"/>
    <p:sldId id="1605" r:id="rId111"/>
    <p:sldId id="1606" r:id="rId112"/>
    <p:sldId id="1607" r:id="rId113"/>
    <p:sldId id="1687" r:id="rId114"/>
    <p:sldId id="1688" r:id="rId115"/>
    <p:sldId id="1689" r:id="rId116"/>
    <p:sldId id="1608" r:id="rId117"/>
    <p:sldId id="1609" r:id="rId118"/>
    <p:sldId id="1611" r:id="rId119"/>
    <p:sldId id="1690" r:id="rId120"/>
    <p:sldId id="1691" r:id="rId121"/>
    <p:sldId id="1560" r:id="rId122"/>
    <p:sldId id="1561" r:id="rId123"/>
    <p:sldId id="1612" r:id="rId124"/>
    <p:sldId id="1613" r:id="rId125"/>
    <p:sldId id="1692" r:id="rId126"/>
    <p:sldId id="1693" r:id="rId127"/>
    <p:sldId id="1694" r:id="rId128"/>
    <p:sldId id="1695" r:id="rId129"/>
    <p:sldId id="1614" r:id="rId130"/>
    <p:sldId id="1615" r:id="rId131"/>
    <p:sldId id="1616" r:id="rId132"/>
    <p:sldId id="1617" r:id="rId133"/>
    <p:sldId id="1696" r:id="rId134"/>
    <p:sldId id="1697" r:id="rId135"/>
    <p:sldId id="1698" r:id="rId136"/>
    <p:sldId id="1618" r:id="rId137"/>
    <p:sldId id="1619" r:id="rId138"/>
    <p:sldId id="1620" r:id="rId139"/>
    <p:sldId id="1621" r:id="rId140"/>
    <p:sldId id="1699" r:id="rId141"/>
    <p:sldId id="1722" r:id="rId142"/>
    <p:sldId id="1723" r:id="rId143"/>
    <p:sldId id="1622" r:id="rId144"/>
    <p:sldId id="1623" r:id="rId145"/>
    <p:sldId id="1624" r:id="rId146"/>
    <p:sldId id="1625" r:id="rId147"/>
    <p:sldId id="1724" r:id="rId148"/>
    <p:sldId id="1725" r:id="rId149"/>
    <p:sldId id="1626" r:id="rId150"/>
    <p:sldId id="1627" r:id="rId151"/>
    <p:sldId id="1628" r:id="rId152"/>
    <p:sldId id="1629" r:id="rId153"/>
    <p:sldId id="1701" r:id="rId154"/>
    <p:sldId id="1702" r:id="rId155"/>
    <p:sldId id="1703" r:id="rId156"/>
    <p:sldId id="1704" r:id="rId157"/>
    <p:sldId id="1630" r:id="rId158"/>
    <p:sldId id="1631" r:id="rId159"/>
    <p:sldId id="1632" r:id="rId160"/>
    <p:sldId id="1705" r:id="rId161"/>
    <p:sldId id="1708" r:id="rId162"/>
    <p:sldId id="1706" r:id="rId163"/>
    <p:sldId id="1709" r:id="rId164"/>
    <p:sldId id="1633" r:id="rId165"/>
    <p:sldId id="1634" r:id="rId166"/>
    <p:sldId id="1635" r:id="rId167"/>
    <p:sldId id="1712" r:id="rId168"/>
    <p:sldId id="1713" r:id="rId169"/>
    <p:sldId id="1710" r:id="rId170"/>
    <p:sldId id="1711" r:id="rId171"/>
    <p:sldId id="1636" r:id="rId172"/>
    <p:sldId id="1637" r:id="rId173"/>
    <p:sldId id="1638" r:id="rId174"/>
    <p:sldId id="1714" r:id="rId175"/>
    <p:sldId id="1715" r:id="rId176"/>
    <p:sldId id="1716" r:id="rId177"/>
    <p:sldId id="257" r:id="rId178"/>
    <p:sldId id="258" r:id="rId179"/>
    <p:sldId id="259" r:id="rId180"/>
    <p:sldId id="260" r:id="rId181"/>
    <p:sldId id="261" r:id="rId182"/>
    <p:sldId id="262" r:id="rId183"/>
    <p:sldId id="263" r:id="rId184"/>
    <p:sldId id="264" r:id="rId185"/>
    <p:sldId id="265" r:id="rId186"/>
    <p:sldId id="266" r:id="rId187"/>
    <p:sldId id="267" r:id="rId188"/>
    <p:sldId id="268" r:id="rId189"/>
    <p:sldId id="269" r:id="rId190"/>
    <p:sldId id="270" r:id="rId191"/>
    <p:sldId id="271" r:id="rId192"/>
    <p:sldId id="272" r:id="rId193"/>
    <p:sldId id="273" r:id="rId194"/>
    <p:sldId id="274" r:id="rId195"/>
    <p:sldId id="275" r:id="rId196"/>
    <p:sldId id="276" r:id="rId197"/>
    <p:sldId id="277" r:id="rId198"/>
    <p:sldId id="278" r:id="rId199"/>
    <p:sldId id="1717" r:id="rId200"/>
    <p:sldId id="280" r:id="rId201"/>
    <p:sldId id="281" r:id="rId202"/>
    <p:sldId id="282" r:id="rId203"/>
    <p:sldId id="283" r:id="rId204"/>
    <p:sldId id="284" r:id="rId205"/>
    <p:sldId id="285" r:id="rId206"/>
    <p:sldId id="286" r:id="rId207"/>
    <p:sldId id="287" r:id="rId208"/>
    <p:sldId id="288" r:id="rId209"/>
    <p:sldId id="289" r:id="rId210"/>
    <p:sldId id="290" r:id="rId211"/>
    <p:sldId id="291" r:id="rId212"/>
    <p:sldId id="292" r:id="rId213"/>
    <p:sldId id="293" r:id="rId214"/>
    <p:sldId id="1718" r:id="rId215"/>
    <p:sldId id="294" r:id="rId216"/>
    <p:sldId id="295" r:id="rId217"/>
    <p:sldId id="296" r:id="rId218"/>
    <p:sldId id="297" r:id="rId219"/>
    <p:sldId id="298" r:id="rId220"/>
    <p:sldId id="299" r:id="rId221"/>
    <p:sldId id="300" r:id="rId222"/>
    <p:sldId id="301" r:id="rId223"/>
    <p:sldId id="302" r:id="rId224"/>
    <p:sldId id="303" r:id="rId225"/>
    <p:sldId id="304" r:id="rId226"/>
    <p:sldId id="305" r:id="rId227"/>
    <p:sldId id="306" r:id="rId228"/>
    <p:sldId id="307" r:id="rId229"/>
    <p:sldId id="308" r:id="rId230"/>
    <p:sldId id="309" r:id="rId231"/>
    <p:sldId id="310" r:id="rId232"/>
    <p:sldId id="311" r:id="rId233"/>
    <p:sldId id="312" r:id="rId234"/>
    <p:sldId id="313" r:id="rId235"/>
    <p:sldId id="314" r:id="rId236"/>
    <p:sldId id="315" r:id="rId237"/>
    <p:sldId id="316" r:id="rId238"/>
    <p:sldId id="317" r:id="rId239"/>
    <p:sldId id="318" r:id="rId240"/>
    <p:sldId id="319" r:id="rId241"/>
    <p:sldId id="279" r:id="rId2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10027A-CCA1-445A-AFF5-488D8ED1C6F4}">
  <a:tblStyle styleId="{9A10027A-CCA1-445A-AFF5-488D8ED1C6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6697" autoAdjust="0"/>
  </p:normalViewPr>
  <p:slideViewPr>
    <p:cSldViewPr snapToGrid="0">
      <p:cViewPr varScale="1">
        <p:scale>
          <a:sx n="134" d="100"/>
          <a:sy n="134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theme" Target="theme/theme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9ddf9ddf6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g19ddf9ddf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9ddf9ddf6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g19ddf9ddf6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9ddf9ddf6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g19ddf9ddf6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ddf9ddf61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g19ddf9ddf61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9ddf9ddf61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g19ddf9ddf61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9ddf9ddf61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g19ddf9ddf61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9ddf9ddf6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g19ddf9ddf6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黑色星期五、</a:t>
            </a:r>
            <a:r>
              <a:rPr lang="zh-TW" altLang="en-US"/>
              <a:t>周年慶</a:t>
            </a:r>
            <a:r>
              <a:rPr lang="en-US" altLang="zh-TW"/>
              <a:t>…...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3167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9ddf9ddf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19ddf9ddf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9ddf9ddf6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19ddf9ddf6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9ddf9ddf6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g19ddf9ddf6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9ddf9ddf6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19ddf9ddf6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9ddf9ddf6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g19ddf9ddf6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9ddf9ddf6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g19ddf9ddf6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9ddf9ddf6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g19ddf9ddf6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9ddf9ddf6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g19ddf9ddf6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9ddf9ddf6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19ddf9ddf6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9ddf9ddf61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6" name="Google Shape;216;g19ddf9ddf61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欠錢不還、說謊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07733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9ddf9ddf61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g19ddf9ddf61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9ddf9ddf61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g19ddf9ddf61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9ddf9ddf6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19ddf9ddf6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9ddf9ddf61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g19ddf9ddf6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9ddf9ddf61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g19ddf9ddf61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9ddf9ddf61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g19ddf9ddf61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9ddf9ddf6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g19ddf9ddf6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9ddf9ddf61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g19ddf9ddf61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9ddf9ddf6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19ddf9ddf6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9ddf9ddf6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9" name="Google Shape;279;g19ddf9ddf6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</a:t>
            </a:r>
            <a:r>
              <a:rPr lang="zh-TW" altLang="en-US" dirty="0"/>
              <a:t> 是量詞</a:t>
            </a:r>
          </a:p>
        </p:txBody>
      </p:sp>
    </p:spTree>
    <p:extLst>
      <p:ext uri="{BB962C8B-B14F-4D97-AF65-F5344CB8AC3E}">
        <p14:creationId xmlns:p14="http://schemas.microsoft.com/office/powerpoint/2010/main" val="23631911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9ddf9ddf61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g19ddf9ddf61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9ddf9ddf61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1" name="Google Shape;291;g19ddf9ddf61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9ddf9ddf6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g19ddf9ddf6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9ddf9ddf6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19ddf9ddf6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9ddf9ddf6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g19ddf9ddf6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9ddf9ddf6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g19ddf9ddf6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9ddf9ddf6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g19ddf9ddf6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1655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9ddf9ddf61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7" name="Google Shape;327;g19ddf9ddf6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9ddf9ddf61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g19ddf9ddf61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</a:t>
            </a:r>
            <a:r>
              <a:rPr lang="zh-TW" altLang="en-US" dirty="0"/>
              <a:t> 是量詞</a:t>
            </a:r>
          </a:p>
        </p:txBody>
      </p:sp>
    </p:spTree>
    <p:extLst>
      <p:ext uri="{BB962C8B-B14F-4D97-AF65-F5344CB8AC3E}">
        <p14:creationId xmlns:p14="http://schemas.microsoft.com/office/powerpoint/2010/main" val="1247843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9ddf9ddf61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0" name="Google Shape;340;g19ddf9ddf61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9ddf9ddf61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6" name="Google Shape;346;g19ddf9ddf61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9ddf9ddf61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2" name="Google Shape;352;g19ddf9ddf61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9ddf9ddf61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g19ddf9ddf61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9ddf9ddf61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4" name="Google Shape;364;g19ddf9ddf61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9ddf9ddf61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0" name="Google Shape;370;g19ddf9ddf61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9ddf9ddf61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7" name="Google Shape;377;g19ddf9ddf61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9ddf9ddf61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4" name="Google Shape;384;g19ddf9ddf61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9ddf9ddf61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9" name="Google Shape;389;g19ddf9ddf61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9ddf9ddf6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8" name="Google Shape;398;g19ddf9ddf6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</a:t>
            </a:r>
            <a:r>
              <a:rPr lang="zh-TW" altLang="en-US" dirty="0"/>
              <a:t> 是量詞</a:t>
            </a:r>
          </a:p>
        </p:txBody>
      </p:sp>
    </p:spTree>
    <p:extLst>
      <p:ext uri="{BB962C8B-B14F-4D97-AF65-F5344CB8AC3E}">
        <p14:creationId xmlns:p14="http://schemas.microsoft.com/office/powerpoint/2010/main" val="11147414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9ddf9ddf6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7" name="Google Shape;407;g19ddf9ddf6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9ddf9ddf61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3" name="Google Shape;413;g19ddf9ddf61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9ddf9ddf61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9" name="Google Shape;419;g19ddf9ddf61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9ddf9ddf61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g19ddf9ddf61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9ddf9ddf61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1" name="Google Shape;431;g19ddf9ddf61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9ddf9ddf61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7" name="Google Shape;437;g19ddf9ddf61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9ddf9ddf61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g19ddf9ddf61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9ddf9ddf61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9" name="Google Shape;449;g19ddf9ddf61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9ddf9ddf61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4" name="Google Shape;454;g19ddf9ddf61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9ddf9ddf61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0" name="Google Shape;460;g19ddf9ddf61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</a:t>
            </a:r>
            <a:r>
              <a:rPr lang="zh-TW" altLang="en-US" dirty="0"/>
              <a:t> 是量詞</a:t>
            </a:r>
          </a:p>
        </p:txBody>
      </p:sp>
    </p:spTree>
    <p:extLst>
      <p:ext uri="{BB962C8B-B14F-4D97-AF65-F5344CB8AC3E}">
        <p14:creationId xmlns:p14="http://schemas.microsoft.com/office/powerpoint/2010/main" val="31021656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9ddf9ddf61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7" name="Google Shape;467;g19ddf9ddf61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9ddf9ddf61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3" name="Google Shape;473;g19ddf9ddf61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9ddf9ddf6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9" name="Google Shape;479;g19ddf9ddf6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</a:t>
            </a:r>
            <a:r>
              <a:rPr lang="zh-TW" altLang="en-US" dirty="0"/>
              <a:t> 是量詞</a:t>
            </a:r>
          </a:p>
        </p:txBody>
      </p:sp>
    </p:spTree>
    <p:extLst>
      <p:ext uri="{BB962C8B-B14F-4D97-AF65-F5344CB8AC3E}">
        <p14:creationId xmlns:p14="http://schemas.microsoft.com/office/powerpoint/2010/main" val="191513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23625" y="2236500"/>
            <a:ext cx="3576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623500" y="3116767"/>
            <a:ext cx="36291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99510" y="-10302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 rot="-5400000">
            <a:off x="126769" y="-37550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B64"/>
              </a:buClr>
              <a:buSzPts val="4800"/>
              <a:buNone/>
              <a:defRPr sz="4800">
                <a:solidFill>
                  <a:srgbClr val="FFCB6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 flipH="1">
            <a:off x="1674026" y="2409550"/>
            <a:ext cx="3012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/>
          <p:nvPr/>
        </p:nvSpPr>
        <p:spPr>
          <a:xfrm>
            <a:off x="1263550" y="3683250"/>
            <a:ext cx="3398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CREDITS: This presentation template was created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2"/>
              </a:rPr>
              <a:t>Slidesgo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including icons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3"/>
              </a:rPr>
              <a:t>Flaticon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and infographics &amp; images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Freepik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endParaRPr sz="9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Please keep this slide for attribution.</a:t>
            </a:r>
            <a:endParaRPr sz="900" b="1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88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/>
          <p:nvPr/>
        </p:nvSpPr>
        <p:spPr>
          <a:xfrm rot="-5400000">
            <a:off x="-101015" y="-226845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9AD7D2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9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 rot="5400000">
            <a:off x="3902197" y="260906"/>
            <a:ext cx="5602683" cy="6035175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88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/>
          <p:nvPr/>
        </p:nvSpPr>
        <p:spPr>
          <a:xfrm>
            <a:off x="3356560" y="-23637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2CC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2286775" y="1780575"/>
            <a:ext cx="47175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ctrTitle"/>
          </p:nvPr>
        </p:nvSpPr>
        <p:spPr>
          <a:xfrm>
            <a:off x="3099175" y="2412374"/>
            <a:ext cx="3092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28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/>
          <p:nvPr/>
        </p:nvSpPr>
        <p:spPr>
          <a:xfrm>
            <a:off x="2618169" y="-31835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E48D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6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6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06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 ExtraBold"/>
              <a:buNone/>
              <a:defRPr sz="28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7" r:id="rId2"/>
    <p:sldLayoutId id="2147483668" r:id="rId3"/>
    <p:sldLayoutId id="2147483669" r:id="rId4"/>
    <p:sldLayoutId id="2147483671" r:id="rId5"/>
    <p:sldLayoutId id="214748367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zh.m.wikipedia.org/zh-tw/%E4%B9%96%E4%B9%96%E6%96%87%E5%8C%96" TargetMode="Externa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 flipH="1">
            <a:off x="801062" y="3101467"/>
            <a:ext cx="36291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练习课</a:t>
            </a:r>
            <a:endParaRPr lang="en-US" altLang="zh-TW" b="1" spc="600" dirty="0"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indent="0"/>
            <a:r>
              <a:rPr lang="en-US" altLang="zh-TW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L5.</a:t>
            </a:r>
            <a:r>
              <a:rPr lang="zh-CN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只买对的，不买贵的</a:t>
            </a: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 flipH="1">
            <a:off x="743025" y="2221200"/>
            <a:ext cx="35718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34343"/>
                </a:solidFill>
              </a:rPr>
              <a:t>Drill V </a:t>
            </a:r>
          </a:p>
        </p:txBody>
      </p:sp>
      <p:cxnSp>
        <p:nvCxnSpPr>
          <p:cNvPr id="95" name="Google Shape;95;p14"/>
          <p:cNvCxnSpPr/>
          <p:nvPr/>
        </p:nvCxnSpPr>
        <p:spPr>
          <a:xfrm>
            <a:off x="862400" y="2981288"/>
            <a:ext cx="1066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" name="Google Shape;96;p14"/>
          <p:cNvGrpSpPr/>
          <p:nvPr/>
        </p:nvGrpSpPr>
        <p:grpSpPr>
          <a:xfrm>
            <a:off x="3600418" y="1154146"/>
            <a:ext cx="6231905" cy="4211638"/>
            <a:chOff x="1066000" y="1294300"/>
            <a:chExt cx="5235575" cy="3538300"/>
          </a:xfrm>
        </p:grpSpPr>
        <p:sp>
          <p:nvSpPr>
            <p:cNvPr id="97" name="Google Shape;97;p14"/>
            <p:cNvSpPr/>
            <p:nvPr/>
          </p:nvSpPr>
          <p:spPr>
            <a:xfrm>
              <a:off x="2628100" y="1294300"/>
              <a:ext cx="896750" cy="534475"/>
            </a:xfrm>
            <a:custGeom>
              <a:avLst/>
              <a:gdLst/>
              <a:ahLst/>
              <a:cxnLst/>
              <a:rect l="l" t="t" r="r" b="b"/>
              <a:pathLst>
                <a:path w="35870" h="21379" extrusionOk="0">
                  <a:moveTo>
                    <a:pt x="20195" y="1"/>
                  </a:moveTo>
                  <a:cubicBezTo>
                    <a:pt x="14830" y="1"/>
                    <a:pt x="10436" y="4268"/>
                    <a:pt x="10267" y="9634"/>
                  </a:cubicBezTo>
                  <a:lnTo>
                    <a:pt x="5831" y="9634"/>
                  </a:lnTo>
                  <a:cubicBezTo>
                    <a:pt x="2620" y="9676"/>
                    <a:pt x="1" y="12295"/>
                    <a:pt x="1" y="15506"/>
                  </a:cubicBezTo>
                  <a:cubicBezTo>
                    <a:pt x="1" y="18759"/>
                    <a:pt x="2620" y="21378"/>
                    <a:pt x="5831" y="21378"/>
                  </a:cubicBezTo>
                  <a:lnTo>
                    <a:pt x="30039" y="21378"/>
                  </a:lnTo>
                  <a:cubicBezTo>
                    <a:pt x="33250" y="21378"/>
                    <a:pt x="35869" y="18759"/>
                    <a:pt x="35869" y="15506"/>
                  </a:cubicBezTo>
                  <a:cubicBezTo>
                    <a:pt x="35869" y="12337"/>
                    <a:pt x="33334" y="9760"/>
                    <a:pt x="30166" y="9676"/>
                  </a:cubicBezTo>
                  <a:cubicBezTo>
                    <a:pt x="29997" y="4268"/>
                    <a:pt x="25603" y="1"/>
                    <a:pt x="201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383500" y="1654475"/>
              <a:ext cx="1624450" cy="966450"/>
            </a:xfrm>
            <a:custGeom>
              <a:avLst/>
              <a:gdLst/>
              <a:ahLst/>
              <a:cxnLst/>
              <a:rect l="l" t="t" r="r" b="b"/>
              <a:pathLst>
                <a:path w="64978" h="38658" extrusionOk="0">
                  <a:moveTo>
                    <a:pt x="36630" y="1"/>
                  </a:moveTo>
                  <a:cubicBezTo>
                    <a:pt x="26870" y="1"/>
                    <a:pt x="18928" y="7732"/>
                    <a:pt x="18590" y="17449"/>
                  </a:cubicBezTo>
                  <a:lnTo>
                    <a:pt x="10605" y="17449"/>
                  </a:lnTo>
                  <a:cubicBezTo>
                    <a:pt x="4775" y="17449"/>
                    <a:pt x="1" y="22181"/>
                    <a:pt x="1" y="28053"/>
                  </a:cubicBezTo>
                  <a:cubicBezTo>
                    <a:pt x="1" y="33883"/>
                    <a:pt x="4775" y="38615"/>
                    <a:pt x="10605" y="38657"/>
                  </a:cubicBezTo>
                  <a:lnTo>
                    <a:pt x="54374" y="38657"/>
                  </a:lnTo>
                  <a:cubicBezTo>
                    <a:pt x="60204" y="38615"/>
                    <a:pt x="64936" y="33883"/>
                    <a:pt x="64978" y="28053"/>
                  </a:cubicBezTo>
                  <a:cubicBezTo>
                    <a:pt x="64936" y="22307"/>
                    <a:pt x="60373" y="17618"/>
                    <a:pt x="54627" y="17449"/>
                  </a:cubicBezTo>
                  <a:cubicBezTo>
                    <a:pt x="54289" y="7732"/>
                    <a:pt x="46347" y="1"/>
                    <a:pt x="36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490584" y="1903079"/>
              <a:ext cx="4413875" cy="1861642"/>
            </a:xfrm>
            <a:custGeom>
              <a:avLst/>
              <a:gdLst/>
              <a:ahLst/>
              <a:cxnLst/>
              <a:rect l="l" t="t" r="r" b="b"/>
              <a:pathLst>
                <a:path w="176555" h="70244" extrusionOk="0">
                  <a:moveTo>
                    <a:pt x="120155" y="0"/>
                  </a:moveTo>
                  <a:cubicBezTo>
                    <a:pt x="118869" y="0"/>
                    <a:pt x="117584" y="529"/>
                    <a:pt x="116647" y="1590"/>
                  </a:cubicBezTo>
                  <a:lnTo>
                    <a:pt x="100846" y="18616"/>
                  </a:lnTo>
                  <a:cubicBezTo>
                    <a:pt x="100662" y="18823"/>
                    <a:pt x="100404" y="18930"/>
                    <a:pt x="100145" y="18930"/>
                  </a:cubicBezTo>
                  <a:cubicBezTo>
                    <a:pt x="99927" y="18930"/>
                    <a:pt x="99710" y="18855"/>
                    <a:pt x="99537" y="18701"/>
                  </a:cubicBezTo>
                  <a:lnTo>
                    <a:pt x="87369" y="6702"/>
                  </a:lnTo>
                  <a:cubicBezTo>
                    <a:pt x="86486" y="5819"/>
                    <a:pt x="85322" y="5371"/>
                    <a:pt x="84158" y="5371"/>
                  </a:cubicBezTo>
                  <a:cubicBezTo>
                    <a:pt x="83206" y="5371"/>
                    <a:pt x="82253" y="5671"/>
                    <a:pt x="81455" y="6280"/>
                  </a:cubicBezTo>
                  <a:lnTo>
                    <a:pt x="71653" y="13546"/>
                  </a:lnTo>
                  <a:cubicBezTo>
                    <a:pt x="71526" y="13715"/>
                    <a:pt x="71315" y="13842"/>
                    <a:pt x="71104" y="13884"/>
                  </a:cubicBezTo>
                  <a:lnTo>
                    <a:pt x="59908" y="1801"/>
                  </a:lnTo>
                  <a:cubicBezTo>
                    <a:pt x="58971" y="740"/>
                    <a:pt x="57686" y="212"/>
                    <a:pt x="56400" y="212"/>
                  </a:cubicBezTo>
                  <a:cubicBezTo>
                    <a:pt x="55077" y="212"/>
                    <a:pt x="53753" y="772"/>
                    <a:pt x="52811" y="1886"/>
                  </a:cubicBezTo>
                  <a:lnTo>
                    <a:pt x="44826" y="10885"/>
                  </a:lnTo>
                  <a:cubicBezTo>
                    <a:pt x="44125" y="11663"/>
                    <a:pt x="42994" y="11904"/>
                    <a:pt x="41862" y="11904"/>
                  </a:cubicBezTo>
                  <a:cubicBezTo>
                    <a:pt x="41766" y="11904"/>
                    <a:pt x="41669" y="11902"/>
                    <a:pt x="41573" y="11899"/>
                  </a:cubicBezTo>
                  <a:cubicBezTo>
                    <a:pt x="41417" y="11888"/>
                    <a:pt x="41262" y="11883"/>
                    <a:pt x="41108" y="11883"/>
                  </a:cubicBezTo>
                  <a:cubicBezTo>
                    <a:pt x="38741" y="11883"/>
                    <a:pt x="36502" y="13084"/>
                    <a:pt x="35193" y="15067"/>
                  </a:cubicBezTo>
                  <a:cubicBezTo>
                    <a:pt x="26448" y="28164"/>
                    <a:pt x="1" y="69947"/>
                    <a:pt x="677" y="69947"/>
                  </a:cubicBezTo>
                  <a:lnTo>
                    <a:pt x="6127" y="69947"/>
                  </a:lnTo>
                  <a:cubicBezTo>
                    <a:pt x="6084" y="69990"/>
                    <a:pt x="6042" y="70032"/>
                    <a:pt x="6084" y="70032"/>
                  </a:cubicBezTo>
                  <a:lnTo>
                    <a:pt x="35235" y="69990"/>
                  </a:lnTo>
                  <a:lnTo>
                    <a:pt x="170471" y="70243"/>
                  </a:lnTo>
                  <a:cubicBezTo>
                    <a:pt x="170217" y="70032"/>
                    <a:pt x="169922" y="69863"/>
                    <a:pt x="169626" y="69736"/>
                  </a:cubicBezTo>
                  <a:lnTo>
                    <a:pt x="175836" y="69736"/>
                  </a:lnTo>
                  <a:cubicBezTo>
                    <a:pt x="176555" y="69736"/>
                    <a:pt x="150065" y="27953"/>
                    <a:pt x="141362" y="14856"/>
                  </a:cubicBezTo>
                  <a:cubicBezTo>
                    <a:pt x="139996" y="12847"/>
                    <a:pt x="137712" y="11678"/>
                    <a:pt x="135310" y="11678"/>
                  </a:cubicBezTo>
                  <a:cubicBezTo>
                    <a:pt x="135187" y="11678"/>
                    <a:pt x="135064" y="11681"/>
                    <a:pt x="134940" y="11688"/>
                  </a:cubicBezTo>
                  <a:cubicBezTo>
                    <a:pt x="134843" y="11691"/>
                    <a:pt x="134746" y="11693"/>
                    <a:pt x="134649" y="11693"/>
                  </a:cubicBezTo>
                  <a:cubicBezTo>
                    <a:pt x="133518" y="11693"/>
                    <a:pt x="132391" y="11455"/>
                    <a:pt x="131730" y="10716"/>
                  </a:cubicBezTo>
                  <a:lnTo>
                    <a:pt x="123745" y="1675"/>
                  </a:lnTo>
                  <a:cubicBezTo>
                    <a:pt x="122802" y="560"/>
                    <a:pt x="121478" y="0"/>
                    <a:pt x="120155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193625" y="1902575"/>
              <a:ext cx="577750" cy="340675"/>
            </a:xfrm>
            <a:custGeom>
              <a:avLst/>
              <a:gdLst/>
              <a:ahLst/>
              <a:cxnLst/>
              <a:rect l="l" t="t" r="r" b="b"/>
              <a:pathLst>
                <a:path w="23110" h="13627" extrusionOk="0">
                  <a:moveTo>
                    <a:pt x="12284" y="1"/>
                  </a:moveTo>
                  <a:cubicBezTo>
                    <a:pt x="10726" y="1"/>
                    <a:pt x="9155" y="919"/>
                    <a:pt x="7722" y="2582"/>
                  </a:cubicBezTo>
                  <a:lnTo>
                    <a:pt x="456" y="10187"/>
                  </a:lnTo>
                  <a:cubicBezTo>
                    <a:pt x="1" y="10717"/>
                    <a:pt x="396" y="11486"/>
                    <a:pt x="1031" y="11486"/>
                  </a:cubicBezTo>
                  <a:cubicBezTo>
                    <a:pt x="1104" y="11486"/>
                    <a:pt x="1180" y="11476"/>
                    <a:pt x="1258" y="11454"/>
                  </a:cubicBezTo>
                  <a:lnTo>
                    <a:pt x="6835" y="9891"/>
                  </a:lnTo>
                  <a:cubicBezTo>
                    <a:pt x="6912" y="9869"/>
                    <a:pt x="6988" y="9858"/>
                    <a:pt x="7063" y="9858"/>
                  </a:cubicBezTo>
                  <a:cubicBezTo>
                    <a:pt x="7278" y="9858"/>
                    <a:pt x="7481" y="9945"/>
                    <a:pt x="7638" y="10102"/>
                  </a:cubicBezTo>
                  <a:lnTo>
                    <a:pt x="10933" y="13397"/>
                  </a:lnTo>
                  <a:cubicBezTo>
                    <a:pt x="11087" y="13552"/>
                    <a:pt x="11294" y="13627"/>
                    <a:pt x="11502" y="13627"/>
                  </a:cubicBezTo>
                  <a:cubicBezTo>
                    <a:pt x="11749" y="13627"/>
                    <a:pt x="11997" y="13520"/>
                    <a:pt x="12158" y="13313"/>
                  </a:cubicBezTo>
                  <a:lnTo>
                    <a:pt x="14355" y="10187"/>
                  </a:lnTo>
                  <a:cubicBezTo>
                    <a:pt x="14533" y="9938"/>
                    <a:pt x="14771" y="9838"/>
                    <a:pt x="15018" y="9838"/>
                  </a:cubicBezTo>
                  <a:cubicBezTo>
                    <a:pt x="15064" y="9838"/>
                    <a:pt x="15111" y="9842"/>
                    <a:pt x="15158" y="9849"/>
                  </a:cubicBezTo>
                  <a:lnTo>
                    <a:pt x="21918" y="11158"/>
                  </a:lnTo>
                  <a:cubicBezTo>
                    <a:pt x="21965" y="11167"/>
                    <a:pt x="22011" y="11171"/>
                    <a:pt x="22056" y="11171"/>
                  </a:cubicBezTo>
                  <a:cubicBezTo>
                    <a:pt x="22698" y="11171"/>
                    <a:pt x="23110" y="10362"/>
                    <a:pt x="22636" y="9849"/>
                  </a:cubicBezTo>
                  <a:lnTo>
                    <a:pt x="16045" y="1990"/>
                  </a:lnTo>
                  <a:cubicBezTo>
                    <a:pt x="14858" y="631"/>
                    <a:pt x="13576" y="1"/>
                    <a:pt x="12284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2626275" y="1901650"/>
              <a:ext cx="589000" cy="354500"/>
            </a:xfrm>
            <a:custGeom>
              <a:avLst/>
              <a:gdLst/>
              <a:ahLst/>
              <a:cxnLst/>
              <a:rect l="l" t="t" r="r" b="b"/>
              <a:pathLst>
                <a:path w="23560" h="14180" extrusionOk="0">
                  <a:moveTo>
                    <a:pt x="10667" y="1"/>
                  </a:moveTo>
                  <a:cubicBezTo>
                    <a:pt x="9609" y="1"/>
                    <a:pt x="8540" y="436"/>
                    <a:pt x="7509" y="1436"/>
                  </a:cubicBezTo>
                  <a:lnTo>
                    <a:pt x="496" y="9632"/>
                  </a:lnTo>
                  <a:cubicBezTo>
                    <a:pt x="1" y="10127"/>
                    <a:pt x="393" y="10986"/>
                    <a:pt x="1120" y="10986"/>
                  </a:cubicBezTo>
                  <a:cubicBezTo>
                    <a:pt x="1137" y="10986"/>
                    <a:pt x="1154" y="10985"/>
                    <a:pt x="1172" y="10984"/>
                  </a:cubicBezTo>
                  <a:lnTo>
                    <a:pt x="7974" y="10139"/>
                  </a:lnTo>
                  <a:cubicBezTo>
                    <a:pt x="8004" y="10135"/>
                    <a:pt x="8035" y="10133"/>
                    <a:pt x="8065" y="10133"/>
                  </a:cubicBezTo>
                  <a:cubicBezTo>
                    <a:pt x="8329" y="10133"/>
                    <a:pt x="8583" y="10292"/>
                    <a:pt x="8734" y="10519"/>
                  </a:cubicBezTo>
                  <a:lnTo>
                    <a:pt x="10762" y="13815"/>
                  </a:lnTo>
                  <a:cubicBezTo>
                    <a:pt x="10914" y="14043"/>
                    <a:pt x="11173" y="14180"/>
                    <a:pt x="11438" y="14180"/>
                  </a:cubicBezTo>
                  <a:cubicBezTo>
                    <a:pt x="11614" y="14180"/>
                    <a:pt x="11793" y="14119"/>
                    <a:pt x="11945" y="13984"/>
                  </a:cubicBezTo>
                  <a:lnTo>
                    <a:pt x="15494" y="10900"/>
                  </a:lnTo>
                  <a:cubicBezTo>
                    <a:pt x="15635" y="10787"/>
                    <a:pt x="15813" y="10731"/>
                    <a:pt x="16004" y="10731"/>
                  </a:cubicBezTo>
                  <a:cubicBezTo>
                    <a:pt x="16100" y="10731"/>
                    <a:pt x="16198" y="10745"/>
                    <a:pt x="16297" y="10773"/>
                  </a:cubicBezTo>
                  <a:lnTo>
                    <a:pt x="21789" y="12758"/>
                  </a:lnTo>
                  <a:cubicBezTo>
                    <a:pt x="21860" y="12788"/>
                    <a:pt x="21935" y="12801"/>
                    <a:pt x="22012" y="12801"/>
                  </a:cubicBezTo>
                  <a:cubicBezTo>
                    <a:pt x="22710" y="12801"/>
                    <a:pt x="23560" y="11682"/>
                    <a:pt x="23141" y="11111"/>
                  </a:cubicBezTo>
                  <a:lnTo>
                    <a:pt x="15959" y="3422"/>
                  </a:lnTo>
                  <a:cubicBezTo>
                    <a:pt x="14415" y="1390"/>
                    <a:pt x="12558" y="1"/>
                    <a:pt x="10667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066000" y="3659150"/>
              <a:ext cx="5235575" cy="614725"/>
            </a:xfrm>
            <a:custGeom>
              <a:avLst/>
              <a:gdLst/>
              <a:ahLst/>
              <a:cxnLst/>
              <a:rect l="l" t="t" r="r" b="b"/>
              <a:pathLst>
                <a:path w="209423" h="24589" extrusionOk="0">
                  <a:moveTo>
                    <a:pt x="24588" y="0"/>
                  </a:moveTo>
                  <a:cubicBezTo>
                    <a:pt x="11027" y="42"/>
                    <a:pt x="42" y="11027"/>
                    <a:pt x="0" y="24589"/>
                  </a:cubicBezTo>
                  <a:lnTo>
                    <a:pt x="209423" y="24589"/>
                  </a:lnTo>
                  <a:cubicBezTo>
                    <a:pt x="209381" y="11027"/>
                    <a:pt x="198396" y="42"/>
                    <a:pt x="184834" y="0"/>
                  </a:cubicBezTo>
                  <a:close/>
                </a:path>
              </a:pathLst>
            </a:custGeom>
            <a:solidFill>
              <a:srgbClr val="D39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4563050" y="2846375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4811275" y="3249600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1597250" y="2968200"/>
              <a:ext cx="722475" cy="934975"/>
            </a:xfrm>
            <a:custGeom>
              <a:avLst/>
              <a:gdLst/>
              <a:ahLst/>
              <a:cxnLst/>
              <a:rect l="l" t="t" r="r" b="b"/>
              <a:pathLst>
                <a:path w="28899" h="37399" extrusionOk="0">
                  <a:moveTo>
                    <a:pt x="14304" y="0"/>
                  </a:moveTo>
                  <a:cubicBezTo>
                    <a:pt x="6444" y="0"/>
                    <a:pt x="40" y="5896"/>
                    <a:pt x="1" y="13189"/>
                  </a:cubicBezTo>
                  <a:cubicBezTo>
                    <a:pt x="1" y="16231"/>
                    <a:pt x="1099" y="19189"/>
                    <a:pt x="3085" y="21470"/>
                  </a:cubicBezTo>
                  <a:cubicBezTo>
                    <a:pt x="4606" y="23202"/>
                    <a:pt x="5324" y="25484"/>
                    <a:pt x="5028" y="27765"/>
                  </a:cubicBezTo>
                  <a:cubicBezTo>
                    <a:pt x="4986" y="28187"/>
                    <a:pt x="4944" y="28610"/>
                    <a:pt x="4986" y="29032"/>
                  </a:cubicBezTo>
                  <a:cubicBezTo>
                    <a:pt x="5070" y="33670"/>
                    <a:pt x="9202" y="37399"/>
                    <a:pt x="14157" y="37399"/>
                  </a:cubicBezTo>
                  <a:cubicBezTo>
                    <a:pt x="14212" y="37399"/>
                    <a:pt x="14267" y="37398"/>
                    <a:pt x="14323" y="37398"/>
                  </a:cubicBezTo>
                  <a:cubicBezTo>
                    <a:pt x="19350" y="37313"/>
                    <a:pt x="23406" y="33553"/>
                    <a:pt x="23406" y="28863"/>
                  </a:cubicBezTo>
                  <a:lnTo>
                    <a:pt x="23406" y="28356"/>
                  </a:lnTo>
                  <a:cubicBezTo>
                    <a:pt x="23237" y="25779"/>
                    <a:pt x="24082" y="23202"/>
                    <a:pt x="25687" y="21217"/>
                  </a:cubicBezTo>
                  <a:cubicBezTo>
                    <a:pt x="27884" y="18555"/>
                    <a:pt x="28898" y="15133"/>
                    <a:pt x="28476" y="11711"/>
                  </a:cubicBezTo>
                  <a:cubicBezTo>
                    <a:pt x="27758" y="5627"/>
                    <a:pt x="22519" y="769"/>
                    <a:pt x="16013" y="93"/>
                  </a:cubicBezTo>
                  <a:cubicBezTo>
                    <a:pt x="15437" y="30"/>
                    <a:pt x="14867" y="0"/>
                    <a:pt x="14304" y="0"/>
                  </a:cubicBez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1799450" y="3325900"/>
              <a:ext cx="296350" cy="885925"/>
            </a:xfrm>
            <a:custGeom>
              <a:avLst/>
              <a:gdLst/>
              <a:ahLst/>
              <a:cxnLst/>
              <a:rect l="l" t="t" r="r" b="b"/>
              <a:pathLst>
                <a:path w="11854" h="35437" extrusionOk="0">
                  <a:moveTo>
                    <a:pt x="6251" y="1"/>
                  </a:moveTo>
                  <a:cubicBezTo>
                    <a:pt x="5844" y="1"/>
                    <a:pt x="5432" y="276"/>
                    <a:pt x="5474" y="825"/>
                  </a:cubicBezTo>
                  <a:lnTo>
                    <a:pt x="5432" y="13753"/>
                  </a:lnTo>
                  <a:lnTo>
                    <a:pt x="1714" y="9317"/>
                  </a:lnTo>
                  <a:cubicBezTo>
                    <a:pt x="1549" y="9096"/>
                    <a:pt x="1341" y="9005"/>
                    <a:pt x="1136" y="9005"/>
                  </a:cubicBezTo>
                  <a:cubicBezTo>
                    <a:pt x="555" y="9005"/>
                    <a:pt x="0" y="9737"/>
                    <a:pt x="531" y="10331"/>
                  </a:cubicBezTo>
                  <a:lnTo>
                    <a:pt x="5390" y="16119"/>
                  </a:lnTo>
                  <a:lnTo>
                    <a:pt x="5305" y="34581"/>
                  </a:lnTo>
                  <a:cubicBezTo>
                    <a:pt x="5263" y="35151"/>
                    <a:pt x="5664" y="35436"/>
                    <a:pt x="6066" y="35436"/>
                  </a:cubicBezTo>
                  <a:cubicBezTo>
                    <a:pt x="6467" y="35436"/>
                    <a:pt x="6868" y="35151"/>
                    <a:pt x="6826" y="34581"/>
                  </a:cubicBezTo>
                  <a:lnTo>
                    <a:pt x="6953" y="10246"/>
                  </a:lnTo>
                  <a:cubicBezTo>
                    <a:pt x="7037" y="10162"/>
                    <a:pt x="7164" y="10119"/>
                    <a:pt x="7206" y="9993"/>
                  </a:cubicBezTo>
                  <a:lnTo>
                    <a:pt x="11600" y="4036"/>
                  </a:lnTo>
                  <a:cubicBezTo>
                    <a:pt x="11854" y="3698"/>
                    <a:pt x="11811" y="3191"/>
                    <a:pt x="11473" y="2979"/>
                  </a:cubicBezTo>
                  <a:cubicBezTo>
                    <a:pt x="11336" y="2877"/>
                    <a:pt x="11178" y="2829"/>
                    <a:pt x="11022" y="2829"/>
                  </a:cubicBezTo>
                  <a:cubicBezTo>
                    <a:pt x="10793" y="2829"/>
                    <a:pt x="10568" y="2931"/>
                    <a:pt x="10417" y="3106"/>
                  </a:cubicBezTo>
                  <a:lnTo>
                    <a:pt x="6995" y="7796"/>
                  </a:lnTo>
                  <a:lnTo>
                    <a:pt x="6995" y="825"/>
                  </a:lnTo>
                  <a:cubicBezTo>
                    <a:pt x="7059" y="276"/>
                    <a:pt x="6657" y="1"/>
                    <a:pt x="6251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106350" y="2477950"/>
              <a:ext cx="872425" cy="1131600"/>
            </a:xfrm>
            <a:custGeom>
              <a:avLst/>
              <a:gdLst/>
              <a:ahLst/>
              <a:cxnLst/>
              <a:rect l="l" t="t" r="r" b="b"/>
              <a:pathLst>
                <a:path w="34897" h="45264" extrusionOk="0">
                  <a:moveTo>
                    <a:pt x="17276" y="0"/>
                  </a:moveTo>
                  <a:cubicBezTo>
                    <a:pt x="7751" y="0"/>
                    <a:pt x="0" y="7161"/>
                    <a:pt x="0" y="16027"/>
                  </a:cubicBezTo>
                  <a:cubicBezTo>
                    <a:pt x="0" y="19703"/>
                    <a:pt x="1310" y="23294"/>
                    <a:pt x="3760" y="26082"/>
                  </a:cubicBezTo>
                  <a:cubicBezTo>
                    <a:pt x="5619" y="28152"/>
                    <a:pt x="6464" y="30898"/>
                    <a:pt x="6168" y="33687"/>
                  </a:cubicBezTo>
                  <a:cubicBezTo>
                    <a:pt x="6084" y="34194"/>
                    <a:pt x="6084" y="34701"/>
                    <a:pt x="6084" y="35208"/>
                  </a:cubicBezTo>
                  <a:cubicBezTo>
                    <a:pt x="6251" y="40775"/>
                    <a:pt x="11271" y="45264"/>
                    <a:pt x="17281" y="45264"/>
                  </a:cubicBezTo>
                  <a:cubicBezTo>
                    <a:pt x="17337" y="45264"/>
                    <a:pt x="17393" y="45263"/>
                    <a:pt x="17449" y="45263"/>
                  </a:cubicBezTo>
                  <a:cubicBezTo>
                    <a:pt x="23490" y="45136"/>
                    <a:pt x="28391" y="40573"/>
                    <a:pt x="28391" y="34912"/>
                  </a:cubicBezTo>
                  <a:lnTo>
                    <a:pt x="28391" y="34236"/>
                  </a:lnTo>
                  <a:cubicBezTo>
                    <a:pt x="28180" y="31109"/>
                    <a:pt x="29151" y="28025"/>
                    <a:pt x="31095" y="25617"/>
                  </a:cubicBezTo>
                  <a:cubicBezTo>
                    <a:pt x="33714" y="22364"/>
                    <a:pt x="34897" y="18224"/>
                    <a:pt x="34390" y="14084"/>
                  </a:cubicBezTo>
                  <a:cubicBezTo>
                    <a:pt x="33460" y="6775"/>
                    <a:pt x="27166" y="944"/>
                    <a:pt x="19223" y="99"/>
                  </a:cubicBezTo>
                  <a:cubicBezTo>
                    <a:pt x="18567" y="33"/>
                    <a:pt x="17917" y="0"/>
                    <a:pt x="17276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2366600" y="2911350"/>
              <a:ext cx="343900" cy="1299150"/>
            </a:xfrm>
            <a:custGeom>
              <a:avLst/>
              <a:gdLst/>
              <a:ahLst/>
              <a:cxnLst/>
              <a:rect l="l" t="t" r="r" b="b"/>
              <a:pathLst>
                <a:path w="13756" h="51966" extrusionOk="0">
                  <a:moveTo>
                    <a:pt x="6954" y="1"/>
                  </a:moveTo>
                  <a:cubicBezTo>
                    <a:pt x="6574" y="1"/>
                    <a:pt x="6320" y="296"/>
                    <a:pt x="6320" y="634"/>
                  </a:cubicBezTo>
                  <a:lnTo>
                    <a:pt x="6320" y="9887"/>
                  </a:lnTo>
                  <a:lnTo>
                    <a:pt x="1673" y="3549"/>
                  </a:lnTo>
                  <a:cubicBezTo>
                    <a:pt x="1543" y="3336"/>
                    <a:pt x="1360" y="3249"/>
                    <a:pt x="1176" y="3249"/>
                  </a:cubicBezTo>
                  <a:cubicBezTo>
                    <a:pt x="705" y="3249"/>
                    <a:pt x="233" y="3823"/>
                    <a:pt x="659" y="4310"/>
                  </a:cubicBezTo>
                  <a:lnTo>
                    <a:pt x="5940" y="11577"/>
                  </a:lnTo>
                  <a:cubicBezTo>
                    <a:pt x="6025" y="11703"/>
                    <a:pt x="6151" y="11788"/>
                    <a:pt x="6320" y="11830"/>
                  </a:cubicBezTo>
                  <a:lnTo>
                    <a:pt x="6320" y="17069"/>
                  </a:lnTo>
                  <a:lnTo>
                    <a:pt x="1293" y="11112"/>
                  </a:lnTo>
                  <a:cubicBezTo>
                    <a:pt x="1160" y="10979"/>
                    <a:pt x="1010" y="10923"/>
                    <a:pt x="865" y="10923"/>
                  </a:cubicBezTo>
                  <a:cubicBezTo>
                    <a:pt x="409" y="10923"/>
                    <a:pt x="1" y="11476"/>
                    <a:pt x="321" y="11957"/>
                  </a:cubicBezTo>
                  <a:lnTo>
                    <a:pt x="6320" y="19012"/>
                  </a:lnTo>
                  <a:lnTo>
                    <a:pt x="6320" y="51332"/>
                  </a:lnTo>
                  <a:cubicBezTo>
                    <a:pt x="6278" y="51670"/>
                    <a:pt x="6574" y="51966"/>
                    <a:pt x="6954" y="51966"/>
                  </a:cubicBezTo>
                  <a:cubicBezTo>
                    <a:pt x="7292" y="51966"/>
                    <a:pt x="7546" y="51670"/>
                    <a:pt x="7546" y="51332"/>
                  </a:cubicBezTo>
                  <a:lnTo>
                    <a:pt x="7546" y="19012"/>
                  </a:lnTo>
                  <a:lnTo>
                    <a:pt x="13545" y="11915"/>
                  </a:lnTo>
                  <a:cubicBezTo>
                    <a:pt x="13756" y="11661"/>
                    <a:pt x="13714" y="11281"/>
                    <a:pt x="13460" y="11027"/>
                  </a:cubicBezTo>
                  <a:cubicBezTo>
                    <a:pt x="13351" y="10936"/>
                    <a:pt x="13210" y="10892"/>
                    <a:pt x="13068" y="10892"/>
                  </a:cubicBezTo>
                  <a:cubicBezTo>
                    <a:pt x="12881" y="10892"/>
                    <a:pt x="12693" y="10968"/>
                    <a:pt x="12573" y="11112"/>
                  </a:cubicBezTo>
                  <a:lnTo>
                    <a:pt x="7588" y="17069"/>
                  </a:lnTo>
                  <a:lnTo>
                    <a:pt x="7588" y="11788"/>
                  </a:lnTo>
                  <a:cubicBezTo>
                    <a:pt x="7715" y="11788"/>
                    <a:pt x="7841" y="11703"/>
                    <a:pt x="7926" y="11577"/>
                  </a:cubicBezTo>
                  <a:lnTo>
                    <a:pt x="13207" y="4310"/>
                  </a:lnTo>
                  <a:cubicBezTo>
                    <a:pt x="13515" y="3816"/>
                    <a:pt x="13103" y="3323"/>
                    <a:pt x="12660" y="3323"/>
                  </a:cubicBezTo>
                  <a:cubicBezTo>
                    <a:pt x="12497" y="3323"/>
                    <a:pt x="12330" y="3390"/>
                    <a:pt x="12193" y="3549"/>
                  </a:cubicBezTo>
                  <a:lnTo>
                    <a:pt x="7588" y="9887"/>
                  </a:lnTo>
                  <a:lnTo>
                    <a:pt x="7588" y="634"/>
                  </a:lnTo>
                  <a:cubicBezTo>
                    <a:pt x="7588" y="296"/>
                    <a:pt x="7292" y="1"/>
                    <a:pt x="6954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544675" y="2731800"/>
              <a:ext cx="1665625" cy="560875"/>
            </a:xfrm>
            <a:custGeom>
              <a:avLst/>
              <a:gdLst/>
              <a:ahLst/>
              <a:cxnLst/>
              <a:rect l="l" t="t" r="r" b="b"/>
              <a:pathLst>
                <a:path w="66625" h="22435" extrusionOk="0">
                  <a:moveTo>
                    <a:pt x="21462" y="0"/>
                  </a:moveTo>
                  <a:lnTo>
                    <a:pt x="0" y="22434"/>
                  </a:lnTo>
                  <a:lnTo>
                    <a:pt x="44825" y="22434"/>
                  </a:lnTo>
                  <a:lnTo>
                    <a:pt x="66625" y="0"/>
                  </a:ln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3665300" y="2729675"/>
              <a:ext cx="1143875" cy="659100"/>
            </a:xfrm>
            <a:custGeom>
              <a:avLst/>
              <a:gdLst/>
              <a:ahLst/>
              <a:cxnLst/>
              <a:rect l="l" t="t" r="r" b="b"/>
              <a:pathLst>
                <a:path w="45755" h="26364" extrusionOk="0">
                  <a:moveTo>
                    <a:pt x="21927" y="1"/>
                  </a:moveTo>
                  <a:lnTo>
                    <a:pt x="21800" y="85"/>
                  </a:lnTo>
                  <a:lnTo>
                    <a:pt x="0" y="22519"/>
                  </a:lnTo>
                  <a:lnTo>
                    <a:pt x="3845" y="26364"/>
                  </a:lnTo>
                  <a:lnTo>
                    <a:pt x="23617" y="7437"/>
                  </a:lnTo>
                  <a:lnTo>
                    <a:pt x="42501" y="26364"/>
                  </a:lnTo>
                  <a:lnTo>
                    <a:pt x="45755" y="23111"/>
                  </a:lnTo>
                  <a:lnTo>
                    <a:pt x="21927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2532000" y="3292650"/>
              <a:ext cx="1229425" cy="96125"/>
            </a:xfrm>
            <a:custGeom>
              <a:avLst/>
              <a:gdLst/>
              <a:ahLst/>
              <a:cxnLst/>
              <a:rect l="l" t="t" r="r" b="b"/>
              <a:pathLst>
                <a:path w="49177" h="3845" extrusionOk="0">
                  <a:moveTo>
                    <a:pt x="0" y="0"/>
                  </a:moveTo>
                  <a:lnTo>
                    <a:pt x="3338" y="3845"/>
                  </a:lnTo>
                  <a:lnTo>
                    <a:pt x="49177" y="3845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EDB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755075" y="2911350"/>
              <a:ext cx="960100" cy="1234725"/>
            </a:xfrm>
            <a:custGeom>
              <a:avLst/>
              <a:gdLst/>
              <a:ahLst/>
              <a:cxnLst/>
              <a:rect l="l" t="t" r="r" b="b"/>
              <a:pathLst>
                <a:path w="38404" h="49389" extrusionOk="0">
                  <a:moveTo>
                    <a:pt x="19857" y="1"/>
                  </a:moveTo>
                  <a:lnTo>
                    <a:pt x="254" y="18590"/>
                  </a:lnTo>
                  <a:lnTo>
                    <a:pt x="0" y="19054"/>
                  </a:lnTo>
                  <a:lnTo>
                    <a:pt x="0" y="49389"/>
                  </a:lnTo>
                  <a:lnTo>
                    <a:pt x="38403" y="49135"/>
                  </a:lnTo>
                  <a:lnTo>
                    <a:pt x="38403" y="18843"/>
                  </a:lnTo>
                  <a:lnTo>
                    <a:pt x="38403" y="18590"/>
                  </a:lnTo>
                  <a:lnTo>
                    <a:pt x="19857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044475" y="3537675"/>
              <a:ext cx="219700" cy="137325"/>
            </a:xfrm>
            <a:custGeom>
              <a:avLst/>
              <a:gdLst/>
              <a:ahLst/>
              <a:cxnLst/>
              <a:rect l="l" t="t" r="r" b="b"/>
              <a:pathLst>
                <a:path w="8788" h="5493" extrusionOk="0">
                  <a:moveTo>
                    <a:pt x="803" y="1"/>
                  </a:moveTo>
                  <a:cubicBezTo>
                    <a:pt x="338" y="1"/>
                    <a:pt x="0" y="339"/>
                    <a:pt x="0" y="803"/>
                  </a:cubicBezTo>
                  <a:lnTo>
                    <a:pt x="0" y="5493"/>
                  </a:lnTo>
                  <a:lnTo>
                    <a:pt x="8788" y="549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4044475" y="3729900"/>
              <a:ext cx="219700" cy="146850"/>
            </a:xfrm>
            <a:custGeom>
              <a:avLst/>
              <a:gdLst/>
              <a:ahLst/>
              <a:cxnLst/>
              <a:rect l="l" t="t" r="r" b="b"/>
              <a:pathLst>
                <a:path w="8788" h="5874" extrusionOk="0">
                  <a:moveTo>
                    <a:pt x="0" y="1"/>
                  </a:moveTo>
                  <a:lnTo>
                    <a:pt x="0" y="5028"/>
                  </a:lnTo>
                  <a:cubicBezTo>
                    <a:pt x="0" y="5493"/>
                    <a:pt x="338" y="5831"/>
                    <a:pt x="803" y="5873"/>
                  </a:cubicBezTo>
                  <a:lnTo>
                    <a:pt x="8788" y="587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4319075" y="3537675"/>
              <a:ext cx="202825" cy="137325"/>
            </a:xfrm>
            <a:custGeom>
              <a:avLst/>
              <a:gdLst/>
              <a:ahLst/>
              <a:cxnLst/>
              <a:rect l="l" t="t" r="r" b="b"/>
              <a:pathLst>
                <a:path w="8113" h="5493" extrusionOk="0">
                  <a:moveTo>
                    <a:pt x="0" y="1"/>
                  </a:moveTo>
                  <a:lnTo>
                    <a:pt x="0" y="5493"/>
                  </a:lnTo>
                  <a:lnTo>
                    <a:pt x="8112" y="5493"/>
                  </a:lnTo>
                  <a:lnTo>
                    <a:pt x="8112" y="803"/>
                  </a:lnTo>
                  <a:cubicBezTo>
                    <a:pt x="8112" y="339"/>
                    <a:pt x="7732" y="1"/>
                    <a:pt x="726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4319075" y="3729900"/>
              <a:ext cx="202825" cy="145800"/>
            </a:xfrm>
            <a:custGeom>
              <a:avLst/>
              <a:gdLst/>
              <a:ahLst/>
              <a:cxnLst/>
              <a:rect l="l" t="t" r="r" b="b"/>
              <a:pathLst>
                <a:path w="8113" h="5832" extrusionOk="0">
                  <a:moveTo>
                    <a:pt x="0" y="1"/>
                  </a:moveTo>
                  <a:lnTo>
                    <a:pt x="0" y="5831"/>
                  </a:lnTo>
                  <a:lnTo>
                    <a:pt x="7267" y="5831"/>
                  </a:lnTo>
                  <a:cubicBezTo>
                    <a:pt x="7732" y="5831"/>
                    <a:pt x="8112" y="5493"/>
                    <a:pt x="8112" y="5028"/>
                  </a:cubicBezTo>
                  <a:lnTo>
                    <a:pt x="8112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2621775" y="3382425"/>
              <a:ext cx="1133325" cy="763650"/>
            </a:xfrm>
            <a:custGeom>
              <a:avLst/>
              <a:gdLst/>
              <a:ahLst/>
              <a:cxnLst/>
              <a:rect l="l" t="t" r="r" b="b"/>
              <a:pathLst>
                <a:path w="45333" h="30546" extrusionOk="0">
                  <a:moveTo>
                    <a:pt x="0" y="0"/>
                  </a:moveTo>
                  <a:lnTo>
                    <a:pt x="0" y="30546"/>
                  </a:lnTo>
                  <a:lnTo>
                    <a:pt x="45332" y="30546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3064300" y="3662300"/>
              <a:ext cx="227125" cy="477450"/>
            </a:xfrm>
            <a:custGeom>
              <a:avLst/>
              <a:gdLst/>
              <a:ahLst/>
              <a:cxnLst/>
              <a:rect l="l" t="t" r="r" b="b"/>
              <a:pathLst>
                <a:path w="9085" h="19098" extrusionOk="0">
                  <a:moveTo>
                    <a:pt x="1015" y="1"/>
                  </a:moveTo>
                  <a:cubicBezTo>
                    <a:pt x="466" y="1"/>
                    <a:pt x="1" y="466"/>
                    <a:pt x="1" y="1015"/>
                  </a:cubicBezTo>
                  <a:lnTo>
                    <a:pt x="1" y="19097"/>
                  </a:lnTo>
                  <a:lnTo>
                    <a:pt x="9084" y="19097"/>
                  </a:lnTo>
                  <a:lnTo>
                    <a:pt x="9084" y="1015"/>
                  </a:lnTo>
                  <a:cubicBezTo>
                    <a:pt x="9084" y="466"/>
                    <a:pt x="8620" y="1"/>
                    <a:pt x="8070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3518475" y="3665475"/>
              <a:ext cx="96150" cy="79250"/>
            </a:xfrm>
            <a:custGeom>
              <a:avLst/>
              <a:gdLst/>
              <a:ahLst/>
              <a:cxnLst/>
              <a:rect l="l" t="t" r="r" b="b"/>
              <a:pathLst>
                <a:path w="3846" h="3170" extrusionOk="0">
                  <a:moveTo>
                    <a:pt x="1" y="1"/>
                  </a:moveTo>
                  <a:lnTo>
                    <a:pt x="1" y="3169"/>
                  </a:lnTo>
                  <a:lnTo>
                    <a:pt x="3845" y="3127"/>
                  </a:lnTo>
                  <a:lnTo>
                    <a:pt x="3845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3400175" y="3665475"/>
              <a:ext cx="97200" cy="78200"/>
            </a:xfrm>
            <a:custGeom>
              <a:avLst/>
              <a:gdLst/>
              <a:ahLst/>
              <a:cxnLst/>
              <a:rect l="l" t="t" r="r" b="b"/>
              <a:pathLst>
                <a:path w="3888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88" y="3127"/>
                  </a:lnTo>
                  <a:lnTo>
                    <a:pt x="38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3400175" y="3764775"/>
              <a:ext cx="97200" cy="79225"/>
            </a:xfrm>
            <a:custGeom>
              <a:avLst/>
              <a:gdLst/>
              <a:ahLst/>
              <a:cxnLst/>
              <a:rect l="l" t="t" r="r" b="b"/>
              <a:pathLst>
                <a:path w="3888" h="3169" extrusionOk="0">
                  <a:moveTo>
                    <a:pt x="3888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88" y="3169"/>
                  </a:lnTo>
                  <a:lnTo>
                    <a:pt x="3888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3518475" y="3765825"/>
              <a:ext cx="96150" cy="78175"/>
            </a:xfrm>
            <a:custGeom>
              <a:avLst/>
              <a:gdLst/>
              <a:ahLst/>
              <a:cxnLst/>
              <a:rect l="l" t="t" r="r" b="b"/>
              <a:pathLst>
                <a:path w="3846" h="3127" extrusionOk="0">
                  <a:moveTo>
                    <a:pt x="1" y="0"/>
                  </a:moveTo>
                  <a:lnTo>
                    <a:pt x="1" y="3127"/>
                  </a:lnTo>
                  <a:lnTo>
                    <a:pt x="3507" y="3127"/>
                  </a:lnTo>
                  <a:cubicBezTo>
                    <a:pt x="3718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2857300" y="3665475"/>
              <a:ext cx="97200" cy="79250"/>
            </a:xfrm>
            <a:custGeom>
              <a:avLst/>
              <a:gdLst/>
              <a:ahLst/>
              <a:cxnLst/>
              <a:rect l="l" t="t" r="r" b="b"/>
              <a:pathLst>
                <a:path w="3888" h="3170" extrusionOk="0">
                  <a:moveTo>
                    <a:pt x="0" y="1"/>
                  </a:moveTo>
                  <a:lnTo>
                    <a:pt x="0" y="3169"/>
                  </a:lnTo>
                  <a:lnTo>
                    <a:pt x="3887" y="3127"/>
                  </a:lnTo>
                  <a:lnTo>
                    <a:pt x="3887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2857300" y="3765825"/>
              <a:ext cx="96125" cy="78175"/>
            </a:xfrm>
            <a:custGeom>
              <a:avLst/>
              <a:gdLst/>
              <a:ahLst/>
              <a:cxnLst/>
              <a:rect l="l" t="t" r="r" b="b"/>
              <a:pathLst>
                <a:path w="3845" h="3127" extrusionOk="0">
                  <a:moveTo>
                    <a:pt x="0" y="0"/>
                  </a:moveTo>
                  <a:lnTo>
                    <a:pt x="0" y="3127"/>
                  </a:lnTo>
                  <a:lnTo>
                    <a:pt x="3507" y="3127"/>
                  </a:lnTo>
                  <a:cubicBezTo>
                    <a:pt x="3676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2739000" y="3665475"/>
              <a:ext cx="96150" cy="78200"/>
            </a:xfrm>
            <a:custGeom>
              <a:avLst/>
              <a:gdLst/>
              <a:ahLst/>
              <a:cxnLst/>
              <a:rect l="l" t="t" r="r" b="b"/>
              <a:pathLst>
                <a:path w="3846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45" y="3127"/>
                  </a:lnTo>
                  <a:lnTo>
                    <a:pt x="3845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2739000" y="3764775"/>
              <a:ext cx="96150" cy="79225"/>
            </a:xfrm>
            <a:custGeom>
              <a:avLst/>
              <a:gdLst/>
              <a:ahLst/>
              <a:cxnLst/>
              <a:rect l="l" t="t" r="r" b="b"/>
              <a:pathLst>
                <a:path w="3846" h="3169" extrusionOk="0">
                  <a:moveTo>
                    <a:pt x="3845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45" y="3169"/>
                  </a:ln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1638446" y="4143942"/>
              <a:ext cx="4177275" cy="560846"/>
            </a:xfrm>
            <a:custGeom>
              <a:avLst/>
              <a:gdLst/>
              <a:ahLst/>
              <a:cxnLst/>
              <a:rect l="l" t="t" r="r" b="b"/>
              <a:pathLst>
                <a:path w="167091" h="20111" extrusionOk="0">
                  <a:moveTo>
                    <a:pt x="18547" y="0"/>
                  </a:moveTo>
                  <a:cubicBezTo>
                    <a:pt x="8323" y="0"/>
                    <a:pt x="0" y="8323"/>
                    <a:pt x="0" y="18589"/>
                  </a:cubicBezTo>
                  <a:lnTo>
                    <a:pt x="0" y="20110"/>
                  </a:lnTo>
                  <a:lnTo>
                    <a:pt x="167091" y="20110"/>
                  </a:lnTo>
                  <a:lnTo>
                    <a:pt x="167091" y="18589"/>
                  </a:lnTo>
                  <a:cubicBezTo>
                    <a:pt x="167091" y="8323"/>
                    <a:pt x="158768" y="0"/>
                    <a:pt x="148502" y="0"/>
                  </a:cubicBezTo>
                  <a:close/>
                </a:path>
              </a:pathLst>
            </a:custGeom>
            <a:solidFill>
              <a:srgbClr val="E2A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2196125" y="4474525"/>
              <a:ext cx="2976375" cy="358075"/>
            </a:xfrm>
            <a:custGeom>
              <a:avLst/>
              <a:gdLst/>
              <a:ahLst/>
              <a:cxnLst/>
              <a:rect l="l" t="t" r="r" b="b"/>
              <a:pathLst>
                <a:path w="119055" h="14323" extrusionOk="0">
                  <a:moveTo>
                    <a:pt x="13224" y="1"/>
                  </a:moveTo>
                  <a:cubicBezTo>
                    <a:pt x="5915" y="1"/>
                    <a:pt x="0" y="5915"/>
                    <a:pt x="0" y="13224"/>
                  </a:cubicBezTo>
                  <a:lnTo>
                    <a:pt x="0" y="14323"/>
                  </a:lnTo>
                  <a:lnTo>
                    <a:pt x="119055" y="14323"/>
                  </a:lnTo>
                  <a:lnTo>
                    <a:pt x="119055" y="13224"/>
                  </a:lnTo>
                  <a:cubicBezTo>
                    <a:pt x="119055" y="5915"/>
                    <a:pt x="113098" y="1"/>
                    <a:pt x="105789" y="1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4515525" y="3857850"/>
              <a:ext cx="561925" cy="728675"/>
            </a:xfrm>
            <a:custGeom>
              <a:avLst/>
              <a:gdLst/>
              <a:ahLst/>
              <a:cxnLst/>
              <a:rect l="l" t="t" r="r" b="b"/>
              <a:pathLst>
                <a:path w="22477" h="29147" extrusionOk="0">
                  <a:moveTo>
                    <a:pt x="11078" y="1"/>
                  </a:moveTo>
                  <a:cubicBezTo>
                    <a:pt x="4980" y="1"/>
                    <a:pt x="40" y="4601"/>
                    <a:pt x="1" y="10261"/>
                  </a:cubicBezTo>
                  <a:cubicBezTo>
                    <a:pt x="1" y="12627"/>
                    <a:pt x="846" y="14908"/>
                    <a:pt x="2409" y="16725"/>
                  </a:cubicBezTo>
                  <a:cubicBezTo>
                    <a:pt x="3592" y="18077"/>
                    <a:pt x="4141" y="19851"/>
                    <a:pt x="3930" y="21626"/>
                  </a:cubicBezTo>
                  <a:cubicBezTo>
                    <a:pt x="3887" y="21964"/>
                    <a:pt x="3845" y="22302"/>
                    <a:pt x="3887" y="22640"/>
                  </a:cubicBezTo>
                  <a:cubicBezTo>
                    <a:pt x="3971" y="26247"/>
                    <a:pt x="7179" y="29146"/>
                    <a:pt x="11070" y="29146"/>
                  </a:cubicBezTo>
                  <a:cubicBezTo>
                    <a:pt x="11098" y="29146"/>
                    <a:pt x="11126" y="29146"/>
                    <a:pt x="11154" y="29146"/>
                  </a:cubicBezTo>
                  <a:cubicBezTo>
                    <a:pt x="15041" y="29104"/>
                    <a:pt x="18209" y="26146"/>
                    <a:pt x="18252" y="22513"/>
                  </a:cubicBezTo>
                  <a:lnTo>
                    <a:pt x="18252" y="22048"/>
                  </a:lnTo>
                  <a:cubicBezTo>
                    <a:pt x="18125" y="20063"/>
                    <a:pt x="18759" y="18077"/>
                    <a:pt x="20026" y="16514"/>
                  </a:cubicBezTo>
                  <a:cubicBezTo>
                    <a:pt x="21716" y="14444"/>
                    <a:pt x="22476" y="11782"/>
                    <a:pt x="22181" y="9120"/>
                  </a:cubicBezTo>
                  <a:cubicBezTo>
                    <a:pt x="21589" y="4346"/>
                    <a:pt x="17533" y="629"/>
                    <a:pt x="12464" y="79"/>
                  </a:cubicBezTo>
                  <a:cubicBezTo>
                    <a:pt x="11996" y="26"/>
                    <a:pt x="11534" y="1"/>
                    <a:pt x="11078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4674900" y="4136550"/>
              <a:ext cx="229325" cy="688925"/>
            </a:xfrm>
            <a:custGeom>
              <a:avLst/>
              <a:gdLst/>
              <a:ahLst/>
              <a:cxnLst/>
              <a:rect l="l" t="t" r="r" b="b"/>
              <a:pathLst>
                <a:path w="9173" h="27557" extrusionOk="0">
                  <a:moveTo>
                    <a:pt x="4779" y="0"/>
                  </a:moveTo>
                  <a:cubicBezTo>
                    <a:pt x="4462" y="0"/>
                    <a:pt x="4145" y="212"/>
                    <a:pt x="4188" y="634"/>
                  </a:cubicBezTo>
                  <a:lnTo>
                    <a:pt x="4145" y="10731"/>
                  </a:lnTo>
                  <a:lnTo>
                    <a:pt x="1272" y="7267"/>
                  </a:lnTo>
                  <a:cubicBezTo>
                    <a:pt x="1139" y="7112"/>
                    <a:pt x="980" y="7047"/>
                    <a:pt x="826" y="7047"/>
                  </a:cubicBezTo>
                  <a:cubicBezTo>
                    <a:pt x="393" y="7047"/>
                    <a:pt x="0" y="7560"/>
                    <a:pt x="343" y="8027"/>
                  </a:cubicBezTo>
                  <a:lnTo>
                    <a:pt x="4145" y="12548"/>
                  </a:lnTo>
                  <a:lnTo>
                    <a:pt x="4061" y="26955"/>
                  </a:lnTo>
                  <a:cubicBezTo>
                    <a:pt x="4040" y="27356"/>
                    <a:pt x="4335" y="27557"/>
                    <a:pt x="4636" y="27557"/>
                  </a:cubicBezTo>
                  <a:cubicBezTo>
                    <a:pt x="4937" y="27557"/>
                    <a:pt x="5244" y="27356"/>
                    <a:pt x="5244" y="26955"/>
                  </a:cubicBezTo>
                  <a:lnTo>
                    <a:pt x="5328" y="7985"/>
                  </a:lnTo>
                  <a:cubicBezTo>
                    <a:pt x="5413" y="7943"/>
                    <a:pt x="5455" y="7858"/>
                    <a:pt x="5539" y="7816"/>
                  </a:cubicBezTo>
                  <a:lnTo>
                    <a:pt x="8962" y="3127"/>
                  </a:lnTo>
                  <a:cubicBezTo>
                    <a:pt x="9173" y="2873"/>
                    <a:pt x="9088" y="2493"/>
                    <a:pt x="8835" y="2324"/>
                  </a:cubicBezTo>
                  <a:cubicBezTo>
                    <a:pt x="8729" y="2236"/>
                    <a:pt x="8602" y="2192"/>
                    <a:pt x="8476" y="2192"/>
                  </a:cubicBezTo>
                  <a:cubicBezTo>
                    <a:pt x="8301" y="2192"/>
                    <a:pt x="8131" y="2278"/>
                    <a:pt x="8032" y="2451"/>
                  </a:cubicBezTo>
                  <a:lnTo>
                    <a:pt x="5371" y="6042"/>
                  </a:lnTo>
                  <a:lnTo>
                    <a:pt x="5371" y="634"/>
                  </a:lnTo>
                  <a:cubicBezTo>
                    <a:pt x="5413" y="212"/>
                    <a:pt x="5096" y="0"/>
                    <a:pt x="4779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165925" y="4153025"/>
              <a:ext cx="390825" cy="506375"/>
            </a:xfrm>
            <a:custGeom>
              <a:avLst/>
              <a:gdLst/>
              <a:ahLst/>
              <a:cxnLst/>
              <a:rect l="l" t="t" r="r" b="b"/>
              <a:pathLst>
                <a:path w="15633" h="20255" extrusionOk="0">
                  <a:moveTo>
                    <a:pt x="7962" y="1"/>
                  </a:moveTo>
                  <a:cubicBezTo>
                    <a:pt x="7636" y="1"/>
                    <a:pt x="7306" y="20"/>
                    <a:pt x="6971" y="60"/>
                  </a:cubicBezTo>
                  <a:cubicBezTo>
                    <a:pt x="3423" y="440"/>
                    <a:pt x="592" y="3059"/>
                    <a:pt x="212" y="6354"/>
                  </a:cubicBezTo>
                  <a:cubicBezTo>
                    <a:pt x="1" y="8171"/>
                    <a:pt x="550" y="10030"/>
                    <a:pt x="1690" y="11466"/>
                  </a:cubicBezTo>
                  <a:cubicBezTo>
                    <a:pt x="2578" y="12565"/>
                    <a:pt x="3042" y="13959"/>
                    <a:pt x="2958" y="15353"/>
                  </a:cubicBezTo>
                  <a:lnTo>
                    <a:pt x="2958" y="15649"/>
                  </a:lnTo>
                  <a:cubicBezTo>
                    <a:pt x="2958" y="18184"/>
                    <a:pt x="5155" y="20212"/>
                    <a:pt x="7859" y="20254"/>
                  </a:cubicBezTo>
                  <a:cubicBezTo>
                    <a:pt x="7887" y="20255"/>
                    <a:pt x="7915" y="20255"/>
                    <a:pt x="7943" y="20255"/>
                  </a:cubicBezTo>
                  <a:cubicBezTo>
                    <a:pt x="10650" y="20255"/>
                    <a:pt x="12845" y="18242"/>
                    <a:pt x="12928" y="15734"/>
                  </a:cubicBezTo>
                  <a:cubicBezTo>
                    <a:pt x="12928" y="15480"/>
                    <a:pt x="12928" y="15269"/>
                    <a:pt x="12886" y="15058"/>
                  </a:cubicBezTo>
                  <a:cubicBezTo>
                    <a:pt x="12717" y="13790"/>
                    <a:pt x="13140" y="12565"/>
                    <a:pt x="13942" y="11635"/>
                  </a:cubicBezTo>
                  <a:cubicBezTo>
                    <a:pt x="15041" y="10368"/>
                    <a:pt x="15632" y="8763"/>
                    <a:pt x="15590" y="7115"/>
                  </a:cubicBezTo>
                  <a:cubicBezTo>
                    <a:pt x="15590" y="3194"/>
                    <a:pt x="12169" y="1"/>
                    <a:pt x="7962" y="1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286325" y="4347775"/>
              <a:ext cx="160150" cy="478500"/>
            </a:xfrm>
            <a:custGeom>
              <a:avLst/>
              <a:gdLst/>
              <a:ahLst/>
              <a:cxnLst/>
              <a:rect l="l" t="t" r="r" b="b"/>
              <a:pathLst>
                <a:path w="6406" h="19140" extrusionOk="0">
                  <a:moveTo>
                    <a:pt x="3085" y="1"/>
                  </a:moveTo>
                  <a:cubicBezTo>
                    <a:pt x="2831" y="1"/>
                    <a:pt x="2662" y="170"/>
                    <a:pt x="2662" y="423"/>
                  </a:cubicBezTo>
                  <a:lnTo>
                    <a:pt x="2662" y="4183"/>
                  </a:lnTo>
                  <a:lnTo>
                    <a:pt x="804" y="1649"/>
                  </a:lnTo>
                  <a:cubicBezTo>
                    <a:pt x="727" y="1546"/>
                    <a:pt x="604" y="1490"/>
                    <a:pt x="471" y="1490"/>
                  </a:cubicBezTo>
                  <a:cubicBezTo>
                    <a:pt x="385" y="1490"/>
                    <a:pt x="295" y="1514"/>
                    <a:pt x="212" y="1564"/>
                  </a:cubicBezTo>
                  <a:cubicBezTo>
                    <a:pt x="43" y="1691"/>
                    <a:pt x="1" y="1987"/>
                    <a:pt x="128" y="2156"/>
                  </a:cubicBezTo>
                  <a:lnTo>
                    <a:pt x="2536" y="5409"/>
                  </a:lnTo>
                  <a:cubicBezTo>
                    <a:pt x="2578" y="5451"/>
                    <a:pt x="2620" y="5493"/>
                    <a:pt x="2662" y="5493"/>
                  </a:cubicBezTo>
                  <a:lnTo>
                    <a:pt x="2747" y="18717"/>
                  </a:lnTo>
                  <a:cubicBezTo>
                    <a:pt x="2747" y="18928"/>
                    <a:pt x="2916" y="19139"/>
                    <a:pt x="3127" y="19139"/>
                  </a:cubicBezTo>
                  <a:cubicBezTo>
                    <a:pt x="3381" y="19139"/>
                    <a:pt x="3550" y="18928"/>
                    <a:pt x="3550" y="18717"/>
                  </a:cubicBezTo>
                  <a:lnTo>
                    <a:pt x="3507" y="8704"/>
                  </a:lnTo>
                  <a:lnTo>
                    <a:pt x="6127" y="5535"/>
                  </a:lnTo>
                  <a:cubicBezTo>
                    <a:pt x="6406" y="5225"/>
                    <a:pt x="6139" y="4869"/>
                    <a:pt x="5843" y="4869"/>
                  </a:cubicBezTo>
                  <a:cubicBezTo>
                    <a:pt x="5736" y="4869"/>
                    <a:pt x="5625" y="4916"/>
                    <a:pt x="5535" y="5028"/>
                  </a:cubicBezTo>
                  <a:lnTo>
                    <a:pt x="3507" y="7394"/>
                  </a:lnTo>
                  <a:lnTo>
                    <a:pt x="3507" y="423"/>
                  </a:lnTo>
                  <a:cubicBezTo>
                    <a:pt x="3507" y="170"/>
                    <a:pt x="3296" y="1"/>
                    <a:pt x="308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235736" y="2063918"/>
            <a:ext cx="2672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沙发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2092168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 descr="俄罗斯的雅库茨克，气温低至零下64度，生肉放在室外都不会坏|雅库茨克|生肉|气温_新浪新闻">
            <a:extLst>
              <a:ext uri="{FF2B5EF4-FFF2-40B4-BE49-F238E27FC236}">
                <a16:creationId xmlns:a16="http://schemas.microsoft.com/office/drawing/2014/main" id="{DE84F4C8-0F30-D0F0-17CB-8263C6E6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533" y="1253728"/>
            <a:ext cx="5660934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2706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2" descr="兔斯基白日夢打瞌睡想睡打盹GIF - Tuzki Daydream Nap - Discover &amp; Share GIFs">
            <a:extLst>
              <a:ext uri="{FF2B5EF4-FFF2-40B4-BE49-F238E27FC236}">
                <a16:creationId xmlns:a16="http://schemas.microsoft.com/office/drawing/2014/main" id="{C072FE6F-CABB-A611-1696-DA19F54D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1253728"/>
            <a:ext cx="3600000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2361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 descr="鑽石淨度Clarity：鑽石淨度等級表與挑選指南| Vogue Taiwan">
            <a:extLst>
              <a:ext uri="{FF2B5EF4-FFF2-40B4-BE49-F238E27FC236}">
                <a16:creationId xmlns:a16="http://schemas.microsoft.com/office/drawing/2014/main" id="{AF596EA0-8096-33B0-CA67-50EDA67E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1244746"/>
            <a:ext cx="432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71AC1CE-7DD9-7A1E-5642-E84474F5CB06}"/>
              </a:ext>
            </a:extLst>
          </p:cNvPr>
          <p:cNvSpPr txBox="1"/>
          <p:nvPr/>
        </p:nvSpPr>
        <p:spPr>
          <a:xfrm>
            <a:off x="186825" y="4695392"/>
            <a:ext cx="8770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dirty="0"/>
              <a:t>$99999999999999999999999999999999999999999999999999</a:t>
            </a:r>
            <a:r>
              <a:rPr lang="en-US" altLang="zh-TW" spc="0" dirty="0"/>
              <a:t>9</a:t>
            </a:r>
            <a:endParaRPr lang="zh-TW" altLang="en-US" spc="0" dirty="0"/>
          </a:p>
        </p:txBody>
      </p:sp>
    </p:spTree>
    <p:extLst>
      <p:ext uri="{BB962C8B-B14F-4D97-AF65-F5344CB8AC3E}">
        <p14:creationId xmlns:p14="http://schemas.microsoft.com/office/powerpoint/2010/main" val="11574575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7" y="2089854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他看到朋友的背包被扒走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太可怕了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469574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63292" y="2571750"/>
            <a:ext cx="741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不知道怎么开始做这件事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970336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8" y="2200275"/>
            <a:ext cx="546816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有什么事情是你需要做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但你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不想做的呢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4495122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402976" y="2571750"/>
            <a:ext cx="4338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说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的</a:t>
            </a:r>
            <a:r>
              <a:rPr lang="zh-TW" altLang="en-US" sz="3200" dirty="0">
                <a:solidFill>
                  <a:schemeClr val="bg2"/>
                </a:solidFill>
              </a:rPr>
              <a:t>，</a:t>
            </a:r>
            <a:r>
              <a:rPr lang="en-US" altLang="zh-TW" sz="3200" dirty="0">
                <a:solidFill>
                  <a:schemeClr val="bg2"/>
                </a:solidFill>
              </a:rPr>
              <a:t>_____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700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056199" y="2571750"/>
            <a:ext cx="3031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用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造句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17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5" y="2063918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效果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898276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年轻人熬夜报告：四成几乎每天熬夜，互联网人熬夜排名第二| 界面新闻">
            <a:extLst>
              <a:ext uri="{FF2B5EF4-FFF2-40B4-BE49-F238E27FC236}">
                <a16:creationId xmlns:a16="http://schemas.microsoft.com/office/drawing/2014/main" id="{392E16ED-771E-ADAD-2665-BD04ADBA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13" y="2381814"/>
            <a:ext cx="4430769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5378" y="1140430"/>
            <a:ext cx="9033242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2"/>
                </a:solidFill>
              </a:rPr>
              <a:t>他觉得考前用不睡觉的方式来读书复习的</a:t>
            </a:r>
            <a:r>
              <a:rPr lang="zh-CN" altLang="en-US" sz="2400" dirty="0">
                <a:solidFill>
                  <a:schemeClr val="accent1"/>
                </a:solidFill>
              </a:rPr>
              <a:t>效果</a:t>
            </a:r>
            <a:r>
              <a:rPr lang="zh-CN" altLang="en-US" sz="2400" dirty="0">
                <a:solidFill>
                  <a:schemeClr val="bg2"/>
                </a:solidFill>
              </a:rPr>
              <a:t>很差</a:t>
            </a:r>
            <a:r>
              <a:rPr lang="zh-CN" altLang="en-US" sz="24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2400" dirty="0">
                <a:solidFill>
                  <a:schemeClr val="bg2"/>
                </a:solidFill>
              </a:rPr>
              <a:t>平常就复习</a:t>
            </a:r>
            <a:r>
              <a:rPr lang="zh-CN" altLang="en-US" sz="2400" dirty="0">
                <a:solidFill>
                  <a:schemeClr val="accent1"/>
                </a:solidFill>
              </a:rPr>
              <a:t>效果</a:t>
            </a:r>
            <a:r>
              <a:rPr lang="zh-CN" altLang="en-US" sz="2400" dirty="0">
                <a:solidFill>
                  <a:schemeClr val="bg2"/>
                </a:solidFill>
              </a:rPr>
              <a:t>最好</a:t>
            </a:r>
            <a:r>
              <a:rPr lang="zh-TW" altLang="en-US" sz="2400" spc="0" dirty="0">
                <a:solidFill>
                  <a:schemeClr val="bg2"/>
                </a:solidFill>
              </a:rPr>
              <a:t>。</a:t>
            </a:r>
            <a:endParaRPr lang="zh-CN" altLang="en-US" sz="24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9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妻獨守空閨…再睡沙發就不愛你夫「放大絕」她傻眼| TVBS | LINE TODAY">
            <a:extLst>
              <a:ext uri="{FF2B5EF4-FFF2-40B4-BE49-F238E27FC236}">
                <a16:creationId xmlns:a16="http://schemas.microsoft.com/office/drawing/2014/main" id="{306F7F45-3D53-A081-A7B2-A106865BF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2" y="2304675"/>
            <a:ext cx="4483094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沙发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81574" y="1377000"/>
            <a:ext cx="498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他很喜欢睡在</a:t>
            </a:r>
            <a:r>
              <a:rPr lang="zh-CN" altLang="en-US" sz="3200" dirty="0">
                <a:solidFill>
                  <a:schemeClr val="accent1"/>
                </a:solidFill>
              </a:rPr>
              <a:t>沙发</a:t>
            </a:r>
            <a:r>
              <a:rPr lang="zh-CN" altLang="en-US" sz="3200" dirty="0">
                <a:solidFill>
                  <a:schemeClr val="bg2"/>
                </a:solidFill>
              </a:rPr>
              <a:t>上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99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773524" y="1034100"/>
            <a:ext cx="7596951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为了省钱，她现在在家每天都不开灯</a:t>
            </a:r>
            <a:r>
              <a:rPr lang="zh-CN" altLang="en-US" sz="28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2800" dirty="0">
                <a:solidFill>
                  <a:schemeClr val="bg2"/>
                </a:solidFill>
              </a:rPr>
              <a:t>但是</a:t>
            </a:r>
            <a:r>
              <a:rPr lang="zh-CN" altLang="en-US" sz="2800" dirty="0">
                <a:solidFill>
                  <a:schemeClr val="accent1"/>
                </a:solidFill>
              </a:rPr>
              <a:t>效果</a:t>
            </a:r>
            <a:r>
              <a:rPr lang="zh-CN" altLang="en-US" sz="2800" dirty="0">
                <a:solidFill>
                  <a:schemeClr val="bg2"/>
                </a:solidFill>
              </a:rPr>
              <a:t>没有很好，对眼睛也不好</a:t>
            </a:r>
            <a:r>
              <a:rPr lang="zh-CN" altLang="en-US" sz="2800" spc="0" dirty="0">
                <a:solidFill>
                  <a:schemeClr val="bg2"/>
                </a:solidFill>
              </a:rPr>
              <a:t>。</a:t>
            </a:r>
          </a:p>
        </p:txBody>
      </p:sp>
      <p:pic>
        <p:nvPicPr>
          <p:cNvPr id="5" name="Picture 2" descr="熬夜一晚就足以改變基因？研究指出夜貓子付出的代價比想像高">
            <a:extLst>
              <a:ext uri="{FF2B5EF4-FFF2-40B4-BE49-F238E27FC236}">
                <a16:creationId xmlns:a16="http://schemas.microsoft.com/office/drawing/2014/main" id="{ACD3BB07-88B4-514C-2D7B-63C4AD15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98" y="2455632"/>
            <a:ext cx="5040001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061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2" y="1034100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他觉得这个感冒药很有</a:t>
            </a:r>
            <a:r>
              <a:rPr lang="zh-CN" altLang="en-US" sz="3200" dirty="0">
                <a:solidFill>
                  <a:schemeClr val="accent1"/>
                </a:solidFill>
              </a:rPr>
              <a:t>效果</a:t>
            </a:r>
            <a:r>
              <a:rPr lang="zh-CN" altLang="en-US" sz="3200" dirty="0">
                <a:solidFill>
                  <a:schemeClr val="bg2"/>
                </a:solidFill>
              </a:rPr>
              <a:t>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他每次生病都会吃它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  <p:pic>
        <p:nvPicPr>
          <p:cNvPr id="4" name="Picture 2" descr="日本買的感冒藥新露露，這2種人別吃！成分裡的可待因可能會讓你丟小命-風傳媒">
            <a:extLst>
              <a:ext uri="{FF2B5EF4-FFF2-40B4-BE49-F238E27FC236}">
                <a16:creationId xmlns:a16="http://schemas.microsoft.com/office/drawing/2014/main" id="{25DB75D4-0284-C836-BFBC-6FDF7D8E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84" y="2680479"/>
            <a:ext cx="305922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067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8" y="2048512"/>
            <a:ext cx="603242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这次广告宣传的</a:t>
            </a:r>
            <a:r>
              <a:rPr lang="zh-CN" altLang="en-US" sz="3200" dirty="0">
                <a:solidFill>
                  <a:schemeClr val="accent1"/>
                </a:solidFill>
              </a:rPr>
              <a:t>效果</a:t>
            </a:r>
            <a:r>
              <a:rPr lang="zh-CN" altLang="en-US" sz="3200" dirty="0">
                <a:solidFill>
                  <a:schemeClr val="bg2"/>
                </a:solidFill>
              </a:rPr>
              <a:t>很好</a:t>
            </a:r>
            <a:r>
              <a:rPr lang="zh-TW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他们接到了很多订单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13998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9" y="2048512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这部电影的声光</a:t>
            </a:r>
            <a:r>
              <a:rPr lang="zh-CN" altLang="en-US" sz="3200" dirty="0">
                <a:solidFill>
                  <a:schemeClr val="accent1"/>
                </a:solidFill>
              </a:rPr>
              <a:t>效果</a:t>
            </a:r>
            <a:r>
              <a:rPr lang="zh-CN" altLang="en-US" sz="3200" dirty="0">
                <a:solidFill>
                  <a:schemeClr val="bg2"/>
                </a:solidFill>
              </a:rPr>
              <a:t>很好，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吸引了很多人观看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149958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19636" y="2571750"/>
            <a:ext cx="790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你觉得什么样的学习方法</a:t>
            </a:r>
            <a:r>
              <a:rPr lang="zh-CN" altLang="en-US" sz="3200" dirty="0">
                <a:solidFill>
                  <a:schemeClr val="accent1"/>
                </a:solidFill>
              </a:rPr>
              <a:t>效果</a:t>
            </a:r>
            <a:r>
              <a:rPr lang="zh-CN" altLang="en-US" sz="3200" dirty="0">
                <a:solidFill>
                  <a:schemeClr val="bg2"/>
                </a:solidFill>
              </a:rPr>
              <a:t>最好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6922948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19636" y="2571750"/>
            <a:ext cx="790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你觉得什么食物有温暖身体的</a:t>
            </a:r>
            <a:r>
              <a:rPr lang="zh-CN" altLang="en-US" sz="3200" dirty="0">
                <a:solidFill>
                  <a:schemeClr val="accent1"/>
                </a:solidFill>
              </a:rPr>
              <a:t>效果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9236798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262988" y="2063918"/>
            <a:ext cx="2618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制冷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1083739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制冷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1218" y="2269139"/>
            <a:ext cx="5339923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bg2"/>
                </a:solidFill>
              </a:rPr>
              <a:t>这个冰箱的</a:t>
            </a:r>
            <a:r>
              <a:rPr lang="zh-CN" altLang="en-US" sz="2800" dirty="0">
                <a:solidFill>
                  <a:schemeClr val="accent1"/>
                </a:solidFill>
              </a:rPr>
              <a:t>制冷</a:t>
            </a:r>
            <a:r>
              <a:rPr lang="zh-CN" altLang="en-US" sz="2800" dirty="0">
                <a:solidFill>
                  <a:schemeClr val="bg2"/>
                </a:solidFill>
              </a:rPr>
              <a:t>效果很差</a:t>
            </a:r>
            <a:r>
              <a:rPr lang="zh-CN" altLang="en-US" sz="2800" spc="0" dirty="0">
                <a:solidFill>
                  <a:schemeClr val="bg2"/>
                </a:solidFill>
              </a:rPr>
              <a:t>，</a:t>
            </a:r>
            <a:endParaRPr lang="en-US" altLang="zh-CN" sz="2800" spc="0" dirty="0">
              <a:solidFill>
                <a:schemeClr val="bg2"/>
              </a:solidFill>
            </a:endParaRPr>
          </a:p>
          <a:p>
            <a:pPr algn="l"/>
            <a:r>
              <a:rPr lang="zh-CN" altLang="en-US" sz="2800" dirty="0">
                <a:solidFill>
                  <a:schemeClr val="bg2"/>
                </a:solidFill>
              </a:rPr>
              <a:t>东西很容易就坏掉了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en-US" altLang="zh-CN" sz="28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如何挑選冰箱？電冰箱要買多大才夠用？ 5大實用要點與熱銷冰箱推薦2022 - OP響樂生活">
            <a:extLst>
              <a:ext uri="{FF2B5EF4-FFF2-40B4-BE49-F238E27FC236}">
                <a16:creationId xmlns:a16="http://schemas.microsoft.com/office/drawing/2014/main" id="{76A0FAD9-14A1-BF48-4F8E-60D375AD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99" y="1663581"/>
            <a:ext cx="3555556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3720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制冷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6" y="1089100"/>
            <a:ext cx="7007047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他房间的空调</a:t>
            </a:r>
            <a:r>
              <a:rPr lang="zh-CN" altLang="en-US" sz="3200" dirty="0">
                <a:solidFill>
                  <a:schemeClr val="accent1"/>
                </a:solidFill>
              </a:rPr>
              <a:t>制冷</a:t>
            </a:r>
            <a:r>
              <a:rPr lang="zh-CN" altLang="en-US" sz="3200" dirty="0">
                <a:solidFill>
                  <a:schemeClr val="bg2"/>
                </a:solidFill>
              </a:rPr>
              <a:t>效果很强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开起来后沒几分钟房间就冷了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寫字樓如何正確使用中央空調？_微而環境- MdEditor">
            <a:extLst>
              <a:ext uri="{FF2B5EF4-FFF2-40B4-BE49-F238E27FC236}">
                <a16:creationId xmlns:a16="http://schemas.microsoft.com/office/drawing/2014/main" id="{32AA525F-D372-259B-49D4-8F251E51F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05" y="2757978"/>
            <a:ext cx="307478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828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制冷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2" y="2124943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这台空调的</a:t>
            </a:r>
            <a:r>
              <a:rPr lang="zh-CN" altLang="en-US" sz="3200" dirty="0">
                <a:solidFill>
                  <a:schemeClr val="accent1"/>
                </a:solidFill>
              </a:rPr>
              <a:t>制冷</a:t>
            </a:r>
            <a:r>
              <a:rPr lang="zh-CN" altLang="en-US" sz="3200" dirty="0">
                <a:solidFill>
                  <a:schemeClr val="bg2"/>
                </a:solidFill>
              </a:rPr>
              <a:t>功能坏掉了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导致教室非常闷</a:t>
            </a:r>
            <a:r>
              <a:rPr lang="zh-CN" altLang="en-US" sz="3200" spc="0" dirty="0">
                <a:solidFill>
                  <a:schemeClr val="bg2"/>
                </a:solidFill>
              </a:rPr>
              <a:t>热。</a:t>
            </a:r>
          </a:p>
        </p:txBody>
      </p:sp>
    </p:spTree>
    <p:extLst>
      <p:ext uri="{BB962C8B-B14F-4D97-AF65-F5344CB8AC3E}">
        <p14:creationId xmlns:p14="http://schemas.microsoft.com/office/powerpoint/2010/main" val="428317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沙发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7" y="137700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这个</a:t>
            </a:r>
            <a:r>
              <a:rPr lang="zh-CN" altLang="en-US" sz="3200" dirty="0"/>
              <a:t>家具</a:t>
            </a:r>
            <a:r>
              <a:rPr lang="zh-CN" altLang="en-US" sz="3200" dirty="0">
                <a:solidFill>
                  <a:schemeClr val="bg2"/>
                </a:solidFill>
              </a:rPr>
              <a:t>是</a:t>
            </a:r>
            <a:r>
              <a:rPr lang="zh-CN" altLang="en-US" sz="3200" dirty="0">
                <a:solidFill>
                  <a:schemeClr val="accent1"/>
                </a:solidFill>
              </a:rPr>
              <a:t>沙发</a:t>
            </a:r>
            <a:r>
              <a:rPr lang="zh-CN" altLang="en-US" sz="3200" dirty="0">
                <a:solidFill>
                  <a:schemeClr val="bg2"/>
                </a:solidFill>
              </a:rPr>
              <a:t>的同时也是床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家裡有客人要過夜？儘管讓他睡沙發！ - 淘寶海外">
            <a:extLst>
              <a:ext uri="{FF2B5EF4-FFF2-40B4-BE49-F238E27FC236}">
                <a16:creationId xmlns:a16="http://schemas.microsoft.com/office/drawing/2014/main" id="{1F8F6E23-0070-78EA-0507-2466B0C9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99" y="2304675"/>
            <a:ext cx="3779999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700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制冷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19635" y="2124943"/>
            <a:ext cx="790472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买冰箱时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制冷</a:t>
            </a:r>
            <a:r>
              <a:rPr lang="zh-CN" altLang="en-US" sz="3200" dirty="0">
                <a:solidFill>
                  <a:schemeClr val="bg2"/>
                </a:solidFill>
              </a:rPr>
              <a:t>效果会是你选择的标准之一吗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6703260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633282" y="2063918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邀请</a:t>
            </a:r>
            <a:endParaRPr lang="en-US" altLang="zh-TW"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9677055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邀请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9" y="1034100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他拒绝了朋友的派对</a:t>
            </a:r>
            <a:r>
              <a:rPr lang="zh-CN" altLang="en-US" sz="3200" dirty="0">
                <a:solidFill>
                  <a:schemeClr val="accent1"/>
                </a:solidFill>
              </a:rPr>
              <a:t>邀请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因为他等等要上班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該怎麼拒絕別人？2招教你必學的拒絕藝術！ - Sara Huang's Stage">
            <a:extLst>
              <a:ext uri="{FF2B5EF4-FFF2-40B4-BE49-F238E27FC236}">
                <a16:creationId xmlns:a16="http://schemas.microsoft.com/office/drawing/2014/main" id="{E99782C3-DAD3-7941-08F5-EE9E58D3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54" y="2695047"/>
            <a:ext cx="3840889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670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邀请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19635" y="1279798"/>
            <a:ext cx="790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她打电话</a:t>
            </a:r>
            <a:r>
              <a:rPr lang="zh-CN" altLang="en-US" sz="3200" dirty="0">
                <a:solidFill>
                  <a:schemeClr val="accent1"/>
                </a:solidFill>
              </a:rPr>
              <a:t>邀请</a:t>
            </a:r>
            <a:r>
              <a:rPr lang="zh-CN" altLang="en-US" sz="3200" dirty="0">
                <a:solidFill>
                  <a:schemeClr val="bg2"/>
                </a:solidFill>
              </a:rPr>
              <a:t>她的朋友来他家里玩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打电话图片-打电话设计素材-打电话素材免费下载-万素网">
            <a:extLst>
              <a:ext uri="{FF2B5EF4-FFF2-40B4-BE49-F238E27FC236}">
                <a16:creationId xmlns:a16="http://schemas.microsoft.com/office/drawing/2014/main" id="{8A5FA70F-4D70-5C75-6346-4292C13D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09" y="2110271"/>
            <a:ext cx="236018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0288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邀请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4" descr="討論】看到那傢伙沒，老兄@場外休憩區哈啦板- 巴哈姆特">
            <a:extLst>
              <a:ext uri="{FF2B5EF4-FFF2-40B4-BE49-F238E27FC236}">
                <a16:creationId xmlns:a16="http://schemas.microsoft.com/office/drawing/2014/main" id="{15D5DC99-3793-93BD-0489-C869DC8F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13" y="411750"/>
            <a:ext cx="1864800" cy="43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0F911134-20E1-B93A-6E70-0501C4689DF5}"/>
              </a:ext>
            </a:extLst>
          </p:cNvPr>
          <p:cNvGrpSpPr/>
          <p:nvPr/>
        </p:nvGrpSpPr>
        <p:grpSpPr>
          <a:xfrm>
            <a:off x="4226567" y="1440840"/>
            <a:ext cx="4570482" cy="2832454"/>
            <a:chOff x="0" y="1440840"/>
            <a:chExt cx="4570482" cy="2832454"/>
          </a:xfrm>
        </p:grpSpPr>
        <p:sp>
          <p:nvSpPr>
            <p:cNvPr id="6" name="標題 1">
              <a:extLst>
                <a:ext uri="{FF2B5EF4-FFF2-40B4-BE49-F238E27FC236}">
                  <a16:creationId xmlns:a16="http://schemas.microsoft.com/office/drawing/2014/main" id="{C391A05E-4FD7-0B19-5811-3FD3BBDCFD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440840"/>
              <a:ext cx="43540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3200" b="1" spc="60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TW" altLang="en-US" dirty="0"/>
                <a:t>看到那个傢伙了吗</a:t>
              </a:r>
              <a:r>
                <a:rPr lang="en-US" altLang="zh-TW" dirty="0"/>
                <a:t>?</a:t>
              </a:r>
              <a:endParaRPr lang="zh-TW" altLang="en-US" dirty="0"/>
            </a:p>
          </p:txBody>
        </p:sp>
        <p:sp>
          <p:nvSpPr>
            <p:cNvPr id="7" name="標題 1">
              <a:extLst>
                <a:ext uri="{FF2B5EF4-FFF2-40B4-BE49-F238E27FC236}">
                  <a16:creationId xmlns:a16="http://schemas.microsoft.com/office/drawing/2014/main" id="{36456788-04A0-C308-674E-BB26E9E3BF7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790644"/>
              <a:ext cx="4570482" cy="148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3200" b="1" spc="60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TW" altLang="en-US" dirty="0"/>
                <a:t>他</a:t>
              </a:r>
              <a:r>
                <a:rPr lang="zh-TW" altLang="en-US" dirty="0">
                  <a:solidFill>
                    <a:schemeClr val="accent1"/>
                  </a:solidFill>
                </a:rPr>
                <a:t>邀请</a:t>
              </a:r>
              <a:r>
                <a:rPr lang="zh-TW" altLang="en-US" dirty="0"/>
                <a:t>了全班</a:t>
              </a:r>
              <a:br>
                <a:rPr lang="en-US" altLang="zh-TW" dirty="0"/>
              </a:br>
              <a:r>
                <a:rPr lang="zh-TW" altLang="en-US" dirty="0"/>
                <a:t>却没有</a:t>
              </a:r>
              <a:r>
                <a:rPr lang="zh-TW" altLang="en-US" dirty="0">
                  <a:solidFill>
                    <a:schemeClr val="accent1"/>
                  </a:solidFill>
                </a:rPr>
                <a:t>邀请</a:t>
              </a:r>
              <a:r>
                <a:rPr lang="zh-TW" altLang="en-US" dirty="0"/>
                <a:t>你去派对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0782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邀请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3" y="2115617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因为这个周末我有其他聚会要参加，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所以拒绝了他的派对</a:t>
            </a:r>
            <a:r>
              <a:rPr lang="zh-CN" altLang="en-US" sz="3200" dirty="0">
                <a:solidFill>
                  <a:schemeClr val="accent1"/>
                </a:solidFill>
              </a:rPr>
              <a:t>邀请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092257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邀请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19" y="2115617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他们举办了一场活动，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并寄电子邮件</a:t>
            </a:r>
            <a:r>
              <a:rPr lang="zh-CN" altLang="en-US" sz="3200" dirty="0">
                <a:solidFill>
                  <a:schemeClr val="accent1"/>
                </a:solidFill>
              </a:rPr>
              <a:t>邀请</a:t>
            </a:r>
            <a:r>
              <a:rPr lang="zh-CN" altLang="en-US" sz="3200" dirty="0">
                <a:solidFill>
                  <a:schemeClr val="bg2"/>
                </a:solidFill>
              </a:rPr>
              <a:t>了老师们参加。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879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邀请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106949" y="2571750"/>
            <a:ext cx="6930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你会很常</a:t>
            </a:r>
            <a:r>
              <a:rPr lang="zh-CN" altLang="en-US" sz="3200" dirty="0">
                <a:solidFill>
                  <a:schemeClr val="accent1"/>
                </a:solidFill>
              </a:rPr>
              <a:t>邀请</a:t>
            </a:r>
            <a:r>
              <a:rPr lang="zh-CN" altLang="en-US" sz="3200" dirty="0">
                <a:solidFill>
                  <a:schemeClr val="bg2"/>
                </a:solidFill>
              </a:rPr>
              <a:t>朋友去家里玩吗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8710237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邀请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37507" y="2571750"/>
            <a:ext cx="8468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你会</a:t>
            </a:r>
            <a:r>
              <a:rPr lang="zh-CN" altLang="en-US" sz="3200" dirty="0">
                <a:solidFill>
                  <a:schemeClr val="accent1"/>
                </a:solidFill>
              </a:rPr>
              <a:t>邀请</a:t>
            </a:r>
            <a:r>
              <a:rPr lang="zh-CN" altLang="en-US" sz="3200" dirty="0">
                <a:solidFill>
                  <a:schemeClr val="bg2"/>
                </a:solidFill>
              </a:rPr>
              <a:t>你的父母来参加毕业典礼吗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64285278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9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葡萄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94999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沙发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50606" y="2057313"/>
            <a:ext cx="644278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他经常购买新的</a:t>
            </a:r>
            <a:r>
              <a:rPr lang="zh-CN" altLang="en-US" sz="3200" dirty="0">
                <a:solidFill>
                  <a:schemeClr val="accent1"/>
                </a:solidFill>
              </a:rPr>
              <a:t>沙发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因为猫咪很容易把</a:t>
            </a:r>
            <a:r>
              <a:rPr lang="zh-CN" altLang="en-US" sz="3200" dirty="0">
                <a:solidFill>
                  <a:schemeClr val="accent1"/>
                </a:solidFill>
              </a:rPr>
              <a:t>沙发</a:t>
            </a:r>
            <a:r>
              <a:rPr lang="zh-CN" altLang="en-US" sz="3200" dirty="0">
                <a:solidFill>
                  <a:schemeClr val="bg2"/>
                </a:solidFill>
              </a:rPr>
              <a:t>抓坏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7229490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葡萄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54388" y="2142691"/>
            <a:ext cx="400622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accent1"/>
                </a:solidFill>
              </a:rPr>
              <a:t>葡萄</a:t>
            </a:r>
            <a:r>
              <a:rPr lang="zh-CN" altLang="en-US" sz="3200" dirty="0">
                <a:solidFill>
                  <a:schemeClr val="bg2"/>
                </a:solidFill>
              </a:rPr>
              <a:t>是一</a:t>
            </a:r>
            <a:r>
              <a:rPr lang="zh-CN" altLang="en-US" sz="3200" spc="0" dirty="0">
                <a:solidFill>
                  <a:schemeClr val="bg2"/>
                </a:solidFill>
              </a:rPr>
              <a:t>种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很方便吃的水果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1EF7410-CED8-FB67-44FE-A204468CF5F0}"/>
              </a:ext>
            </a:extLst>
          </p:cNvPr>
          <p:cNvGrpSpPr/>
          <p:nvPr/>
        </p:nvGrpSpPr>
        <p:grpSpPr>
          <a:xfrm>
            <a:off x="5243491" y="1311693"/>
            <a:ext cx="3240000" cy="3463449"/>
            <a:chOff x="2607448" y="1961774"/>
            <a:chExt cx="3240000" cy="346344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D77F9BA-35CB-BA2A-B8EB-33195FF97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7448" y="1961774"/>
              <a:ext cx="3240000" cy="3463449"/>
            </a:xfrm>
            <a:prstGeom prst="rect">
              <a:avLst/>
            </a:prstGeom>
          </p:spPr>
        </p:pic>
        <p:sp>
          <p:nvSpPr>
            <p:cNvPr id="6" name="標題 1">
              <a:extLst>
                <a:ext uri="{FF2B5EF4-FFF2-40B4-BE49-F238E27FC236}">
                  <a16:creationId xmlns:a16="http://schemas.microsoft.com/office/drawing/2014/main" id="{46740CB7-D85C-2446-F763-CB6A623909BD}"/>
                </a:ext>
              </a:extLst>
            </p:cNvPr>
            <p:cNvSpPr txBox="1">
              <a:spLocks/>
            </p:cNvSpPr>
            <p:nvPr/>
          </p:nvSpPr>
          <p:spPr>
            <a:xfrm>
              <a:off x="2687913" y="1961775"/>
              <a:ext cx="315953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3200" b="1" spc="600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TW" altLang="en-US" sz="2400" dirty="0">
                  <a:solidFill>
                    <a:schemeClr val="bg2"/>
                  </a:solidFill>
                </a:rPr>
                <a:t>当你想吃水果</a:t>
              </a:r>
              <a:endParaRPr lang="en-US" altLang="zh-TW" sz="2400" dirty="0">
                <a:solidFill>
                  <a:schemeClr val="bg2"/>
                </a:solidFill>
              </a:endParaRPr>
            </a:p>
            <a:p>
              <a:r>
                <a:rPr lang="zh-TW" altLang="en-US" sz="2400" dirty="0">
                  <a:solidFill>
                    <a:schemeClr val="bg2"/>
                  </a:solidFill>
                </a:rPr>
                <a:t>但你很懒的时候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30272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葡萄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7971" y="1251524"/>
            <a:ext cx="882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他最喜欢白</a:t>
            </a:r>
            <a:r>
              <a:rPr lang="zh-CN" altLang="en-US" sz="2800" dirty="0">
                <a:solidFill>
                  <a:schemeClr val="accent1"/>
                </a:solidFill>
              </a:rPr>
              <a:t>葡萄</a:t>
            </a:r>
            <a:r>
              <a:rPr lang="zh-CN" altLang="en-US" sz="2800" dirty="0">
                <a:solidFill>
                  <a:schemeClr val="bg2"/>
                </a:solidFill>
              </a:rPr>
              <a:t>酒，一般的</a:t>
            </a:r>
            <a:r>
              <a:rPr lang="zh-CN" altLang="en-US" sz="2800" dirty="0">
                <a:solidFill>
                  <a:schemeClr val="accent1"/>
                </a:solidFill>
              </a:rPr>
              <a:t>葡萄</a:t>
            </a:r>
            <a:r>
              <a:rPr lang="zh-CN" altLang="en-US" sz="2800" dirty="0">
                <a:solidFill>
                  <a:schemeClr val="bg2"/>
                </a:solidFill>
              </a:rPr>
              <a:t>酒也算喜欢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7BD895C-FBCF-BD48-C6FE-8D9E79F597F1}"/>
              </a:ext>
            </a:extLst>
          </p:cNvPr>
          <p:cNvGrpSpPr/>
          <p:nvPr/>
        </p:nvGrpSpPr>
        <p:grpSpPr>
          <a:xfrm>
            <a:off x="1448000" y="2042174"/>
            <a:ext cx="6247999" cy="2880000"/>
            <a:chOff x="1448000" y="1131750"/>
            <a:chExt cx="6247999" cy="2880000"/>
          </a:xfrm>
        </p:grpSpPr>
        <p:pic>
          <p:nvPicPr>
            <p:cNvPr id="4" name="Picture 4" descr="阿根廷白酒&gt; 翠帝酒莊家傳系列夏多年白葡萄酒- WINE&amp;amp;TASTE 品迷網">
              <a:extLst>
                <a:ext uri="{FF2B5EF4-FFF2-40B4-BE49-F238E27FC236}">
                  <a16:creationId xmlns:a16="http://schemas.microsoft.com/office/drawing/2014/main" id="{26F7696E-57E5-E472-9072-E676EAB1F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000" y="1131750"/>
              <a:ext cx="1919999" cy="28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橡木桶洋酒|專業洋酒代理-紅酒|香檳|威士忌|調酒">
              <a:extLst>
                <a:ext uri="{FF2B5EF4-FFF2-40B4-BE49-F238E27FC236}">
                  <a16:creationId xmlns:a16="http://schemas.microsoft.com/office/drawing/2014/main" id="{67E9101C-D2D2-D86C-A756-FC5E4E25D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999" y="1131750"/>
              <a:ext cx="2880000" cy="28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42247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葡萄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7" y="1272956"/>
            <a:ext cx="546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他一天只喝一杯</a:t>
            </a:r>
            <a:r>
              <a:rPr lang="zh-CN" altLang="en-US" sz="3200" dirty="0">
                <a:solidFill>
                  <a:schemeClr val="accent1"/>
                </a:solidFill>
              </a:rPr>
              <a:t>葡萄</a:t>
            </a:r>
            <a:r>
              <a:rPr lang="zh-CN" altLang="en-US" sz="3200" dirty="0">
                <a:solidFill>
                  <a:schemeClr val="bg2"/>
                </a:solidFill>
              </a:rPr>
              <a:t>酒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10" descr="我每天只喝一杯酒搞笑图片2b搞笑图片手机站">
            <a:extLst>
              <a:ext uri="{FF2B5EF4-FFF2-40B4-BE49-F238E27FC236}">
                <a16:creationId xmlns:a16="http://schemas.microsoft.com/office/drawing/2014/main" id="{7A42DA0D-93ED-1068-5C5E-509A52307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39" y="2176815"/>
            <a:ext cx="1759319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5896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葡萄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9" y="2144494"/>
            <a:ext cx="839204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在维也纳的</a:t>
            </a:r>
            <a:r>
              <a:rPr lang="zh-CN" altLang="en-US" sz="3200" dirty="0">
                <a:solidFill>
                  <a:schemeClr val="accent1"/>
                </a:solidFill>
              </a:rPr>
              <a:t>葡萄</a:t>
            </a:r>
            <a:r>
              <a:rPr lang="zh-CN" altLang="en-US" sz="3200" dirty="0">
                <a:solidFill>
                  <a:schemeClr val="bg2"/>
                </a:solidFill>
              </a:rPr>
              <a:t>酒节，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我们可以边健行边吃</a:t>
            </a:r>
            <a:r>
              <a:rPr lang="zh-CN" altLang="en-US" sz="3200" dirty="0">
                <a:solidFill>
                  <a:schemeClr val="accent1"/>
                </a:solidFill>
              </a:rPr>
              <a:t>葡萄</a:t>
            </a:r>
            <a:r>
              <a:rPr lang="zh-CN" altLang="en-US" sz="3200" dirty="0">
                <a:solidFill>
                  <a:schemeClr val="bg2"/>
                </a:solidFill>
              </a:rPr>
              <a:t>、喝</a:t>
            </a:r>
            <a:r>
              <a:rPr lang="zh-CN" altLang="en-US" sz="3200" dirty="0">
                <a:solidFill>
                  <a:schemeClr val="accent1"/>
                </a:solidFill>
              </a:rPr>
              <a:t>葡萄</a:t>
            </a:r>
            <a:r>
              <a:rPr lang="zh-CN" altLang="en-US" sz="3200" dirty="0">
                <a:solidFill>
                  <a:schemeClr val="bg2"/>
                </a:solidFill>
              </a:rPr>
              <a:t>酒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505619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葡萄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568887" y="2571750"/>
            <a:ext cx="4006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你喜欢吃</a:t>
            </a:r>
            <a:r>
              <a:rPr lang="zh-CN" altLang="en-US" sz="3200" dirty="0">
                <a:solidFill>
                  <a:schemeClr val="accent1"/>
                </a:solidFill>
              </a:rPr>
              <a:t>葡萄</a:t>
            </a:r>
            <a:r>
              <a:rPr lang="zh-CN" altLang="en-US" sz="3200" dirty="0">
                <a:solidFill>
                  <a:schemeClr val="bg2"/>
                </a:solidFill>
              </a:rPr>
              <a:t>吗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5941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葡萄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530415" y="2571750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你有采过</a:t>
            </a:r>
            <a:r>
              <a:rPr lang="zh-CN" altLang="en-US" sz="3200" dirty="0">
                <a:solidFill>
                  <a:schemeClr val="accent1"/>
                </a:solidFill>
              </a:rPr>
              <a:t>葡萄</a:t>
            </a:r>
            <a:r>
              <a:rPr lang="zh-CN" altLang="en-US" sz="3200" dirty="0">
                <a:solidFill>
                  <a:schemeClr val="bg2"/>
                </a:solidFill>
              </a:rPr>
              <a:t>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45913336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224515" y="2063919"/>
            <a:ext cx="2694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再说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9710425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.v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45886" y="1157793"/>
            <a:ext cx="6032421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en-US" altLang="zh-CN" sz="3200" dirty="0">
                <a:solidFill>
                  <a:schemeClr val="bg2"/>
                </a:solidFill>
              </a:rPr>
              <a:t>A</a:t>
            </a:r>
            <a:r>
              <a:rPr lang="zh-TW" altLang="en-US" sz="3200" dirty="0">
                <a:solidFill>
                  <a:schemeClr val="bg2"/>
                </a:solidFill>
              </a:rPr>
              <a:t>：</a:t>
            </a:r>
            <a:r>
              <a:rPr lang="zh-CN" altLang="en-US" sz="3200" dirty="0">
                <a:solidFill>
                  <a:schemeClr val="bg2"/>
                </a:solidFill>
              </a:rPr>
              <a:t>关于你跟我借的钱，</a:t>
            </a:r>
            <a:endParaRPr lang="en-US" altLang="zh-CN" sz="3200" dirty="0">
              <a:solidFill>
                <a:schemeClr val="bg2"/>
              </a:solidFill>
            </a:endParaRPr>
          </a:p>
          <a:p>
            <a:pPr algn="l"/>
            <a:r>
              <a:rPr lang="zh-TW" altLang="en-US" sz="3200" dirty="0">
                <a:solidFill>
                  <a:schemeClr val="bg2"/>
                </a:solidFill>
              </a:rPr>
              <a:t>　　</a:t>
            </a:r>
            <a:r>
              <a:rPr lang="zh-CN" altLang="en-US" sz="3200" dirty="0">
                <a:solidFill>
                  <a:schemeClr val="bg2"/>
                </a:solidFill>
              </a:rPr>
              <a:t>你什么时候要还我呢</a:t>
            </a:r>
            <a:r>
              <a:rPr lang="zh-TW" altLang="en-US" sz="3200" dirty="0">
                <a:solidFill>
                  <a:schemeClr val="bg2"/>
                </a:solidFill>
              </a:rPr>
              <a:t>？</a:t>
            </a:r>
            <a:endParaRPr lang="en-US" altLang="zh-CN" sz="3200" dirty="0">
              <a:solidFill>
                <a:schemeClr val="bg2"/>
              </a:solidFill>
            </a:endParaRPr>
          </a:p>
          <a:p>
            <a:pPr algn="l"/>
            <a:r>
              <a:rPr lang="en-US" altLang="zh-CN" sz="3200" dirty="0">
                <a:solidFill>
                  <a:schemeClr val="bg2"/>
                </a:solidFill>
              </a:rPr>
              <a:t>B</a:t>
            </a:r>
            <a:r>
              <a:rPr lang="zh-TW" altLang="en-US" sz="3200" dirty="0">
                <a:solidFill>
                  <a:schemeClr val="bg2"/>
                </a:solidFill>
              </a:rPr>
              <a:t>：</a:t>
            </a:r>
            <a:r>
              <a:rPr lang="zh-CN" altLang="en-US" sz="3200" dirty="0">
                <a:solidFill>
                  <a:schemeClr val="bg2"/>
                </a:solidFill>
              </a:rPr>
              <a:t>先买了</a:t>
            </a:r>
            <a:r>
              <a:rPr lang="zh-CN" altLang="en-US" sz="3200" dirty="0">
                <a:solidFill>
                  <a:schemeClr val="accent1"/>
                </a:solidFill>
              </a:rPr>
              <a:t>再说</a:t>
            </a:r>
            <a:r>
              <a:rPr lang="zh-CN" altLang="en-US" sz="3200" dirty="0">
                <a:solidFill>
                  <a:schemeClr val="bg2"/>
                </a:solidFill>
              </a:rPr>
              <a:t>啦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4" name="Picture 2" descr="买买买，购物GIF - Shopping Buy - Discover &amp; Share GIFs">
            <a:extLst>
              <a:ext uri="{FF2B5EF4-FFF2-40B4-BE49-F238E27FC236}">
                <a16:creationId xmlns:a16="http://schemas.microsoft.com/office/drawing/2014/main" id="{9C86D7E7-B45B-EDBA-070E-C6A91B88D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37" y="2689312"/>
            <a:ext cx="305307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4692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.v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45886" y="1157793"/>
            <a:ext cx="5902578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en-US" altLang="zh-CN" sz="3200" dirty="0">
                <a:solidFill>
                  <a:schemeClr val="bg2"/>
                </a:solidFill>
              </a:rPr>
              <a:t>A</a:t>
            </a:r>
            <a:r>
              <a:rPr lang="zh-TW" altLang="en-US" sz="3200" dirty="0">
                <a:solidFill>
                  <a:schemeClr val="bg2"/>
                </a:solidFill>
              </a:rPr>
              <a:t>：</a:t>
            </a:r>
            <a:r>
              <a:rPr lang="zh-CN" altLang="en-US" sz="3200" dirty="0">
                <a:solidFill>
                  <a:schemeClr val="bg2"/>
                </a:solidFill>
              </a:rPr>
              <a:t>我想要买那件衣服</a:t>
            </a:r>
            <a:r>
              <a:rPr lang="en-US" altLang="zh-CN" sz="3200" dirty="0">
                <a:solidFill>
                  <a:schemeClr val="bg2"/>
                </a:solidFill>
              </a:rPr>
              <a:t>……</a:t>
            </a:r>
          </a:p>
          <a:p>
            <a:pPr algn="l"/>
            <a:r>
              <a:rPr lang="zh-TW" altLang="en-US" sz="3200" dirty="0">
                <a:solidFill>
                  <a:schemeClr val="bg2"/>
                </a:solidFill>
              </a:rPr>
              <a:t>　　</a:t>
            </a:r>
            <a:r>
              <a:rPr lang="zh-CN" altLang="en-US" sz="3200" dirty="0">
                <a:solidFill>
                  <a:schemeClr val="bg2"/>
                </a:solidFill>
              </a:rPr>
              <a:t>但我还要再想想</a:t>
            </a:r>
            <a:r>
              <a:rPr lang="en-US" altLang="zh-CN" sz="3200" dirty="0">
                <a:solidFill>
                  <a:schemeClr val="bg2"/>
                </a:solidFill>
              </a:rPr>
              <a:t>……</a:t>
            </a:r>
          </a:p>
          <a:p>
            <a:pPr algn="l"/>
            <a:r>
              <a:rPr lang="en-US" altLang="zh-CN" sz="3200" dirty="0">
                <a:solidFill>
                  <a:schemeClr val="bg2"/>
                </a:solidFill>
              </a:rPr>
              <a:t>B</a:t>
            </a:r>
            <a:r>
              <a:rPr lang="zh-TW" altLang="en-US" sz="3200" dirty="0">
                <a:solidFill>
                  <a:schemeClr val="bg2"/>
                </a:solidFill>
              </a:rPr>
              <a:t>：</a:t>
            </a:r>
            <a:r>
              <a:rPr lang="zh-CN" altLang="en-US" sz="3200" dirty="0">
                <a:solidFill>
                  <a:schemeClr val="bg2"/>
                </a:solidFill>
              </a:rPr>
              <a:t>下</a:t>
            </a:r>
            <a:r>
              <a:rPr lang="en-US" altLang="zh-CN" sz="3200" dirty="0">
                <a:solidFill>
                  <a:schemeClr val="bg2"/>
                </a:solidFill>
              </a:rPr>
              <a:t>…</a:t>
            </a:r>
            <a:r>
              <a:rPr lang="zh-CN" altLang="en-US" sz="3200" dirty="0">
                <a:solidFill>
                  <a:schemeClr val="bg2"/>
                </a:solidFill>
              </a:rPr>
              <a:t>下次</a:t>
            </a:r>
            <a:r>
              <a:rPr lang="zh-CN" altLang="en-US" sz="3200" dirty="0">
                <a:solidFill>
                  <a:schemeClr val="accent1"/>
                </a:solidFill>
              </a:rPr>
              <a:t>再说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2" descr="推托造句 - 搜狗搜索">
            <a:extLst>
              <a:ext uri="{FF2B5EF4-FFF2-40B4-BE49-F238E27FC236}">
                <a16:creationId xmlns:a16="http://schemas.microsoft.com/office/drawing/2014/main" id="{FA9A1CF5-9227-E1DE-E280-E3CC3F93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46" y="2689312"/>
            <a:ext cx="2649458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9222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.v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45886" y="1192455"/>
            <a:ext cx="8648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2400" dirty="0">
                <a:solidFill>
                  <a:schemeClr val="bg2"/>
                </a:solidFill>
              </a:rPr>
              <a:t>每次问他什么时候要完成这个作业，他都说</a:t>
            </a:r>
            <a:r>
              <a:rPr lang="zh-CN" altLang="en-US" sz="2400" dirty="0">
                <a:solidFill>
                  <a:schemeClr val="accent1"/>
                </a:solidFill>
              </a:rPr>
              <a:t>再说</a:t>
            </a:r>
            <a:r>
              <a:rPr lang="zh-TW" altLang="en-US" sz="2400" spc="0" dirty="0">
                <a:solidFill>
                  <a:schemeClr val="bg2"/>
                </a:solidFill>
              </a:rPr>
              <a:t>。</a:t>
            </a:r>
            <a:endParaRPr lang="zh-CN" altLang="en-US" sz="2400" spc="0" dirty="0">
              <a:solidFill>
                <a:schemeClr val="bg2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2344620-604F-629E-C6BC-77CD05D3027B}"/>
              </a:ext>
            </a:extLst>
          </p:cNvPr>
          <p:cNvGrpSpPr/>
          <p:nvPr/>
        </p:nvGrpSpPr>
        <p:grpSpPr>
          <a:xfrm>
            <a:off x="3231375" y="1711270"/>
            <a:ext cx="2681250" cy="3240000"/>
            <a:chOff x="3231375" y="1926775"/>
            <a:chExt cx="2681250" cy="32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2" descr="朋友說，下次再約">
              <a:extLst>
                <a:ext uri="{FF2B5EF4-FFF2-40B4-BE49-F238E27FC236}">
                  <a16:creationId xmlns:a16="http://schemas.microsoft.com/office/drawing/2014/main" id="{8B146A38-FFB5-CEAF-5040-5A7FD3C70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375" y="1926775"/>
              <a:ext cx="26812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E1BAC439-B6A1-17A3-95DF-391546A87F67}"/>
                </a:ext>
              </a:extLst>
            </p:cNvPr>
            <p:cNvSpPr txBox="1"/>
            <p:nvPr/>
          </p:nvSpPr>
          <p:spPr>
            <a:xfrm>
              <a:off x="3285999" y="2006094"/>
              <a:ext cx="25720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400" b="1" spc="60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TW" altLang="en-US" spc="300" dirty="0"/>
                <a:t>当在等你的</a:t>
              </a:r>
              <a:r>
                <a:rPr lang="zh-TW" altLang="en-US" spc="300" dirty="0">
                  <a:solidFill>
                    <a:schemeClr val="accent1"/>
                  </a:solidFill>
                </a:rPr>
                <a:t>再</a:t>
              </a:r>
              <a:r>
                <a:rPr lang="zh-TW" altLang="en-US" spc="0" dirty="0">
                  <a:solidFill>
                    <a:schemeClr val="accent1"/>
                  </a:solidFill>
                </a:rPr>
                <a:t>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15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沙发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2324" y="2571750"/>
            <a:ext cx="887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假日他通常会待在家当一颗</a:t>
            </a:r>
            <a:r>
              <a:rPr lang="zh-CN" altLang="en-US" sz="3200" dirty="0">
                <a:solidFill>
                  <a:schemeClr val="accent1"/>
                </a:solidFill>
              </a:rPr>
              <a:t>沙发</a:t>
            </a:r>
            <a:r>
              <a:rPr lang="zh-CN" altLang="en-US" sz="3200" dirty="0">
                <a:solidFill>
                  <a:schemeClr val="bg2"/>
                </a:solidFill>
              </a:rPr>
              <a:t>马铃薯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2DD6007-130B-7A71-A5AA-523E4F334BCC}"/>
              </a:ext>
            </a:extLst>
          </p:cNvPr>
          <p:cNvSpPr txBox="1"/>
          <p:nvPr/>
        </p:nvSpPr>
        <p:spPr>
          <a:xfrm>
            <a:off x="6262537" y="3156525"/>
            <a:ext cx="2013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dirty="0"/>
              <a:t>couch potato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188116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.v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5" y="2135981"/>
            <a:ext cx="554510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我们必须先完成这件事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其余的之后</a:t>
            </a:r>
            <a:r>
              <a:rPr lang="zh-CN" altLang="en-US" sz="3200" dirty="0">
                <a:solidFill>
                  <a:schemeClr val="accent1"/>
                </a:solidFill>
              </a:rPr>
              <a:t>再说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632664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.v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9" y="2571750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什么事情你不会考虑，而是先行动</a:t>
            </a:r>
            <a:r>
              <a:rPr lang="zh-CN" altLang="en-US" sz="2800" dirty="0">
                <a:solidFill>
                  <a:schemeClr val="accent1"/>
                </a:solidFill>
              </a:rPr>
              <a:t>再说</a:t>
            </a:r>
            <a:r>
              <a:rPr lang="zh-CN" altLang="en-US" sz="2800" dirty="0">
                <a:solidFill>
                  <a:schemeClr val="bg2"/>
                </a:solidFill>
              </a:rPr>
              <a:t>呢</a:t>
            </a:r>
            <a:r>
              <a:rPr lang="zh-CN" altLang="en-US" sz="28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21831411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.v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7" y="2571750"/>
            <a:ext cx="546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什么情况下你会说</a:t>
            </a:r>
            <a:r>
              <a:rPr lang="zh-CN" altLang="en-US" sz="3200" dirty="0">
                <a:solidFill>
                  <a:schemeClr val="accent1"/>
                </a:solidFill>
              </a:rPr>
              <a:t>再说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914739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2514385" y="2063918"/>
            <a:ext cx="4115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再说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spc="600" dirty="0" err="1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con</a:t>
            </a:r>
            <a:r>
              <a:rPr lang="en-US" altLang="zh-TW" sz="6000" b="1" dirty="0" err="1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j</a:t>
            </a:r>
            <a:endParaRPr lang="en-US" altLang="zh-TW" sz="6000" b="1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04487361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CN" b="1" spc="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conj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16149" y="1139569"/>
            <a:ext cx="8970726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chemeClr val="bg2"/>
                </a:solidFill>
              </a:rPr>
              <a:t>A:</a:t>
            </a:r>
            <a:r>
              <a:rPr lang="zh-CN" altLang="en-US" sz="2800" dirty="0">
                <a:solidFill>
                  <a:schemeClr val="bg2"/>
                </a:solidFill>
              </a:rPr>
              <a:t>你为什么不买那件衣服呢</a:t>
            </a:r>
            <a:r>
              <a:rPr lang="zh-TW" altLang="en-US" sz="2800" spc="0" dirty="0">
                <a:solidFill>
                  <a:schemeClr val="bg2"/>
                </a:solidFill>
              </a:rPr>
              <a:t>？</a:t>
            </a:r>
            <a:br>
              <a:rPr lang="en-US" altLang="zh-CN" sz="2800" dirty="0">
                <a:solidFill>
                  <a:schemeClr val="bg2"/>
                </a:solidFill>
              </a:rPr>
            </a:br>
            <a:r>
              <a:rPr lang="en-US" altLang="zh-CN" sz="2800" dirty="0">
                <a:solidFill>
                  <a:schemeClr val="bg2"/>
                </a:solidFill>
              </a:rPr>
              <a:t>B:</a:t>
            </a:r>
            <a:r>
              <a:rPr lang="zh-CN" altLang="en-US" sz="2800" dirty="0">
                <a:solidFill>
                  <a:schemeClr val="bg2"/>
                </a:solidFill>
              </a:rPr>
              <a:t>我买的东西太多了，</a:t>
            </a:r>
            <a:r>
              <a:rPr lang="zh-CN" altLang="en-US" sz="2800" dirty="0">
                <a:solidFill>
                  <a:schemeClr val="accent1"/>
                </a:solidFill>
              </a:rPr>
              <a:t>再说</a:t>
            </a:r>
            <a:r>
              <a:rPr lang="zh-CN" altLang="en-US" sz="2800" dirty="0">
                <a:solidFill>
                  <a:schemeClr val="bg2"/>
                </a:solidFill>
              </a:rPr>
              <a:t>，我也没有钱了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台灣之星「買東西商城」電商開站可望挹注營收- 自由財經">
            <a:extLst>
              <a:ext uri="{FF2B5EF4-FFF2-40B4-BE49-F238E27FC236}">
                <a16:creationId xmlns:a16="http://schemas.microsoft.com/office/drawing/2014/main" id="{9ABA6F36-3008-21FD-11EF-8885437AE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85" y="2695047"/>
            <a:ext cx="3242026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808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性格脾气很急怎么办-百度经验">
            <a:extLst>
              <a:ext uri="{FF2B5EF4-FFF2-40B4-BE49-F238E27FC236}">
                <a16:creationId xmlns:a16="http://schemas.microsoft.com/office/drawing/2014/main" id="{463B9617-982F-7C3B-D6C9-52C822DD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31" y="2695047"/>
            <a:ext cx="38863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CN" b="1" spc="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conj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30424" y="1218150"/>
            <a:ext cx="9100568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en-US" altLang="zh-CN" sz="2400" dirty="0">
                <a:solidFill>
                  <a:schemeClr val="bg2"/>
                </a:solidFill>
              </a:rPr>
              <a:t>A:</a:t>
            </a:r>
            <a:r>
              <a:rPr lang="zh-CN" altLang="en-US" sz="2400" dirty="0">
                <a:solidFill>
                  <a:schemeClr val="bg2"/>
                </a:solidFill>
              </a:rPr>
              <a:t>等等要出发了，你怎么做事情还这么慢</a:t>
            </a:r>
            <a:r>
              <a:rPr lang="en-US" altLang="zh-CN" sz="2400" dirty="0">
                <a:solidFill>
                  <a:schemeClr val="bg2"/>
                </a:solidFill>
              </a:rPr>
              <a:t>!</a:t>
            </a:r>
          </a:p>
          <a:p>
            <a:pPr algn="l"/>
            <a:r>
              <a:rPr lang="en-US" altLang="zh-CN" sz="2400" dirty="0">
                <a:solidFill>
                  <a:schemeClr val="bg2"/>
                </a:solidFill>
              </a:rPr>
              <a:t>B:</a:t>
            </a:r>
            <a:r>
              <a:rPr lang="zh-CN" altLang="en-US" sz="2400" dirty="0">
                <a:solidFill>
                  <a:schemeClr val="bg2"/>
                </a:solidFill>
              </a:rPr>
              <a:t>东西</a:t>
            </a:r>
            <a:r>
              <a:rPr lang="zh-TW" altLang="en-US" sz="2400" dirty="0">
                <a:solidFill>
                  <a:schemeClr val="bg2"/>
                </a:solidFill>
              </a:rPr>
              <a:t>都</a:t>
            </a:r>
            <a:r>
              <a:rPr lang="zh-CN" altLang="en-US" sz="2400" dirty="0">
                <a:solidFill>
                  <a:schemeClr val="bg2"/>
                </a:solidFill>
              </a:rPr>
              <a:t>差不多准备好了，</a:t>
            </a:r>
            <a:r>
              <a:rPr lang="zh-CN" altLang="en-US" sz="2400" dirty="0">
                <a:solidFill>
                  <a:schemeClr val="accent1"/>
                </a:solidFill>
              </a:rPr>
              <a:t>再说</a:t>
            </a:r>
            <a:r>
              <a:rPr lang="zh-CN" altLang="en-US" sz="2400" dirty="0">
                <a:solidFill>
                  <a:schemeClr val="bg2"/>
                </a:solidFill>
              </a:rPr>
              <a:t>这里离机场也不远</a:t>
            </a:r>
            <a:r>
              <a:rPr lang="zh-TW" altLang="en-US" sz="2400" dirty="0">
                <a:solidFill>
                  <a:schemeClr val="bg2"/>
                </a:solidFill>
              </a:rPr>
              <a:t>。</a:t>
            </a:r>
            <a:endParaRPr lang="zh-CN" alt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8162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CN" b="1" spc="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conj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55653" y="1182432"/>
            <a:ext cx="7032694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2"/>
                </a:solidFill>
              </a:rPr>
              <a:t>你别买这件衣服了，</a:t>
            </a:r>
            <a:r>
              <a:rPr lang="zh-TW" altLang="en-US" sz="2400" dirty="0">
                <a:solidFill>
                  <a:schemeClr val="bg2"/>
                </a:solidFill>
              </a:rPr>
              <a:t>它</a:t>
            </a:r>
            <a:r>
              <a:rPr lang="zh-CN" altLang="en-US" sz="2400" dirty="0">
                <a:solidFill>
                  <a:schemeClr val="bg2"/>
                </a:solidFill>
              </a:rPr>
              <a:t>质量不好</a:t>
            </a:r>
            <a:r>
              <a:rPr lang="zh-CN" altLang="en-US" sz="2400" spc="0" dirty="0">
                <a:solidFill>
                  <a:schemeClr val="bg2"/>
                </a:solidFill>
              </a:rPr>
              <a:t>，</a:t>
            </a:r>
            <a:endParaRPr lang="en-US" altLang="zh-CN" sz="2400" spc="0" dirty="0">
              <a:solidFill>
                <a:schemeClr val="bg2"/>
              </a:solidFill>
            </a:endParaRPr>
          </a:p>
          <a:p>
            <a:r>
              <a:rPr lang="zh-CN" altLang="en-US" sz="2400" dirty="0">
                <a:solidFill>
                  <a:schemeClr val="bg2"/>
                </a:solidFill>
              </a:rPr>
              <a:t>你穿起来又太大了，</a:t>
            </a:r>
            <a:r>
              <a:rPr lang="zh-CN" altLang="en-US" sz="2400" dirty="0">
                <a:solidFill>
                  <a:schemeClr val="accent1"/>
                </a:solidFill>
              </a:rPr>
              <a:t>再说</a:t>
            </a:r>
            <a:r>
              <a:rPr lang="zh-CN" altLang="en-US" sz="2400" dirty="0">
                <a:solidFill>
                  <a:schemeClr val="bg2"/>
                </a:solidFill>
              </a:rPr>
              <a:t>，</a:t>
            </a:r>
            <a:r>
              <a:rPr lang="zh-TW" altLang="en-US" sz="2400" dirty="0">
                <a:solidFill>
                  <a:schemeClr val="bg2"/>
                </a:solidFill>
              </a:rPr>
              <a:t>它</a:t>
            </a:r>
            <a:r>
              <a:rPr lang="zh-CN" altLang="en-US" sz="2400" dirty="0">
                <a:solidFill>
                  <a:schemeClr val="bg2"/>
                </a:solidFill>
              </a:rPr>
              <a:t>也不好看</a:t>
            </a:r>
            <a:r>
              <a:rPr lang="zh-TW" altLang="en-US" sz="2400" spc="0" dirty="0">
                <a:solidFill>
                  <a:schemeClr val="bg2"/>
                </a:solidFill>
              </a:rPr>
              <a:t>。</a:t>
            </a:r>
            <a:endParaRPr lang="zh-CN" altLang="en-US" sz="24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头条问答- 朋友要离婚了，你是劝她和好还是离婚呢，为什么？(34个回答)">
            <a:extLst>
              <a:ext uri="{FF2B5EF4-FFF2-40B4-BE49-F238E27FC236}">
                <a16:creationId xmlns:a16="http://schemas.microsoft.com/office/drawing/2014/main" id="{70DAD1DF-867B-092C-B8C0-E1554F3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40" y="2645041"/>
            <a:ext cx="3248121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5163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CN" b="1" spc="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conj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2323" y="2157412"/>
            <a:ext cx="887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你的朋友想出国玩，请你鼓励或阻止他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A38AE5D-8C0B-71FD-035C-4EA2CAF2D86A}"/>
              </a:ext>
            </a:extLst>
          </p:cNvPr>
          <p:cNvSpPr txBox="1">
            <a:spLocks/>
          </p:cNvSpPr>
          <p:nvPr/>
        </p:nvSpPr>
        <p:spPr>
          <a:xfrm>
            <a:off x="3312000" y="3206882"/>
            <a:ext cx="252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TW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TW" sz="2400" b="1" spc="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conj</a:t>
            </a:r>
            <a:r>
              <a: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337798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CN" b="1" spc="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conj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7" y="1724232"/>
            <a:ext cx="700704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你想买一件喜欢的东西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但它很贵，你会怎么说服自己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D471BCA5-3FFA-E5D1-8464-A1FE0D2CB8F3}"/>
              </a:ext>
            </a:extLst>
          </p:cNvPr>
          <p:cNvSpPr txBox="1">
            <a:spLocks/>
          </p:cNvSpPr>
          <p:nvPr/>
        </p:nvSpPr>
        <p:spPr>
          <a:xfrm>
            <a:off x="3312000" y="3703500"/>
            <a:ext cx="252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再说</a:t>
            </a:r>
            <a:r>
              <a:rPr lang="en-US" altLang="zh-TW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TW" sz="2400" b="1" spc="6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conj</a:t>
            </a:r>
            <a:r>
              <a: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812711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艺术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9754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沙发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8" y="1378378"/>
            <a:ext cx="5468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你喜欢什么材料的</a:t>
            </a:r>
            <a:r>
              <a:rPr lang="zh-CN" altLang="en-US" sz="3200" dirty="0">
                <a:solidFill>
                  <a:schemeClr val="accent1"/>
                </a:solidFill>
              </a:rPr>
              <a:t>沙发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956A375-7FD4-4EA3-E70D-7EFFB9BB47B9}"/>
              </a:ext>
            </a:extLst>
          </p:cNvPr>
          <p:cNvGrpSpPr/>
          <p:nvPr/>
        </p:nvGrpSpPr>
        <p:grpSpPr>
          <a:xfrm>
            <a:off x="289725" y="2307431"/>
            <a:ext cx="8564549" cy="2520000"/>
            <a:chOff x="289725" y="2307431"/>
            <a:chExt cx="8564549" cy="2520000"/>
          </a:xfrm>
        </p:grpSpPr>
        <p:pic>
          <p:nvPicPr>
            <p:cNvPr id="6" name="圖片 5" descr="一張含有 沙發, 起居, 傢俱, 座位 的圖片&#10;&#10;自動產生的描述">
              <a:extLst>
                <a:ext uri="{FF2B5EF4-FFF2-40B4-BE49-F238E27FC236}">
                  <a16:creationId xmlns:a16="http://schemas.microsoft.com/office/drawing/2014/main" id="{4E6387C9-C6CC-6A5F-76FE-D06DB59F3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725" y="2307431"/>
              <a:ext cx="4480000" cy="252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圖片 10" descr="一張含有 起居, 地板, 室內, 牆 的圖片&#10;&#10;自動產生的描述">
              <a:extLst>
                <a:ext uri="{FF2B5EF4-FFF2-40B4-BE49-F238E27FC236}">
                  <a16:creationId xmlns:a16="http://schemas.microsoft.com/office/drawing/2014/main" id="{BA2C10CE-22D0-161E-3F6A-0A20D3578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9450" y="2307431"/>
              <a:ext cx="3794824" cy="252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7802835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艺术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81572" y="1350956"/>
            <a:ext cx="498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他很喜欢看</a:t>
            </a:r>
            <a:r>
              <a:rPr lang="zh-CN" altLang="en-US" sz="3200" dirty="0">
                <a:solidFill>
                  <a:schemeClr val="accent1"/>
                </a:solidFill>
              </a:rPr>
              <a:t>艺术</a:t>
            </a:r>
            <a:r>
              <a:rPr lang="zh-CN" altLang="en-US" sz="3200" dirty="0">
                <a:solidFill>
                  <a:schemeClr val="bg2"/>
                </a:solidFill>
              </a:rPr>
              <a:t>展览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4" descr="2020 台北國際藝術博覽會ART TAIPEI 開展！10大必看亮點，刷新藝術品牌價值|ShoppingDesign">
            <a:extLst>
              <a:ext uri="{FF2B5EF4-FFF2-40B4-BE49-F238E27FC236}">
                <a16:creationId xmlns:a16="http://schemas.microsoft.com/office/drawing/2014/main" id="{8497E2EF-A4B9-B24B-98FC-4F8BEFE9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00" y="2252588"/>
            <a:ext cx="448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2993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艺术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2" y="1350956"/>
            <a:ext cx="7981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比起绘画</a:t>
            </a:r>
            <a:r>
              <a:rPr lang="zh-CN" altLang="en-US" sz="3200" dirty="0">
                <a:solidFill>
                  <a:schemeClr val="accent1"/>
                </a:solidFill>
              </a:rPr>
              <a:t>艺术</a:t>
            </a:r>
            <a:r>
              <a:rPr lang="zh-CN" altLang="en-US" sz="3200" dirty="0">
                <a:solidFill>
                  <a:schemeClr val="bg2"/>
                </a:solidFill>
              </a:rPr>
              <a:t>，他更喜欢建筑</a:t>
            </a:r>
            <a:r>
              <a:rPr lang="zh-CN" altLang="en-US" sz="3200" dirty="0">
                <a:solidFill>
                  <a:schemeClr val="accent1"/>
                </a:solidFill>
              </a:rPr>
              <a:t>艺术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A1C59FB-5621-4B48-7EA7-91396CD19295}"/>
              </a:ext>
            </a:extLst>
          </p:cNvPr>
          <p:cNvGrpSpPr/>
          <p:nvPr/>
        </p:nvGrpSpPr>
        <p:grpSpPr>
          <a:xfrm>
            <a:off x="3153800" y="2265889"/>
            <a:ext cx="2836395" cy="2520001"/>
            <a:chOff x="2885750" y="2265889"/>
            <a:chExt cx="2836395" cy="2520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2" descr="梗圖產生器">
              <a:extLst>
                <a:ext uri="{FF2B5EF4-FFF2-40B4-BE49-F238E27FC236}">
                  <a16:creationId xmlns:a16="http://schemas.microsoft.com/office/drawing/2014/main" id="{425818F6-EA61-935E-F31D-CFDA393E0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750" y="2265889"/>
              <a:ext cx="25200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藝術圖書館- 非池中藝術網">
              <a:extLst>
                <a:ext uri="{FF2B5EF4-FFF2-40B4-BE49-F238E27FC236}">
                  <a16:creationId xmlns:a16="http://schemas.microsoft.com/office/drawing/2014/main" id="{A3580185-2669-7166-CB60-FB724D1C4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751" y="2265889"/>
              <a:ext cx="1576394" cy="1261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欣賞「來自上帝的委託」 西班牙建築藝術要你好看| ETtoday旅遊雲| ETtoday新聞雲">
              <a:extLst>
                <a:ext uri="{FF2B5EF4-FFF2-40B4-BE49-F238E27FC236}">
                  <a16:creationId xmlns:a16="http://schemas.microsoft.com/office/drawing/2014/main" id="{56253D25-0A36-EA89-BC9F-1C40AF89BB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4"/>
            <a:stretch/>
          </p:blipFill>
          <p:spPr bwMode="auto">
            <a:xfrm>
              <a:off x="4145750" y="3525890"/>
              <a:ext cx="157639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943090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 Cat Meme Two Ladies Yelling at the White Cat Poster Print Art Canvas  Smudge | eBay">
            <a:extLst>
              <a:ext uri="{FF2B5EF4-FFF2-40B4-BE49-F238E27FC236}">
                <a16:creationId xmlns:a16="http://schemas.microsoft.com/office/drawing/2014/main" id="{51CAC178-B17D-CB68-DE85-E7729542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33" y="2265889"/>
            <a:ext cx="3900929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艺术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10067" y="1350956"/>
            <a:ext cx="872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他用日本的</a:t>
            </a:r>
            <a:r>
              <a:rPr lang="zh-CN" altLang="en-US" sz="2800" dirty="0">
                <a:solidFill>
                  <a:schemeClr val="accent1"/>
                </a:solidFill>
              </a:rPr>
              <a:t>艺术</a:t>
            </a:r>
            <a:r>
              <a:rPr lang="zh-CN" altLang="en-US" sz="2800" dirty="0">
                <a:solidFill>
                  <a:schemeClr val="bg2"/>
                </a:solidFill>
              </a:rPr>
              <a:t>风格重新画了这张</a:t>
            </a:r>
            <a:r>
              <a:rPr lang="zh-TW" altLang="en-US" sz="2800" dirty="0">
                <a:solidFill>
                  <a:schemeClr val="bg2"/>
                </a:solidFill>
              </a:rPr>
              <a:t> </a:t>
            </a:r>
            <a:r>
              <a:rPr lang="en-US" altLang="zh-CN" sz="2800" dirty="0">
                <a:solidFill>
                  <a:schemeClr val="bg2"/>
                </a:solidFill>
              </a:rPr>
              <a:t>MEME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en-US" altLang="zh-CN" sz="28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3864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艺术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19634" y="2571750"/>
            <a:ext cx="790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他们正在准备一场关于</a:t>
            </a:r>
            <a:r>
              <a:rPr lang="zh-CN" altLang="en-US" sz="3200" dirty="0">
                <a:solidFill>
                  <a:schemeClr val="accent1"/>
                </a:solidFill>
              </a:rPr>
              <a:t>艺术</a:t>
            </a:r>
            <a:r>
              <a:rPr lang="zh-TW" altLang="en-US" sz="3200" dirty="0">
                <a:solidFill>
                  <a:schemeClr val="bg2"/>
                </a:solidFill>
              </a:rPr>
              <a:t>的</a:t>
            </a:r>
            <a:r>
              <a:rPr lang="zh-CN" altLang="en-US" sz="3200" dirty="0">
                <a:solidFill>
                  <a:schemeClr val="bg2"/>
                </a:solidFill>
              </a:rPr>
              <a:t>展览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4344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艺术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37506" y="2571750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这所学校是专门教导各式各样的</a:t>
            </a:r>
            <a:r>
              <a:rPr lang="zh-CN" altLang="en-US" sz="3200" dirty="0">
                <a:solidFill>
                  <a:schemeClr val="accent1"/>
                </a:solidFill>
              </a:rPr>
              <a:t>艺术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7242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艺术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1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你喜欢哪位</a:t>
            </a:r>
            <a:r>
              <a:rPr lang="zh-CN" altLang="en-US" sz="3200" dirty="0">
                <a:solidFill>
                  <a:schemeClr val="accent1"/>
                </a:solidFill>
              </a:rPr>
              <a:t>艺术</a:t>
            </a:r>
            <a:r>
              <a:rPr lang="zh-CN" altLang="en-US" sz="3200" dirty="0">
                <a:solidFill>
                  <a:schemeClr val="bg2"/>
                </a:solidFill>
              </a:rPr>
              <a:t>家呢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691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艺术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19" y="2571750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你对于学</a:t>
            </a:r>
            <a:r>
              <a:rPr lang="zh-CN" altLang="en-US" sz="3200" dirty="0">
                <a:solidFill>
                  <a:schemeClr val="accent1"/>
                </a:solidFill>
              </a:rPr>
              <a:t>艺术</a:t>
            </a:r>
            <a:r>
              <a:rPr lang="zh-CN" altLang="en-US" sz="3200" dirty="0">
                <a:solidFill>
                  <a:schemeClr val="bg2"/>
                </a:solidFill>
              </a:rPr>
              <a:t>的人有什么印象呢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332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广告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154893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广告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428077" y="1263159"/>
            <a:ext cx="828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他非常讨厌</a:t>
            </a:r>
            <a:r>
              <a:rPr lang="zh-TW" altLang="en-US" sz="2800" dirty="0">
                <a:solidFill>
                  <a:schemeClr val="bg2"/>
                </a:solidFill>
              </a:rPr>
              <a:t> </a:t>
            </a:r>
            <a:r>
              <a:rPr lang="en-US" altLang="zh-TW" sz="2800" dirty="0">
                <a:solidFill>
                  <a:schemeClr val="bg2"/>
                </a:solidFill>
              </a:rPr>
              <a:t>Y</a:t>
            </a:r>
            <a:r>
              <a:rPr lang="en-US" altLang="zh-CN" sz="2800" dirty="0">
                <a:solidFill>
                  <a:schemeClr val="bg2"/>
                </a:solidFill>
              </a:rPr>
              <a:t>ou</a:t>
            </a:r>
            <a:r>
              <a:rPr lang="en-US" altLang="zh-TW" sz="2800" dirty="0">
                <a:solidFill>
                  <a:schemeClr val="bg2"/>
                </a:solidFill>
              </a:rPr>
              <a:t>T</a:t>
            </a:r>
            <a:r>
              <a:rPr lang="en-US" altLang="zh-CN" sz="2800" dirty="0">
                <a:solidFill>
                  <a:schemeClr val="bg2"/>
                </a:solidFill>
              </a:rPr>
              <a:t>ube</a:t>
            </a:r>
            <a:r>
              <a:rPr lang="zh-TW" altLang="en-US" sz="2800" dirty="0">
                <a:solidFill>
                  <a:schemeClr val="bg2"/>
                </a:solidFill>
              </a:rPr>
              <a:t> </a:t>
            </a:r>
            <a:r>
              <a:rPr lang="zh-CN" altLang="en-US" sz="2800" dirty="0">
                <a:solidFill>
                  <a:schemeClr val="bg2"/>
                </a:solidFill>
              </a:rPr>
              <a:t>不能关掉的</a:t>
            </a:r>
            <a:r>
              <a:rPr lang="zh-CN" altLang="en-US" sz="2800" dirty="0">
                <a:solidFill>
                  <a:schemeClr val="accent1"/>
                </a:solidFill>
              </a:rPr>
              <a:t>广告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教學】唔想被迫睇YouTube廣告輕鬆幾招Chrome、Firefox即攔截">
            <a:extLst>
              <a:ext uri="{FF2B5EF4-FFF2-40B4-BE49-F238E27FC236}">
                <a16:creationId xmlns:a16="http://schemas.microsoft.com/office/drawing/2014/main" id="{BB2AE013-610B-641C-07DA-9FBD4D91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99" y="2015438"/>
            <a:ext cx="387200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1714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广告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38821" y="1353159"/>
            <a:ext cx="7066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他在路上常常能看到</a:t>
            </a:r>
            <a:r>
              <a:rPr lang="zh-TW" altLang="en-US" sz="2800" dirty="0">
                <a:solidFill>
                  <a:schemeClr val="bg2"/>
                </a:solidFill>
              </a:rPr>
              <a:t> </a:t>
            </a:r>
            <a:r>
              <a:rPr lang="en-US" altLang="zh-TW" sz="2800" dirty="0">
                <a:solidFill>
                  <a:schemeClr val="bg2"/>
                </a:solidFill>
              </a:rPr>
              <a:t>KFC</a:t>
            </a:r>
            <a:r>
              <a:rPr lang="zh-TW" altLang="en-US" sz="2800" dirty="0">
                <a:solidFill>
                  <a:schemeClr val="bg2"/>
                </a:solidFill>
              </a:rPr>
              <a:t> </a:t>
            </a:r>
            <a:r>
              <a:rPr lang="zh-CN" altLang="en-US" sz="2800" dirty="0">
                <a:solidFill>
                  <a:schemeClr val="bg2"/>
                </a:solidFill>
              </a:rPr>
              <a:t>的</a:t>
            </a:r>
            <a:r>
              <a:rPr lang="zh-CN" altLang="en-US" sz="2800" dirty="0">
                <a:solidFill>
                  <a:schemeClr val="accent1"/>
                </a:solidFill>
              </a:rPr>
              <a:t>广告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惡搞經典廣告標語的KFC廣告- Adman's Rants 廣告風涼話">
            <a:extLst>
              <a:ext uri="{FF2B5EF4-FFF2-40B4-BE49-F238E27FC236}">
                <a16:creationId xmlns:a16="http://schemas.microsoft.com/office/drawing/2014/main" id="{BDFF7B0F-710A-097F-4362-F47F2263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35" y="2195438"/>
            <a:ext cx="4814327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沙发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37507" y="2571750"/>
            <a:ext cx="8468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如果你有养猫的话，你还会买</a:t>
            </a:r>
            <a:r>
              <a:rPr lang="zh-CN" altLang="en-US" sz="3200" dirty="0">
                <a:solidFill>
                  <a:schemeClr val="accent1"/>
                </a:solidFill>
              </a:rPr>
              <a:t>沙发</a:t>
            </a:r>
            <a:r>
              <a:rPr lang="zh-CN" altLang="en-US" sz="3200" dirty="0">
                <a:solidFill>
                  <a:schemeClr val="bg2"/>
                </a:solidFill>
              </a:rPr>
              <a:t>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29354354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广告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2323" y="2571750"/>
            <a:ext cx="887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广告</a:t>
            </a:r>
            <a:r>
              <a:rPr lang="zh-CN" altLang="en-US" sz="3200" dirty="0">
                <a:solidFill>
                  <a:schemeClr val="bg2"/>
                </a:solidFill>
              </a:rPr>
              <a:t>能让我们知道，钱还可以花在哪里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1320370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广告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9" y="2571750"/>
            <a:ext cx="603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商品的质量是最好</a:t>
            </a:r>
            <a:r>
              <a:rPr lang="zh-CN" altLang="en-US" sz="3200" dirty="0">
                <a:solidFill>
                  <a:schemeClr val="accent1"/>
                </a:solidFill>
              </a:rPr>
              <a:t>的广告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8228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广告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81575" y="2135981"/>
            <a:ext cx="498085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你曾经因为看到</a:t>
            </a:r>
            <a:r>
              <a:rPr lang="zh-CN" altLang="en-US" sz="3200" dirty="0">
                <a:solidFill>
                  <a:schemeClr val="accent1"/>
                </a:solidFill>
              </a:rPr>
              <a:t>广告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而去购买什么东西吗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8073522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广告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8" y="2571750"/>
            <a:ext cx="5468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你喜欢什么类型的</a:t>
            </a:r>
            <a:r>
              <a:rPr lang="zh-CN" altLang="en-US" sz="3200" dirty="0">
                <a:solidFill>
                  <a:schemeClr val="accent1"/>
                </a:solidFill>
              </a:rPr>
              <a:t>广告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2143121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味道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485170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味道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645558" y="1263159"/>
            <a:ext cx="5852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他很喜欢这瓶</a:t>
            </a:r>
            <a:r>
              <a:rPr lang="zh-CN" altLang="en-US" sz="2800" dirty="0"/>
              <a:t>葡萄</a:t>
            </a:r>
            <a:r>
              <a:rPr lang="zh-CN" altLang="en-US" sz="2800" dirty="0">
                <a:solidFill>
                  <a:schemeClr val="bg2"/>
                </a:solidFill>
              </a:rPr>
              <a:t>酒的</a:t>
            </a:r>
            <a:r>
              <a:rPr lang="zh-CN" altLang="en-US" sz="2800" dirty="0">
                <a:solidFill>
                  <a:schemeClr val="accent1"/>
                </a:solidFill>
              </a:rPr>
              <a:t>味道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en-US" altLang="zh-CN" sz="28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為什麼紅酒，喝起來澀澀的？喝完牙齒還黑黑的？ - 愛料理生活誌">
            <a:extLst>
              <a:ext uri="{FF2B5EF4-FFF2-40B4-BE49-F238E27FC236}">
                <a16:creationId xmlns:a16="http://schemas.microsoft.com/office/drawing/2014/main" id="{A77EDEA6-57B8-20CB-E554-52E3AEAD8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66" y="2015438"/>
            <a:ext cx="1922667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39088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味道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90" y="1084014"/>
            <a:ext cx="603242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3200" dirty="0">
                <a:solidFill>
                  <a:schemeClr val="bg2"/>
                </a:solidFill>
              </a:rPr>
              <a:t>他很喜欢这道料理的</a:t>
            </a:r>
            <a:r>
              <a:rPr lang="zh-TW" altLang="en-US" sz="3200" dirty="0">
                <a:solidFill>
                  <a:schemeClr val="accent1"/>
                </a:solidFill>
              </a:rPr>
              <a:t>味道</a:t>
            </a:r>
            <a:r>
              <a:rPr lang="zh-TW" altLang="en-US" sz="3200" dirty="0">
                <a:solidFill>
                  <a:schemeClr val="bg2"/>
                </a:solidFill>
              </a:rPr>
              <a:t>，</a:t>
            </a:r>
            <a:endParaRPr lang="en-US" altLang="zh-TW" sz="3200" dirty="0">
              <a:solidFill>
                <a:schemeClr val="bg2"/>
              </a:solidFill>
            </a:endParaRPr>
          </a:p>
          <a:p>
            <a:r>
              <a:rPr lang="zh-TW" altLang="en-US" sz="3200" dirty="0">
                <a:solidFill>
                  <a:schemeClr val="bg2"/>
                </a:solidFill>
              </a:rPr>
              <a:t>每个礼拜他都会回去吃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4" descr="金城宝塔肉的做法_金城宝塔肉怎么做_金城宝塔肉的家常做法【心食谱】">
            <a:extLst>
              <a:ext uri="{FF2B5EF4-FFF2-40B4-BE49-F238E27FC236}">
                <a16:creationId xmlns:a16="http://schemas.microsoft.com/office/drawing/2014/main" id="{474487A1-49DD-B03B-FF74-2293405F3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85" y="2710090"/>
            <a:ext cx="2571429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1556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味道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9" y="2571750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他因为冠状病毒，所以吃不出东西的</a:t>
            </a:r>
            <a:r>
              <a:rPr lang="zh-CN" altLang="en-US" sz="2800" dirty="0">
                <a:solidFill>
                  <a:schemeClr val="accent1"/>
                </a:solidFill>
              </a:rPr>
              <a:t>味道</a:t>
            </a:r>
            <a:r>
              <a:rPr lang="zh-CN" altLang="en-US" sz="2800" spc="0" dirty="0">
                <a:solidFill>
                  <a:schemeClr val="bg2"/>
                </a:solidFill>
              </a:rPr>
              <a:t>。</a:t>
            </a:r>
            <a:endParaRPr lang="en-US" altLang="zh-CN" sz="28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288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味道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2" y="2135981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薰衣草的</a:t>
            </a:r>
            <a:r>
              <a:rPr lang="zh-CN" altLang="en-US" sz="3200" dirty="0">
                <a:solidFill>
                  <a:schemeClr val="accent1"/>
                </a:solidFill>
              </a:rPr>
              <a:t>味道</a:t>
            </a:r>
            <a:r>
              <a:rPr lang="zh-CN" altLang="en-US" sz="3200" dirty="0">
                <a:solidFill>
                  <a:schemeClr val="bg2"/>
                </a:solidFill>
              </a:rPr>
              <a:t>可以帮助睡眠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是他最喜欢的植物之一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2280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味道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94262" y="2571750"/>
            <a:ext cx="595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你觉得捷克菜的</a:t>
            </a:r>
            <a:r>
              <a:rPr lang="zh-CN" altLang="en-US" sz="3200" dirty="0">
                <a:solidFill>
                  <a:schemeClr val="accent1"/>
                </a:solidFill>
              </a:rPr>
              <a:t>味道</a:t>
            </a:r>
            <a:r>
              <a:rPr lang="zh-CN" altLang="en-US" sz="3200" dirty="0">
                <a:solidFill>
                  <a:schemeClr val="bg2"/>
                </a:solidFill>
              </a:rPr>
              <a:t>如何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61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224515" y="2063918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打折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72199951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味道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7" y="2571750"/>
            <a:ext cx="7007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你有什么喜欢或讨厌的</a:t>
            </a:r>
            <a:r>
              <a:rPr lang="zh-CN" altLang="en-US" sz="3200" dirty="0">
                <a:solidFill>
                  <a:schemeClr val="accent1"/>
                </a:solidFill>
              </a:rPr>
              <a:t>味道</a:t>
            </a:r>
            <a:r>
              <a:rPr lang="zh-CN" altLang="en-US" sz="3200" dirty="0">
                <a:solidFill>
                  <a:schemeClr val="bg2"/>
                </a:solidFill>
              </a:rPr>
              <a:t>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4884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优点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4780230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优点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773525" y="1127427"/>
            <a:ext cx="7596951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他觉得自己的</a:t>
            </a:r>
            <a:r>
              <a:rPr lang="zh-CN" altLang="en-US" sz="2800" dirty="0">
                <a:solidFill>
                  <a:schemeClr val="accent1"/>
                </a:solidFill>
              </a:rPr>
              <a:t>优点</a:t>
            </a:r>
            <a:r>
              <a:rPr lang="zh-CN" altLang="en-US" sz="2800" dirty="0">
                <a:solidFill>
                  <a:schemeClr val="bg2"/>
                </a:solidFill>
              </a:rPr>
              <a:t>很多</a:t>
            </a:r>
            <a:r>
              <a:rPr lang="zh-CN" altLang="en-US" sz="2800" spc="0" dirty="0">
                <a:solidFill>
                  <a:schemeClr val="bg2"/>
                </a:solidFill>
              </a:rPr>
              <a:t>，</a:t>
            </a:r>
            <a:endParaRPr lang="en-US" altLang="zh-CN" sz="2800" spc="0" dirty="0">
              <a:solidFill>
                <a:schemeClr val="bg2"/>
              </a:solidFill>
            </a:endParaRPr>
          </a:p>
          <a:p>
            <a:r>
              <a:rPr lang="zh-CN" altLang="en-US" sz="2800" dirty="0">
                <a:solidFill>
                  <a:schemeClr val="bg2"/>
                </a:solidFill>
              </a:rPr>
              <a:t>像是大方、不会迟到、长得很帅等等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你身邊也有「對話自戀症」患者嗎？打斷別人、自誇、控制話題⋯ 9 種症頭判斷，幫交友圈大掃除！ | Dappei">
            <a:extLst>
              <a:ext uri="{FF2B5EF4-FFF2-40B4-BE49-F238E27FC236}">
                <a16:creationId xmlns:a16="http://schemas.microsoft.com/office/drawing/2014/main" id="{CD4863AC-F5AE-B20C-B7C7-90F3D29C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64" y="2707190"/>
            <a:ext cx="3237471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48466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优点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64383" y="1034100"/>
            <a:ext cx="8815234" cy="1955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chemeClr val="bg2"/>
                </a:solidFill>
              </a:rPr>
              <a:t>A</a:t>
            </a:r>
            <a:r>
              <a:rPr lang="zh-TW" altLang="en-US" sz="2800" dirty="0">
                <a:solidFill>
                  <a:schemeClr val="bg2"/>
                </a:solidFill>
              </a:rPr>
              <a:t>：</a:t>
            </a:r>
            <a:r>
              <a:rPr lang="zh-CN" altLang="en-US" sz="2800" dirty="0">
                <a:solidFill>
                  <a:schemeClr val="bg2"/>
                </a:solidFill>
              </a:rPr>
              <a:t>我觉得这瓶便宜的酒也是有很多</a:t>
            </a:r>
            <a:r>
              <a:rPr lang="zh-CN" altLang="en-US" sz="2800" dirty="0">
                <a:solidFill>
                  <a:schemeClr val="accent1"/>
                </a:solidFill>
              </a:rPr>
              <a:t>优点</a:t>
            </a:r>
            <a:r>
              <a:rPr lang="zh-CN" altLang="en-US" sz="2800" dirty="0">
                <a:solidFill>
                  <a:schemeClr val="bg2"/>
                </a:solidFill>
              </a:rPr>
              <a:t>的</a:t>
            </a:r>
            <a:r>
              <a:rPr lang="zh-CN" altLang="en-US" sz="2800" spc="0" dirty="0">
                <a:solidFill>
                  <a:schemeClr val="bg2"/>
                </a:solidFill>
              </a:rPr>
              <a:t>，</a:t>
            </a:r>
            <a:endParaRPr lang="en-US" altLang="zh-CN" sz="2800" spc="0" dirty="0">
              <a:solidFill>
                <a:schemeClr val="bg2"/>
              </a:solidFill>
            </a:endParaRPr>
          </a:p>
          <a:p>
            <a:pPr algn="l"/>
            <a:r>
              <a:rPr lang="zh-CN" altLang="en-US" sz="2800" dirty="0">
                <a:solidFill>
                  <a:schemeClr val="bg2"/>
                </a:solidFill>
              </a:rPr>
              <a:t>像是便宜、便宜跟便宜</a:t>
            </a:r>
            <a:r>
              <a:rPr lang="zh-CN" altLang="en-US" sz="2800" spc="0" dirty="0">
                <a:solidFill>
                  <a:schemeClr val="bg2"/>
                </a:solidFill>
              </a:rPr>
              <a:t>。</a:t>
            </a:r>
          </a:p>
          <a:p>
            <a:pPr algn="l"/>
            <a:r>
              <a:rPr lang="en-US" altLang="zh-CN" sz="2800" dirty="0">
                <a:solidFill>
                  <a:schemeClr val="bg2"/>
                </a:solidFill>
              </a:rPr>
              <a:t>B</a:t>
            </a:r>
            <a:r>
              <a:rPr lang="zh-TW" altLang="en-US" sz="2800" dirty="0">
                <a:solidFill>
                  <a:schemeClr val="bg2"/>
                </a:solidFill>
              </a:rPr>
              <a:t>：</a:t>
            </a:r>
            <a:r>
              <a:rPr lang="zh-CN" altLang="en-US" sz="2800" dirty="0">
                <a:solidFill>
                  <a:schemeClr val="bg2"/>
                </a:solidFill>
              </a:rPr>
              <a:t>这不是只有一种</a:t>
            </a:r>
            <a:r>
              <a:rPr lang="zh-CN" altLang="en-US" sz="2800" dirty="0">
                <a:solidFill>
                  <a:schemeClr val="accent1"/>
                </a:solidFill>
              </a:rPr>
              <a:t>优点</a:t>
            </a:r>
            <a:r>
              <a:rPr lang="zh-CN" altLang="en-US" sz="2800" dirty="0">
                <a:solidFill>
                  <a:schemeClr val="bg2"/>
                </a:solidFill>
              </a:rPr>
              <a:t>吗</a:t>
            </a:r>
            <a:r>
              <a:rPr lang="zh-TW" altLang="en-US" sz="2800" dirty="0">
                <a:solidFill>
                  <a:schemeClr val="bg2"/>
                </a:solidFill>
              </a:rPr>
              <a:t>？</a:t>
            </a:r>
            <a:r>
              <a:rPr lang="zh-TW" altLang="en-US" sz="2800" spc="0" dirty="0">
                <a:solidFill>
                  <a:schemeClr val="bg2"/>
                </a:solidFill>
              </a:rPr>
              <a:t>！</a:t>
            </a:r>
            <a:endParaRPr lang="en-US" altLang="zh-CN" sz="2800" spc="0" dirty="0">
              <a:solidFill>
                <a:schemeClr val="bg2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7D7F3B0-9B26-3859-12D3-5F57C73E3041}"/>
              </a:ext>
            </a:extLst>
          </p:cNvPr>
          <p:cNvGrpSpPr/>
          <p:nvPr/>
        </p:nvGrpSpPr>
        <p:grpSpPr>
          <a:xfrm>
            <a:off x="1785571" y="3150826"/>
            <a:ext cx="5572857" cy="1800000"/>
            <a:chOff x="1785571" y="1671750"/>
            <a:chExt cx="5572857" cy="1800000"/>
          </a:xfrm>
        </p:grpSpPr>
        <p:pic>
          <p:nvPicPr>
            <p:cNvPr id="4" name="Picture 2" descr="智利最物超所值的便宜酒~Porta Reserva Cabernet Sauvignon 2018 (波塔卡本內精釀紅酒)一套六瓶只要2340 |  百大葡萄酒樂園">
              <a:extLst>
                <a:ext uri="{FF2B5EF4-FFF2-40B4-BE49-F238E27FC236}">
                  <a16:creationId xmlns:a16="http://schemas.microsoft.com/office/drawing/2014/main" id="{7B9CBC82-82D2-9FB6-4476-BE7A97B71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165" y="1671750"/>
              <a:ext cx="1348263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编看两会编吐槽：everyone is very duang|编看两会编吐槽_新浪财经_新浪网">
              <a:extLst>
                <a:ext uri="{FF2B5EF4-FFF2-40B4-BE49-F238E27FC236}">
                  <a16:creationId xmlns:a16="http://schemas.microsoft.com/office/drawing/2014/main" id="{3322EE60-0387-0898-5E91-2418C62D1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571" y="1671750"/>
              <a:ext cx="2439023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51012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优点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2150269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我的</a:t>
            </a:r>
            <a:r>
              <a:rPr lang="zh-CN" altLang="en-US" sz="3200" dirty="0">
                <a:solidFill>
                  <a:schemeClr val="accent1"/>
                </a:solidFill>
              </a:rPr>
              <a:t>优点</a:t>
            </a:r>
            <a:r>
              <a:rPr lang="zh-CN" altLang="en-US" sz="3200" dirty="0">
                <a:solidFill>
                  <a:schemeClr val="bg2"/>
                </a:solidFill>
              </a:rPr>
              <a:t>是很容易睡着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但缺点也是太容易睡着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0778137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优点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8" y="2571750"/>
            <a:ext cx="546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请分享你的家乡的</a:t>
            </a:r>
            <a:r>
              <a:rPr lang="zh-CN" altLang="en-US" sz="3200" dirty="0">
                <a:solidFill>
                  <a:schemeClr val="accent1"/>
                </a:solidFill>
              </a:rPr>
              <a:t>优点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1524172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优点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774072" y="2571750"/>
            <a:ext cx="359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你有什么</a:t>
            </a:r>
            <a:r>
              <a:rPr lang="zh-CN" altLang="en-US" sz="3200" dirty="0">
                <a:solidFill>
                  <a:schemeClr val="accent1"/>
                </a:solidFill>
              </a:rPr>
              <a:t>优点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02440099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2775675" y="2063918"/>
            <a:ext cx="3592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实际</a:t>
            </a:r>
            <a:r>
              <a:rPr lang="en-US" altLang="zh-CN" dirty="0">
                <a:sym typeface="Microsoft YaHei"/>
              </a:rPr>
              <a:t>.ad</a:t>
            </a:r>
            <a:r>
              <a:rPr lang="en-US" altLang="zh-CN" spc="0" dirty="0">
                <a:sym typeface="Microsoft YaHei"/>
              </a:rPr>
              <a:t>j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实际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337509" y="2141368"/>
            <a:ext cx="846898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我们不知道这些衣服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实际</a:t>
            </a:r>
            <a:r>
              <a:rPr lang="zh-CN" altLang="en-US" dirty="0">
                <a:sym typeface="Microsoft YaHei"/>
              </a:rPr>
              <a:t>的价格多少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只知道名牌卖出来一定比较贵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9ddf9ddf61_0_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实际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1" name="Google Shape;111;g19ddf9ddf61_0_1"/>
          <p:cNvSpPr txBox="1"/>
          <p:nvPr/>
        </p:nvSpPr>
        <p:spPr>
          <a:xfrm>
            <a:off x="1312135" y="2098507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教授说写论文要写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实际</a:t>
            </a:r>
            <a:r>
              <a:rPr lang="zh-CN" altLang="en-US" dirty="0">
                <a:sym typeface="Microsoft YaHei"/>
              </a:rPr>
              <a:t>一点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不能乱想题目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93850" y="1353375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在这个网站上面买</a:t>
            </a:r>
            <a:r>
              <a:rPr lang="zh-CN" altLang="en-US" sz="3200" dirty="0"/>
              <a:t>家具</a:t>
            </a:r>
            <a:r>
              <a:rPr lang="zh-CN" altLang="en-US" sz="3200" dirty="0">
                <a:solidFill>
                  <a:schemeClr val="bg2"/>
                </a:solidFill>
              </a:rPr>
              <a:t>价钱常常有</a:t>
            </a:r>
            <a:r>
              <a:rPr lang="zh-CN" altLang="en-US" sz="3200" dirty="0">
                <a:solidFill>
                  <a:schemeClr val="accent1"/>
                </a:solidFill>
              </a:rPr>
              <a:t>打折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Ikea - eshop a internetový online obchod | Viame.cz">
            <a:extLst>
              <a:ext uri="{FF2B5EF4-FFF2-40B4-BE49-F238E27FC236}">
                <a16:creationId xmlns:a16="http://schemas.microsoft.com/office/drawing/2014/main" id="{BD788841-1EDE-2944-0777-C912730F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73" y="2257426"/>
            <a:ext cx="2989052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852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9ddf9ddf61_0_7"/>
          <p:cNvSpPr txBox="1"/>
          <p:nvPr/>
        </p:nvSpPr>
        <p:spPr>
          <a:xfrm>
            <a:off x="2669876" y="2063918"/>
            <a:ext cx="3804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实际</a:t>
            </a:r>
            <a:r>
              <a:rPr lang="en-US" altLang="zh-CN" dirty="0">
                <a:sym typeface="Microsoft YaHei"/>
              </a:rPr>
              <a:t>.ad</a:t>
            </a:r>
            <a:r>
              <a:rPr lang="en-US" altLang="zh-CN" spc="0" dirty="0">
                <a:sym typeface="Microsoft YaHei"/>
              </a:rPr>
              <a:t>v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9ddf9ddf61_0_1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实际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2" name="Google Shape;122;g19ddf9ddf61_0_11"/>
          <p:cNvSpPr txBox="1"/>
          <p:nvPr/>
        </p:nvSpPr>
        <p:spPr>
          <a:xfrm>
            <a:off x="1240991" y="1347925"/>
            <a:ext cx="6930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Microsoft YaHei"/>
              </a:rPr>
              <a:t>有些人相信地球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实际</a:t>
            </a:r>
            <a:r>
              <a:rPr lang="zh-CN" altLang="en-US" dirty="0">
                <a:sym typeface="Microsoft YaHei"/>
              </a:rPr>
              <a:t>上是平的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23" name="Google Shape;123;g19ddf9ddf61_0_11" descr="事到如今为什么还有人相信地球是平的？|北极|地球|地平_新浪新闻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5751" y="2246525"/>
            <a:ext cx="365249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9ddf9ddf61_0_74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实际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9" name="Google Shape;129;g19ddf9ddf61_0_743"/>
          <p:cNvSpPr txBox="1"/>
          <p:nvPr/>
        </p:nvSpPr>
        <p:spPr>
          <a:xfrm>
            <a:off x="1312135" y="257175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你小时候的梦想是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实际</a:t>
            </a:r>
            <a:r>
              <a:rPr lang="zh-CN" altLang="en-US" dirty="0">
                <a:sym typeface="Microsoft YaHei"/>
              </a:rPr>
              <a:t>的吗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9ddf9ddf61_0_75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实际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5" name="Google Shape;135;g19ddf9ddf61_0_750"/>
          <p:cNvSpPr txBox="1"/>
          <p:nvPr/>
        </p:nvSpPr>
        <p:spPr>
          <a:xfrm>
            <a:off x="375979" y="1973569"/>
            <a:ext cx="8392041" cy="1955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ym typeface="Microsoft YaHei"/>
              </a:rPr>
              <a:t>当你买东西销售员说这个商品是一百克朗</a:t>
            </a:r>
            <a:r>
              <a:rPr lang="zh-CN" altLang="en-US" sz="2800" spc="0" dirty="0">
                <a:sym typeface="Microsoft YaHei"/>
              </a:rPr>
              <a:t>，</a:t>
            </a:r>
            <a:endParaRPr sz="2800"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ym typeface="Microsoft YaHei"/>
              </a:rPr>
              <a:t>但你结帐发现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实际</a:t>
            </a:r>
            <a:r>
              <a:rPr lang="zh-CN" altLang="en-US" sz="2800" dirty="0">
                <a:sym typeface="Microsoft YaHei"/>
              </a:rPr>
              <a:t>上是一百五十元</a:t>
            </a:r>
            <a:r>
              <a:rPr lang="zh-CN" altLang="en-US" sz="2800" spc="0" dirty="0">
                <a:sym typeface="Microsoft YaHei"/>
              </a:rPr>
              <a:t>，</a:t>
            </a:r>
            <a:endParaRPr sz="2800"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ym typeface="Microsoft YaHei"/>
              </a:rPr>
              <a:t>你会买吗</a:t>
            </a:r>
            <a:r>
              <a:rPr lang="zh-CN" altLang="en-US" sz="2800" spc="0" dirty="0">
                <a:sym typeface="Microsoft YaHei"/>
              </a:rPr>
              <a:t>？</a:t>
            </a:r>
            <a:endParaRPr sz="28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/>
        </p:nvSpPr>
        <p:spPr>
          <a:xfrm>
            <a:off x="3262988" y="2063918"/>
            <a:ext cx="2618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考虑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考虑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1068485" y="1323187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他正在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考虑</a:t>
            </a:r>
            <a:r>
              <a:rPr lang="zh-CN" altLang="en-US" dirty="0">
                <a:sym typeface="Microsoft YaHei"/>
              </a:rPr>
              <a:t>要不要买这个沙发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47" name="Google Shape;147;p7" descr="我考慮一下」別用「I'll think about it」！用這4 個字更妥當、有禮貌|經理人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2920" y="2197049"/>
            <a:ext cx="381816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9ddf9ddf61_0_7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考虑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53" name="Google Shape;153;g19ddf9ddf61_0_756"/>
          <p:cNvSpPr txBox="1"/>
          <p:nvPr/>
        </p:nvSpPr>
        <p:spPr>
          <a:xfrm>
            <a:off x="1799454" y="257175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什么事情你会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考虑</a:t>
            </a:r>
            <a:r>
              <a:rPr lang="zh-CN" altLang="en-US" dirty="0">
                <a:sym typeface="Microsoft YaHei"/>
              </a:rPr>
              <a:t>很久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ddf9ddf61_0_3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考虑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59" name="Google Shape;159;g19ddf9ddf61_0_30"/>
          <p:cNvSpPr txBox="1"/>
          <p:nvPr/>
        </p:nvSpPr>
        <p:spPr>
          <a:xfrm>
            <a:off x="1555797" y="2571750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买东西时，你会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考虑</a:t>
            </a:r>
            <a:r>
              <a:rPr lang="zh-CN" altLang="en-US" dirty="0">
                <a:sym typeface="Microsoft YaHei"/>
              </a:rPr>
              <a:t>什么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9ddf9ddf61_0_37"/>
          <p:cNvSpPr txBox="1"/>
          <p:nvPr/>
        </p:nvSpPr>
        <p:spPr>
          <a:xfrm>
            <a:off x="3197264" y="2063850"/>
            <a:ext cx="27495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标准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ddf9ddf61_0_4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标准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70" name="Google Shape;170;g19ddf9ddf61_0_41"/>
          <p:cNvSpPr txBox="1"/>
          <p:nvPr/>
        </p:nvSpPr>
        <p:spPr>
          <a:xfrm>
            <a:off x="1555797" y="2097906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ym typeface="Microsoft YaHei"/>
              </a:rPr>
              <a:t>他选择手机的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标准</a:t>
            </a:r>
            <a:r>
              <a:rPr lang="zh-CN" altLang="en-US" sz="3200" dirty="0">
                <a:sym typeface="Microsoft YaHei"/>
              </a:rPr>
              <a:t>有两个</a:t>
            </a:r>
            <a:r>
              <a:rPr lang="zh-CN" altLang="en-US" sz="3200" spc="0" dirty="0">
                <a:sym typeface="Microsoft YaHei"/>
              </a:rPr>
              <a:t>，</a:t>
            </a:r>
            <a:endParaRPr sz="3200" spc="0" dirty="0">
              <a:sym typeface="Microsoft YaHei"/>
            </a:endParaRPr>
          </a:p>
          <a:p>
            <a:r>
              <a:rPr lang="zh-CN" altLang="en-US" sz="3200" dirty="0">
                <a:sym typeface="Microsoft YaHei"/>
              </a:rPr>
              <a:t>第一是好用，第二是价钱</a:t>
            </a:r>
            <a:r>
              <a:rPr lang="zh-CN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00796" y="256860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这件裤子</a:t>
            </a:r>
            <a:r>
              <a:rPr lang="zh-CN" altLang="en-US" sz="3200" dirty="0">
                <a:solidFill>
                  <a:schemeClr val="accent1"/>
                </a:solidFill>
              </a:rPr>
              <a:t>打</a:t>
            </a:r>
            <a:r>
              <a:rPr lang="zh-CN" altLang="en-US" sz="3200" dirty="0">
                <a:solidFill>
                  <a:schemeClr val="bg2"/>
                </a:solidFill>
              </a:rPr>
              <a:t>了五</a:t>
            </a:r>
            <a:r>
              <a:rPr lang="zh-CN" altLang="en-US" sz="3200" dirty="0">
                <a:solidFill>
                  <a:schemeClr val="accent1"/>
                </a:solidFill>
              </a:rPr>
              <a:t>折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长裤子打折-新人首单立减十元-2022年9月|淘宝海外">
            <a:extLst>
              <a:ext uri="{FF2B5EF4-FFF2-40B4-BE49-F238E27FC236}">
                <a16:creationId xmlns:a16="http://schemas.microsoft.com/office/drawing/2014/main" id="{36BC8957-9E30-9351-5F76-8DEC0307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34" y="1353375"/>
            <a:ext cx="3600000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5848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9ddf9ddf61_0_5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标准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76" name="Google Shape;176;g19ddf9ddf61_0_50"/>
          <p:cNvSpPr txBox="1"/>
          <p:nvPr/>
        </p:nvSpPr>
        <p:spPr>
          <a:xfrm>
            <a:off x="1068485" y="257175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你选择男女朋友的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标准</a:t>
            </a:r>
            <a:r>
              <a:rPr lang="zh-CN" altLang="en-US" dirty="0">
                <a:sym typeface="Microsoft YaHei"/>
              </a:rPr>
              <a:t>是什么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ddf9ddf61_0_56"/>
          <p:cNvSpPr txBox="1"/>
          <p:nvPr/>
        </p:nvSpPr>
        <p:spPr>
          <a:xfrm>
            <a:off x="3197264" y="2063918"/>
            <a:ext cx="27495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样子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9ddf9ddf61_0_6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样子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87" name="Google Shape;187;g19ddf9ddf61_0_60"/>
          <p:cNvSpPr txBox="1"/>
          <p:nvPr/>
        </p:nvSpPr>
        <p:spPr>
          <a:xfrm>
            <a:off x="359545" y="2571750"/>
            <a:ext cx="603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他很喜欢这个沙发的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样子</a:t>
            </a:r>
            <a:r>
              <a:rPr lang="zh-TW" altLang="en-US" dirty="0">
                <a:sym typeface="Microsoft YaHei"/>
              </a:rPr>
              <a:t>。</a:t>
            </a:r>
            <a:endParaRPr dirty="0">
              <a:sym typeface="Microsoft YaHei"/>
            </a:endParaRPr>
          </a:p>
        </p:txBody>
      </p:sp>
      <p:pic>
        <p:nvPicPr>
          <p:cNvPr id="188" name="Google Shape;188;g19ddf9ddf61_0_6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5745" y="1604137"/>
            <a:ext cx="197958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9ddf9ddf61_0_7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样子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94" name="Google Shape;194;g19ddf9ddf61_0_73"/>
          <p:cNvSpPr txBox="1"/>
          <p:nvPr/>
        </p:nvSpPr>
        <p:spPr>
          <a:xfrm>
            <a:off x="1312133" y="1356586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你梦想中的生活是什么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样子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95" name="Google Shape;195;g19ddf9ddf61_0_7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763" y="2263848"/>
            <a:ext cx="3772474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9ddf9ddf61_0_8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样子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01" name="Google Shape;201;g19ddf9ddf61_0_80"/>
          <p:cNvSpPr txBox="1"/>
          <p:nvPr/>
        </p:nvSpPr>
        <p:spPr>
          <a:xfrm>
            <a:off x="1555789" y="2571750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什么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样子</a:t>
            </a:r>
            <a:r>
              <a:rPr lang="zh-CN" altLang="en-US" dirty="0">
                <a:sym typeface="Microsoft YaHei"/>
              </a:rPr>
              <a:t>的人很让人讨厌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9ddf9ddf61_0_86"/>
          <p:cNvSpPr txBox="1"/>
          <p:nvPr/>
        </p:nvSpPr>
        <p:spPr>
          <a:xfrm>
            <a:off x="3197264" y="2063918"/>
            <a:ext cx="27495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年龄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ddf9ddf61_0_9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年龄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12" name="Google Shape;212;g19ddf9ddf61_0_90"/>
          <p:cNvSpPr txBox="1"/>
          <p:nvPr/>
        </p:nvSpPr>
        <p:spPr>
          <a:xfrm>
            <a:off x="1799453" y="1333878"/>
            <a:ext cx="554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我完全看不出她的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年龄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213" name="Google Shape;213;g19ddf9ddf61_0_9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632" y="2218431"/>
            <a:ext cx="3638736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9ddf9ddf61_0_10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年龄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19" name="Google Shape;219;g19ddf9ddf61_0_100"/>
          <p:cNvSpPr txBox="1"/>
          <p:nvPr/>
        </p:nvSpPr>
        <p:spPr>
          <a:xfrm>
            <a:off x="1799453" y="1335640"/>
            <a:ext cx="554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女生的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年龄</a:t>
            </a:r>
            <a:r>
              <a:rPr lang="zh-CN" altLang="en-US" dirty="0">
                <a:sym typeface="Microsoft YaHei"/>
              </a:rPr>
              <a:t>一直是秘密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220" name="Google Shape;220;g19ddf9ddf61_0_100" descr="別讓肌膚洩露⋯⋯女人不能說的年齡秘密！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21042"/>
          <a:stretch/>
        </p:blipFill>
        <p:spPr>
          <a:xfrm>
            <a:off x="2973608" y="2221956"/>
            <a:ext cx="3196783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9ddf9ddf61_0_76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年龄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26" name="Google Shape;226;g19ddf9ddf61_0_766"/>
          <p:cNvSpPr txBox="1"/>
          <p:nvPr/>
        </p:nvSpPr>
        <p:spPr>
          <a:xfrm>
            <a:off x="824820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你觉得问别人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年龄</a:t>
            </a:r>
            <a:r>
              <a:rPr lang="zh-CN" altLang="en-US" dirty="0">
                <a:sym typeface="Microsoft YaHei"/>
              </a:rPr>
              <a:t>是不礼貌的吗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9ddf9ddf61_0_108"/>
          <p:cNvSpPr txBox="1"/>
          <p:nvPr/>
        </p:nvSpPr>
        <p:spPr>
          <a:xfrm>
            <a:off x="3263002" y="2063918"/>
            <a:ext cx="2618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浪费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家具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98481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2" descr="打折的时候，你什么都不买到底算不算亏？？_促销">
            <a:extLst>
              <a:ext uri="{FF2B5EF4-FFF2-40B4-BE49-F238E27FC236}">
                <a16:creationId xmlns:a16="http://schemas.microsoft.com/office/drawing/2014/main" id="{77813581-0DBC-E549-7A0B-A55993672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1" y="1776094"/>
            <a:ext cx="4568838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0893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9ddf9ddf61_0_1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浪费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37" name="Google Shape;237;g19ddf9ddf61_0_112"/>
          <p:cNvSpPr txBox="1"/>
          <p:nvPr/>
        </p:nvSpPr>
        <p:spPr>
          <a:xfrm>
            <a:off x="2530423" y="1326341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他吃饭非常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浪费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238" name="Google Shape;238;g19ddf9ddf61_0_112" descr="剩食】全球每年浪費13億噸食物足餵飽30億人3R概念搶救剩食！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998" y="2203358"/>
            <a:ext cx="4480004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9ddf9ddf61_0_1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浪费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44" name="Google Shape;244;g19ddf9ddf61_0_122"/>
          <p:cNvSpPr txBox="1"/>
          <p:nvPr/>
        </p:nvSpPr>
        <p:spPr>
          <a:xfrm>
            <a:off x="93860" y="1352190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他觉得吵架是一种非常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浪费</a:t>
            </a:r>
            <a:r>
              <a:rPr lang="zh-CN" altLang="en-US" dirty="0">
                <a:sym typeface="Microsoft YaHei"/>
              </a:rPr>
              <a:t>生命的事情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245" name="Google Shape;245;g19ddf9ddf61_0_12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4726" y="2255056"/>
            <a:ext cx="287454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9ddf9ddf61_0_77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浪费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51" name="Google Shape;251;g19ddf9ddf61_0_773"/>
          <p:cNvSpPr txBox="1"/>
          <p:nvPr/>
        </p:nvSpPr>
        <p:spPr>
          <a:xfrm>
            <a:off x="824828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做什么事情会让你觉得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浪费</a:t>
            </a:r>
            <a:r>
              <a:rPr lang="zh-CN" altLang="en-US" dirty="0">
                <a:sym typeface="Microsoft YaHei"/>
              </a:rPr>
              <a:t>时间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9ddf9ddf61_0_78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浪费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57" name="Google Shape;257;g19ddf9ddf61_0_785"/>
          <p:cNvSpPr txBox="1"/>
          <p:nvPr/>
        </p:nvSpPr>
        <p:spPr>
          <a:xfrm>
            <a:off x="824828" y="2279362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你觉得吃播是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浪费</a:t>
            </a:r>
            <a:r>
              <a:rPr lang="zh-CN" altLang="en-US" dirty="0">
                <a:sym typeface="Microsoft YaHei"/>
              </a:rPr>
              <a:t>食物的一种吗？</a:t>
            </a:r>
            <a:endParaRPr dirty="0">
              <a:sym typeface="Microsoft YaHei"/>
            </a:endParaRPr>
          </a:p>
        </p:txBody>
      </p:sp>
      <p:sp>
        <p:nvSpPr>
          <p:cNvPr id="258" name="Google Shape;258;g19ddf9ddf61_0_785"/>
          <p:cNvSpPr txBox="1"/>
          <p:nvPr/>
        </p:nvSpPr>
        <p:spPr>
          <a:xfrm>
            <a:off x="1334924" y="3909159"/>
            <a:ext cx="612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https://www.youtube.com/watch?v=3nLN4ifiuBo</a:t>
            </a:r>
            <a:endParaRPr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9" name="Google Shape;259;g19ddf9ddf61_0_785"/>
          <p:cNvSpPr txBox="1"/>
          <p:nvPr/>
        </p:nvSpPr>
        <p:spPr>
          <a:xfrm>
            <a:off x="1334924" y="4451810"/>
            <a:ext cx="612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https://www.youtube.com/watch?v=7fVDSntRsmg&amp;t=15s</a:t>
            </a:r>
            <a:endParaRPr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9ddf9ddf61_0_130"/>
          <p:cNvSpPr txBox="1"/>
          <p:nvPr/>
        </p:nvSpPr>
        <p:spPr>
          <a:xfrm>
            <a:off x="3263002" y="2063918"/>
            <a:ext cx="2618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购物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ddf9ddf61_0_13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购物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70" name="Google Shape;270;g19ddf9ddf61_0_134"/>
          <p:cNvSpPr txBox="1"/>
          <p:nvPr/>
        </p:nvSpPr>
        <p:spPr>
          <a:xfrm>
            <a:off x="824828" y="1878800"/>
            <a:ext cx="7494359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他每个星期六会去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购物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把一个星期的日用品、食物买好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顺便买一些自己喜欢的衣服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9ddf9ddf61_0_150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购物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76" name="Google Shape;276;g19ddf9ddf61_0_150"/>
          <p:cNvSpPr txBox="1"/>
          <p:nvPr/>
        </p:nvSpPr>
        <p:spPr>
          <a:xfrm>
            <a:off x="2043111" y="2164962"/>
            <a:ext cx="505779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他喜欢在网络上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购物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他觉得这样比较方便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9ddf9ddf61_0_15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购物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82" name="Google Shape;282;g19ddf9ddf61_0_156"/>
          <p:cNvSpPr txBox="1"/>
          <p:nvPr/>
        </p:nvSpPr>
        <p:spPr>
          <a:xfrm>
            <a:off x="-4494" y="2571750"/>
            <a:ext cx="934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ym typeface="Microsoft YaHei"/>
              </a:rPr>
              <a:t>他每次去超市都会在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购物</a:t>
            </a:r>
            <a:r>
              <a:rPr lang="zh-CN" altLang="en-US" sz="2800" dirty="0">
                <a:sym typeface="Microsoft YaHei"/>
              </a:rPr>
              <a:t>上花一个小时的时间</a:t>
            </a:r>
            <a:r>
              <a:rPr lang="zh-TW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9ddf9ddf61_0_79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购物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88" name="Google Shape;288;g19ddf9ddf61_0_797"/>
          <p:cNvSpPr txBox="1"/>
          <p:nvPr/>
        </p:nvSpPr>
        <p:spPr>
          <a:xfrm>
            <a:off x="1594270" y="2207825"/>
            <a:ext cx="595547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当你心情不好时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购物</a:t>
            </a:r>
            <a:r>
              <a:rPr lang="zh-CN" altLang="en-US" dirty="0">
                <a:sym typeface="Microsoft YaHei"/>
              </a:rPr>
              <a:t>会让你觉得很快乐吗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9ddf9ddf61_0_80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购物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294" name="Google Shape;294;g19ddf9ddf61_0_803"/>
          <p:cNvSpPr txBox="1"/>
          <p:nvPr/>
        </p:nvSpPr>
        <p:spPr>
          <a:xfrm>
            <a:off x="1106956" y="2571750"/>
            <a:ext cx="6930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购物</a:t>
            </a:r>
            <a:r>
              <a:rPr lang="zh-CN" altLang="en-US" sz="3200" dirty="0">
                <a:sym typeface="Microsoft YaHei"/>
              </a:rPr>
              <a:t>时你习惯刷卡还是付现金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 descr="打折怎么算？你知道什么是打折吗？_合抱木装修网">
            <a:extLst>
              <a:ext uri="{FF2B5EF4-FFF2-40B4-BE49-F238E27FC236}">
                <a16:creationId xmlns:a16="http://schemas.microsoft.com/office/drawing/2014/main" id="{4737C061-EFDC-2A34-E8F1-FEE87CA3D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85689" y="1451509"/>
            <a:ext cx="2972622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4546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9ddf9ddf61_0_162"/>
          <p:cNvSpPr txBox="1"/>
          <p:nvPr/>
        </p:nvSpPr>
        <p:spPr>
          <a:xfrm>
            <a:off x="2858850" y="2063850"/>
            <a:ext cx="34263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购物中</a:t>
            </a:r>
            <a:r>
              <a:rPr lang="zh-CN" altLang="en-US" spc="0" dirty="0">
                <a:sym typeface="Microsoft YaHei"/>
              </a:rPr>
              <a:t>心</a:t>
            </a:r>
            <a:endParaRPr spc="0" dirty="0"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9ddf9ddf61_0_16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购物中心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05" name="Google Shape;305;g19ddf9ddf61_0_166"/>
          <p:cNvSpPr txBox="1"/>
          <p:nvPr/>
        </p:nvSpPr>
        <p:spPr>
          <a:xfrm>
            <a:off x="1312141" y="257175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这座城市有很多座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购物中心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9ddf9ddf61_0_172"/>
          <p:cNvSpPr txBox="1"/>
          <p:nvPr/>
        </p:nvSpPr>
        <p:spPr>
          <a:xfrm>
            <a:off x="2858850" y="2063850"/>
            <a:ext cx="34263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购物网</a:t>
            </a:r>
            <a:r>
              <a:rPr lang="zh-CN" altLang="en-US" spc="0" dirty="0">
                <a:sym typeface="Microsoft YaHei"/>
              </a:rPr>
              <a:t>站</a:t>
            </a:r>
            <a:endParaRPr spc="0" dirty="0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9ddf9ddf61_0_17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购物网站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16" name="Google Shape;316;g19ddf9ddf61_0_176"/>
          <p:cNvSpPr txBox="1"/>
          <p:nvPr/>
        </p:nvSpPr>
        <p:spPr>
          <a:xfrm>
            <a:off x="1312141" y="2530787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淘宝是中国最大的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购物网站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sp>
        <p:nvSpPr>
          <p:cNvPr id="317" name="Google Shape;317;g19ddf9ddf61_0_176"/>
          <p:cNvSpPr txBox="1"/>
          <p:nvPr/>
        </p:nvSpPr>
        <p:spPr>
          <a:xfrm>
            <a:off x="220950" y="4612249"/>
            <a:ext cx="870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9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https://ai.taobao.com/?pid=mm_64361643_2179050397_114615350098&amp;union_lens=lensId%3APUB%401668822272%40212c2b52_0c15_1848d8f08e6_03ef%4001&amp;gclid=Cj0KCQiA-JacBhC0ARIsAIxybyPt1LRdo0SvttaYj63mH4azcJJoSUtwyNhSzkmWwaLKRXnU8f_cUooaAqXtEALw_wcB</a:t>
            </a:r>
            <a:endParaRPr sz="900"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9ddf9ddf61_0_172"/>
          <p:cNvSpPr txBox="1"/>
          <p:nvPr/>
        </p:nvSpPr>
        <p:spPr>
          <a:xfrm>
            <a:off x="2392557" y="2063850"/>
            <a:ext cx="4358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对</a:t>
            </a:r>
            <a:r>
              <a:rPr lang="en-US" altLang="zh-CN" dirty="0">
                <a:sym typeface="Microsoft YaHei"/>
              </a:rPr>
              <a:t>……</a:t>
            </a:r>
            <a:r>
              <a:rPr lang="zh-CN" altLang="en-US" dirty="0">
                <a:sym typeface="Microsoft YaHei"/>
              </a:rPr>
              <a:t>来</a:t>
            </a:r>
            <a:r>
              <a:rPr lang="zh-CN" altLang="en-US" spc="0" dirty="0">
                <a:sym typeface="Microsoft YaHei"/>
              </a:rPr>
              <a:t>说</a:t>
            </a:r>
          </a:p>
        </p:txBody>
      </p:sp>
    </p:spTree>
    <p:extLst>
      <p:ext uri="{BB962C8B-B14F-4D97-AF65-F5344CB8AC3E}">
        <p14:creationId xmlns:p14="http://schemas.microsoft.com/office/powerpoint/2010/main" val="428593125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对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来说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1068485" y="2177268"/>
            <a:ext cx="700704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对</a:t>
            </a:r>
            <a:r>
              <a:rPr lang="zh-CN" altLang="en-US" dirty="0">
                <a:sym typeface="Microsoft YaHei"/>
              </a:rPr>
              <a:t>他们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来说</a:t>
            </a:r>
            <a:r>
              <a:rPr lang="zh-CN" altLang="en-US" dirty="0">
                <a:sym typeface="Microsoft YaHei"/>
              </a:rPr>
              <a:t>，这堂课非常重要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因此他们决定跟教授谈谈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9ddf9ddf61_0_1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对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来说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30" name="Google Shape;330;g19ddf9ddf61_0_195"/>
          <p:cNvSpPr txBox="1"/>
          <p:nvPr/>
        </p:nvSpPr>
        <p:spPr>
          <a:xfrm>
            <a:off x="375979" y="1418730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ym typeface="Microsoft YaHei"/>
              </a:rPr>
              <a:t>对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他</a:t>
            </a:r>
            <a:r>
              <a:rPr lang="zh-CN" altLang="en-US" sz="2800" dirty="0">
                <a:sym typeface="Microsoft YaHei"/>
              </a:rPr>
              <a:t>来说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，讨论哲学是最有趣的事情之一</a:t>
            </a:r>
            <a:r>
              <a:rPr lang="zh-TW" altLang="en-US" sz="2800" spc="0" dirty="0">
                <a:solidFill>
                  <a:schemeClr val="bg2"/>
                </a:solidFill>
                <a:sym typeface="Microsoft YaHei"/>
              </a:rPr>
              <a:t>。</a:t>
            </a:r>
            <a:endParaRPr sz="2800"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331" name="Google Shape;331;g19ddf9ddf61_0_195" descr="幸福的祕訣？讓史上最偉大10位哲學家告訴你| 魯皓平| 遠見雜誌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3" b="-4"/>
          <a:stretch/>
        </p:blipFill>
        <p:spPr>
          <a:xfrm>
            <a:off x="2891034" y="2326580"/>
            <a:ext cx="3361929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9ddf9ddf61_0_20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对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来说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37" name="Google Shape;337;g19ddf9ddf61_0_203"/>
          <p:cNvSpPr txBox="1"/>
          <p:nvPr/>
        </p:nvSpPr>
        <p:spPr>
          <a:xfrm>
            <a:off x="1068485" y="2156587"/>
            <a:ext cx="700704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2"/>
                </a:solidFill>
                <a:sym typeface="Microsoft YaHei"/>
              </a:rPr>
              <a:t>这份工作</a:t>
            </a:r>
            <a:r>
              <a:rPr lang="zh-CN" altLang="en-US" dirty="0">
                <a:sym typeface="Microsoft YaHei"/>
              </a:rPr>
              <a:t>对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他</a:t>
            </a:r>
            <a:r>
              <a:rPr lang="zh-CN" altLang="en-US" dirty="0">
                <a:sym typeface="Microsoft YaHei"/>
              </a:rPr>
              <a:t>来说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非常重要</a:t>
            </a:r>
            <a:r>
              <a:rPr lang="zh-CN" altLang="en-US" spc="0" dirty="0">
                <a:solidFill>
                  <a:schemeClr val="bg2"/>
                </a:solidFill>
                <a:sym typeface="Microsoft YaHei"/>
              </a:rPr>
              <a:t>，</a:t>
            </a:r>
            <a:endParaRPr spc="0" dirty="0">
              <a:solidFill>
                <a:schemeClr val="bg2"/>
              </a:solidFill>
              <a:sym typeface="Microsoft YaHei"/>
            </a:endParaRPr>
          </a:p>
          <a:p>
            <a:r>
              <a:rPr lang="zh-CN" altLang="en-US" dirty="0">
                <a:solidFill>
                  <a:schemeClr val="bg2"/>
                </a:solidFill>
                <a:sym typeface="Microsoft YaHei"/>
              </a:rPr>
              <a:t>没有这份工作他就没有收入了</a:t>
            </a:r>
            <a:r>
              <a:rPr lang="zh-CN" altLang="en-US" spc="0" dirty="0">
                <a:solidFill>
                  <a:schemeClr val="bg2"/>
                </a:solidFill>
                <a:sym typeface="Microsoft YaHei"/>
              </a:rPr>
              <a:t>。</a:t>
            </a:r>
            <a:endParaRPr spc="0" dirty="0">
              <a:solidFill>
                <a:schemeClr val="bg2"/>
              </a:solidFill>
              <a:sym typeface="Microsoft YaHei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9ddf9ddf61_0_2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对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来说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43" name="Google Shape;343;g19ddf9ddf61_0_210"/>
          <p:cNvSpPr txBox="1"/>
          <p:nvPr/>
        </p:nvSpPr>
        <p:spPr>
          <a:xfrm>
            <a:off x="581172" y="2571750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ym typeface="Microsoft YaHei"/>
              </a:rPr>
              <a:t>对</a:t>
            </a:r>
            <a:r>
              <a:rPr lang="zh-CN" altLang="en-US" sz="3200" dirty="0">
                <a:solidFill>
                  <a:schemeClr val="bg2"/>
                </a:solidFill>
                <a:sym typeface="Microsoft YaHei"/>
              </a:rPr>
              <a:t>你</a:t>
            </a:r>
            <a:r>
              <a:rPr lang="zh-CN" altLang="en-US" sz="3200" dirty="0">
                <a:sym typeface="Microsoft YaHei"/>
              </a:rPr>
              <a:t>来说</a:t>
            </a:r>
            <a:r>
              <a:rPr lang="zh-CN" altLang="en-US" sz="3200" dirty="0">
                <a:solidFill>
                  <a:schemeClr val="bg2"/>
                </a:solidFill>
                <a:sym typeface="Microsoft YaHei"/>
              </a:rPr>
              <a:t>现在最重要的事情是什么</a:t>
            </a:r>
            <a:r>
              <a:rPr lang="zh-CN" altLang="en-US" sz="3200" spc="0" dirty="0">
                <a:solidFill>
                  <a:schemeClr val="bg2"/>
                </a:solidFill>
                <a:sym typeface="Microsoft YaHei"/>
              </a:rPr>
              <a:t>？</a:t>
            </a:r>
            <a:endParaRPr sz="3200" spc="0" dirty="0">
              <a:solidFill>
                <a:schemeClr val="bg2"/>
              </a:solidFill>
              <a:sym typeface="Microsoft YaHei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9ddf9ddf61_0_2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对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来说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49" name="Google Shape;349;g19ddf9ddf61_0_216"/>
          <p:cNvSpPr txBox="1"/>
          <p:nvPr/>
        </p:nvSpPr>
        <p:spPr>
          <a:xfrm>
            <a:off x="1068485" y="2220937"/>
            <a:ext cx="700704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对</a:t>
            </a:r>
            <a:r>
              <a:rPr lang="zh-CN" altLang="en-US" dirty="0">
                <a:sym typeface="Microsoft YaHei"/>
              </a:rPr>
              <a:t>你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来说</a:t>
            </a:r>
            <a:r>
              <a:rPr lang="zh-CN" altLang="en-US" dirty="0">
                <a:sym typeface="Microsoft YaHei"/>
              </a:rPr>
              <a:t>中文有趣的地方在哪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困难的地方在哪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E54A1E-DDD4-416E-BB8B-56B198A120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zh-TW" altLang="en-US" dirty="0"/>
          </a:p>
        </p:txBody>
      </p:sp>
      <p:pic>
        <p:nvPicPr>
          <p:cNvPr id="3" name="Picture 2" descr="打折怎么算？你知道什么是打折吗？_合抱木装修网">
            <a:extLst>
              <a:ext uri="{FF2B5EF4-FFF2-40B4-BE49-F238E27FC236}">
                <a16:creationId xmlns:a16="http://schemas.microsoft.com/office/drawing/2014/main" id="{20D112F8-D990-D6D3-B8E5-E924113B5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0" r="-20"/>
          <a:stretch/>
        </p:blipFill>
        <p:spPr bwMode="auto">
          <a:xfrm>
            <a:off x="3088048" y="1451509"/>
            <a:ext cx="297262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3556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9ddf9ddf61_0_223"/>
          <p:cNvSpPr txBox="1"/>
          <p:nvPr/>
        </p:nvSpPr>
        <p:spPr>
          <a:xfrm>
            <a:off x="3263002" y="2063918"/>
            <a:ext cx="2618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受到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9ddf9ddf61_0_22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受到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60" name="Google Shape;360;g19ddf9ddf61_0_227"/>
          <p:cNvSpPr txBox="1"/>
          <p:nvPr/>
        </p:nvSpPr>
        <p:spPr>
          <a:xfrm>
            <a:off x="119507" y="1450175"/>
            <a:ext cx="890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苹果电脑</a:t>
            </a:r>
            <a:r>
              <a:rPr lang="zh-CN" altLang="en-US" sz="2800" dirty="0">
                <a:sym typeface="Microsoft YaHei"/>
              </a:rPr>
              <a:t>受到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很多人的喜爱，因为它很好用</a:t>
            </a:r>
            <a:r>
              <a:rPr lang="zh-TW" altLang="en-US" sz="2800" spc="0" dirty="0">
                <a:solidFill>
                  <a:schemeClr val="bg2"/>
                </a:solidFill>
                <a:sym typeface="Microsoft YaHei"/>
              </a:rPr>
              <a:t>。</a:t>
            </a:r>
            <a:endParaRPr sz="2800"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361" name="Google Shape;361;g19ddf9ddf61_0_227" descr="教學】剛入手新Mac ？這10 個新手技巧一定要學會- 流動日報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14089" b="3730"/>
          <a:stretch/>
        </p:blipFill>
        <p:spPr>
          <a:xfrm>
            <a:off x="2336253" y="2389470"/>
            <a:ext cx="4471493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9ddf9ddf61_0_23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受到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67" name="Google Shape;367;g19ddf9ddf61_0_237"/>
          <p:cNvSpPr txBox="1"/>
          <p:nvPr/>
        </p:nvSpPr>
        <p:spPr>
          <a:xfrm>
            <a:off x="93851" y="2194587"/>
            <a:ext cx="895629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珍珠奶茶在很多地方都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受到</a:t>
            </a:r>
            <a:r>
              <a:rPr lang="zh-CN" altLang="en-US" dirty="0">
                <a:sym typeface="Microsoft YaHei"/>
              </a:rPr>
              <a:t>大家的欢迎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很多人都很喜欢喝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9ddf9ddf61_0_24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受到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73" name="Google Shape;373;g19ddf9ddf61_0_244"/>
          <p:cNvSpPr txBox="1"/>
          <p:nvPr/>
        </p:nvSpPr>
        <p:spPr>
          <a:xfrm>
            <a:off x="337515" y="1352865"/>
            <a:ext cx="8468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ym typeface="Microsoft YaHei"/>
              </a:rPr>
              <a:t>哪个国家的料理最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受到</a:t>
            </a:r>
            <a:r>
              <a:rPr lang="zh-CN" altLang="en-US" sz="3200" dirty="0">
                <a:sym typeface="Microsoft YaHei"/>
              </a:rPr>
              <a:t>捷克人的喜爱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  <p:pic>
        <p:nvPicPr>
          <p:cNvPr id="374" name="Google Shape;374;g19ddf9ddf61_0_24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146" y="2256406"/>
            <a:ext cx="398970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9ddf9ddf61_0_25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受到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80" name="Google Shape;380;g19ddf9ddf61_0_251"/>
          <p:cNvSpPr txBox="1"/>
          <p:nvPr/>
        </p:nvSpPr>
        <p:spPr>
          <a:xfrm>
            <a:off x="-78359" y="1621624"/>
            <a:ext cx="944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你觉得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受到</a:t>
            </a:r>
            <a:r>
              <a:rPr lang="zh-CN" altLang="en-US" dirty="0">
                <a:sym typeface="Microsoft YaHei"/>
              </a:rPr>
              <a:t>大家欢迎的人会具备什么特质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381" name="Google Shape;381;g19ddf9ddf61_0_25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394" y="2440961"/>
            <a:ext cx="3747212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9ddf9ddf61_0_259"/>
          <p:cNvSpPr txBox="1"/>
          <p:nvPr/>
        </p:nvSpPr>
        <p:spPr>
          <a:xfrm>
            <a:off x="2764353" y="2063850"/>
            <a:ext cx="36153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任何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dirty="0" err="1">
                <a:sym typeface="Microsoft YaHei"/>
              </a:rPr>
              <a:t>pro</a:t>
            </a:r>
            <a:r>
              <a:rPr lang="en-US" altLang="zh-CN" spc="0" dirty="0" err="1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9ddf9ddf61_0_2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任何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392" name="Google Shape;392;g19ddf9ddf61_0_263"/>
          <p:cNvSpPr txBox="1"/>
          <p:nvPr/>
        </p:nvSpPr>
        <p:spPr>
          <a:xfrm>
            <a:off x="824820" y="1294124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他不能吃辣，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任何</a:t>
            </a:r>
            <a:r>
              <a:rPr lang="zh-CN" altLang="en-US" dirty="0">
                <a:sym typeface="Microsoft YaHei"/>
              </a:rPr>
              <a:t>一点辣都不行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393" name="Google Shape;393;g19ddf9ddf61_0_26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348" y="2354893"/>
            <a:ext cx="218609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C6D0C100-59FE-7E59-FF83-80CF22D915CE}"/>
              </a:ext>
            </a:extLst>
          </p:cNvPr>
          <p:cNvGrpSpPr/>
          <p:nvPr/>
        </p:nvGrpSpPr>
        <p:grpSpPr>
          <a:xfrm>
            <a:off x="4986785" y="2200993"/>
            <a:ext cx="2756859" cy="2827800"/>
            <a:chOff x="4572000" y="2131325"/>
            <a:chExt cx="2756859" cy="2827800"/>
          </a:xfrm>
        </p:grpSpPr>
        <p:pic>
          <p:nvPicPr>
            <p:cNvPr id="394" name="Google Shape;394;g19ddf9ddf61_0_263"/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2131325"/>
              <a:ext cx="2756859" cy="252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5" name="Google Shape;395;g19ddf9ddf61_0_263"/>
            <p:cNvSpPr txBox="1"/>
            <p:nvPr/>
          </p:nvSpPr>
          <p:spPr>
            <a:xfrm>
              <a:off x="4716085" y="4651325"/>
              <a:ext cx="2468687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 b="1" dirty="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https://today.line.me/tw/v2/article/QnX0Nj</a:t>
              </a:r>
              <a:endParaRPr sz="8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9ddf9ddf61_0_2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任何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01" name="Google Shape;401;g19ddf9ddf61_0_277"/>
          <p:cNvSpPr txBox="1"/>
          <p:nvPr/>
        </p:nvSpPr>
        <p:spPr>
          <a:xfrm>
            <a:off x="2043110" y="1459884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猫可以变成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任何</a:t>
            </a:r>
            <a:r>
              <a:rPr lang="zh-CN" altLang="en-US" dirty="0">
                <a:sym typeface="Microsoft YaHei"/>
              </a:rPr>
              <a:t>形状</a:t>
            </a:r>
            <a:r>
              <a:rPr lang="zh-TW" altLang="en-US" spc="0" dirty="0">
                <a:sym typeface="Microsoft YaHei"/>
              </a:rPr>
              <a:t>。</a:t>
            </a:r>
            <a:endParaRPr lang="en-US" altLang="zh-CN" spc="0" dirty="0"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E4B3A4C-E618-C152-5970-697386B184C8}"/>
              </a:ext>
            </a:extLst>
          </p:cNvPr>
          <p:cNvGrpSpPr/>
          <p:nvPr/>
        </p:nvGrpSpPr>
        <p:grpSpPr>
          <a:xfrm>
            <a:off x="372863" y="2470443"/>
            <a:ext cx="8398274" cy="2160000"/>
            <a:chOff x="372863" y="2456157"/>
            <a:chExt cx="8398274" cy="2160000"/>
          </a:xfrm>
        </p:grpSpPr>
        <p:pic>
          <p:nvPicPr>
            <p:cNvPr id="402" name="Google Shape;402;g19ddf9ddf61_0_277" descr="猫咪都是液体！装它的容器是什么形状，猫咪就是什么形状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2863" y="2456157"/>
              <a:ext cx="1859831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3" name="Google Shape;403;g19ddf9ddf61_0_277" descr="貓咪鑽進垃圾桶，竟和容器「完美融合」，小臉超得意：「說過啦，我是液體~」 - 華語熱點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05557" y="2456157"/>
              <a:ext cx="1951820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4" name="Google Shape;404;g19ddf9ddf61_0_277" descr="猫咪都是液体？网友：猫是液体，猪就不是了！|液体|猫|猫咪_新浪新闻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30240" y="2456157"/>
              <a:ext cx="3840897" cy="21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9ddf9ddf61_0_28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任何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10" name="Google Shape;410;g19ddf9ddf61_0_289"/>
          <p:cNvSpPr txBox="1"/>
          <p:nvPr/>
        </p:nvSpPr>
        <p:spPr>
          <a:xfrm>
            <a:off x="824828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你对于黑色星期五有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任何</a:t>
            </a:r>
            <a:r>
              <a:rPr lang="zh-CN" altLang="en-US" dirty="0">
                <a:sym typeface="Microsoft YaHei"/>
              </a:rPr>
              <a:t>想法吗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9ddf9ddf61_0_29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任何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16" name="Google Shape;416;g19ddf9ddf61_0_298"/>
          <p:cNvSpPr txBox="1"/>
          <p:nvPr/>
        </p:nvSpPr>
        <p:spPr>
          <a:xfrm>
            <a:off x="824828" y="2168462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你有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任何</a:t>
            </a:r>
            <a:r>
              <a:rPr lang="zh-CN" altLang="en-US" dirty="0">
                <a:sym typeface="Microsoft YaHei"/>
              </a:rPr>
              <a:t>问题都会直接问老师吗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还是会先自己找寻解答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50605" y="1997100"/>
            <a:ext cx="644278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这个月是百货公司的周年庆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很多商品都</a:t>
            </a:r>
            <a:r>
              <a:rPr lang="zh-CN" altLang="en-US" sz="3200" dirty="0">
                <a:solidFill>
                  <a:schemeClr val="accent1"/>
                </a:solidFill>
              </a:rPr>
              <a:t>打</a:t>
            </a:r>
            <a:r>
              <a:rPr lang="zh-TW" altLang="en-US" sz="3200" dirty="0">
                <a:solidFill>
                  <a:schemeClr val="bg2"/>
                </a:solidFill>
              </a:rPr>
              <a:t>五</a:t>
            </a:r>
            <a:r>
              <a:rPr lang="zh-CN" altLang="en-US" sz="3200" dirty="0">
                <a:solidFill>
                  <a:schemeClr val="accent1"/>
                </a:solidFill>
              </a:rPr>
              <a:t>折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0291596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9ddf9ddf61_0_305"/>
          <p:cNvSpPr txBox="1"/>
          <p:nvPr/>
        </p:nvSpPr>
        <p:spPr>
          <a:xfrm>
            <a:off x="3686183" y="2063850"/>
            <a:ext cx="1771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寄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9ddf9ddf61_0_30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27" name="Google Shape;427;g19ddf9ddf61_0_309"/>
          <p:cNvSpPr txBox="1"/>
          <p:nvPr/>
        </p:nvSpPr>
        <p:spPr>
          <a:xfrm>
            <a:off x="3885257" y="2401902"/>
            <a:ext cx="5416868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800" dirty="0">
                <a:sym typeface="Microsoft YaHei"/>
              </a:rPr>
              <a:t>他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寄</a:t>
            </a:r>
            <a:r>
              <a:rPr lang="zh-CN" altLang="en-US" sz="2800" dirty="0">
                <a:sym typeface="Microsoft YaHei"/>
              </a:rPr>
              <a:t>了很多封电邮给老师，</a:t>
            </a:r>
            <a:endParaRPr lang="en-US" altLang="zh-CN" sz="2800" dirty="0">
              <a:sym typeface="Microsoft YaHei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ym typeface="Microsoft YaHei"/>
              </a:rPr>
              <a:t>但老师都没有回信</a:t>
            </a:r>
            <a:r>
              <a:rPr lang="zh-TW" altLang="en-US" sz="2800" dirty="0">
                <a:sym typeface="Microsoft YaHei"/>
              </a:rPr>
              <a:t>。</a:t>
            </a:r>
            <a:endParaRPr sz="2800" dirty="0">
              <a:sym typeface="Microsoft YaHei"/>
            </a:endParaRPr>
          </a:p>
        </p:txBody>
      </p:sp>
      <p:pic>
        <p:nvPicPr>
          <p:cNvPr id="428" name="Google Shape;428;g19ddf9ddf61_0_309" descr="現在是Email的黃金時代？ - 今周刊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969" y="1796344"/>
            <a:ext cx="335995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9ddf9ddf61_0_32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34" name="Google Shape;434;g19ddf9ddf61_0_321"/>
          <p:cNvSpPr txBox="1"/>
          <p:nvPr/>
        </p:nvSpPr>
        <p:spPr>
          <a:xfrm>
            <a:off x="0" y="2571750"/>
            <a:ext cx="9443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他想要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寄</a:t>
            </a:r>
            <a:r>
              <a:rPr lang="zh-CN" altLang="en-US" dirty="0">
                <a:sym typeface="Microsoft YaHei"/>
              </a:rPr>
              <a:t>一个生日礼物给他在法国的朋友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9ddf9ddf61_0_32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40" name="Google Shape;440;g19ddf9ddf61_0_328"/>
          <p:cNvSpPr txBox="1"/>
          <p:nvPr/>
        </p:nvSpPr>
        <p:spPr>
          <a:xfrm>
            <a:off x="1068476" y="2153737"/>
            <a:ext cx="7007047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>
                <a:sym typeface="Microsoft YaHei"/>
              </a:rPr>
              <a:t>当你去其他国家旅游时</a:t>
            </a:r>
            <a:r>
              <a:rPr lang="zh-CN" altLang="en-US" sz="3200" spc="0" dirty="0">
                <a:sym typeface="Microsoft YaHei"/>
              </a:rPr>
              <a:t>，</a:t>
            </a:r>
            <a:endParaRPr sz="3200" spc="0" dirty="0">
              <a:sym typeface="Microsoft YaHei"/>
            </a:endParaRPr>
          </a:p>
          <a:p>
            <a:pPr algn="ctr"/>
            <a:r>
              <a:rPr lang="zh-CN" altLang="en-US" sz="3200" dirty="0">
                <a:sym typeface="Microsoft YaHei"/>
              </a:rPr>
              <a:t>你会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寄</a:t>
            </a:r>
            <a:r>
              <a:rPr lang="zh-CN" altLang="en-US" sz="3200" dirty="0">
                <a:sym typeface="Microsoft YaHei"/>
              </a:rPr>
              <a:t>明信片给朋友或家人吗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9ddf9ddf61_0_80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46" name="Google Shape;446;g19ddf9ddf61_0_809"/>
          <p:cNvSpPr txBox="1"/>
          <p:nvPr/>
        </p:nvSpPr>
        <p:spPr>
          <a:xfrm>
            <a:off x="93851" y="2571750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你觉得什么东西是不能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寄</a:t>
            </a:r>
            <a:r>
              <a:rPr lang="zh-CN" altLang="en-US" dirty="0">
                <a:sym typeface="Microsoft YaHei"/>
              </a:rPr>
              <a:t>去其他国家的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9ddf9ddf61_0_334"/>
          <p:cNvSpPr txBox="1"/>
          <p:nvPr/>
        </p:nvSpPr>
        <p:spPr>
          <a:xfrm>
            <a:off x="2708352" y="2063850"/>
            <a:ext cx="3727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尤其</a:t>
            </a:r>
            <a:r>
              <a:rPr lang="en-US" altLang="zh-CN" dirty="0">
                <a:sym typeface="Microsoft YaHei"/>
              </a:rPr>
              <a:t>.ad</a:t>
            </a:r>
            <a:r>
              <a:rPr lang="en-US" altLang="zh-CN" spc="0" dirty="0">
                <a:sym typeface="Microsoft YaHei"/>
              </a:rPr>
              <a:t>v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9ddf9ddf61_0_33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尤其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57" name="Google Shape;457;g19ddf9ddf61_0_338"/>
          <p:cNvSpPr txBox="1"/>
          <p:nvPr/>
        </p:nvSpPr>
        <p:spPr>
          <a:xfrm>
            <a:off x="375987" y="2253893"/>
            <a:ext cx="8392041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ym typeface="Microsoft YaHei"/>
              </a:rPr>
              <a:t>他很喜欢文学、哲学等等</a:t>
            </a:r>
            <a:r>
              <a:rPr lang="zh-CN" altLang="en-US" sz="2800" spc="0" dirty="0">
                <a:sym typeface="Microsoft YaHei"/>
              </a:rPr>
              <a:t>，</a:t>
            </a:r>
            <a:endParaRPr sz="2800" spc="0" dirty="0">
              <a:sym typeface="Microsoft YaHei"/>
            </a:endParaRPr>
          </a:p>
          <a:p>
            <a:r>
              <a:rPr lang="zh-CN" altLang="en-US" sz="2800" dirty="0">
                <a:sym typeface="Microsoft YaHei"/>
              </a:rPr>
              <a:t>可以说他对文科都很有兴趣，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尤其</a:t>
            </a:r>
            <a:r>
              <a:rPr lang="zh-CN" altLang="en-US" sz="2800" dirty="0">
                <a:sym typeface="Microsoft YaHei"/>
              </a:rPr>
              <a:t>是历史</a:t>
            </a:r>
            <a:r>
              <a:rPr lang="zh-TW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9ddf9ddf61_0_34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尤其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63" name="Google Shape;463;g19ddf9ddf61_0_346"/>
          <p:cNvSpPr txBox="1"/>
          <p:nvPr/>
        </p:nvSpPr>
        <p:spPr>
          <a:xfrm>
            <a:off x="1312141" y="1392671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我喜欢球类运动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尤其</a:t>
            </a:r>
            <a:r>
              <a:rPr lang="zh-CN" altLang="en-US" dirty="0">
                <a:sym typeface="Microsoft YaHei"/>
              </a:rPr>
              <a:t>是排球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464" name="Google Shape;464;g19ddf9ddf61_0_34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986" y="2336018"/>
            <a:ext cx="229002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9ddf9ddf61_0_35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尤其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70" name="Google Shape;470;g19ddf9ddf61_0_357"/>
          <p:cNvSpPr txBox="1"/>
          <p:nvPr/>
        </p:nvSpPr>
        <p:spPr>
          <a:xfrm>
            <a:off x="1206342" y="2571750"/>
            <a:ext cx="6731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我喜欢</a:t>
            </a:r>
            <a:r>
              <a:rPr lang="en-US" altLang="zh-CN" dirty="0">
                <a:sym typeface="Microsoft YaHei"/>
              </a:rPr>
              <a:t>______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尤其</a:t>
            </a:r>
            <a:r>
              <a:rPr lang="zh-CN" altLang="en-US" dirty="0">
                <a:sym typeface="Microsoft YaHei"/>
              </a:rPr>
              <a:t>是</a:t>
            </a:r>
            <a:r>
              <a:rPr lang="en-US" altLang="zh-CN" dirty="0">
                <a:sym typeface="Microsoft YaHei"/>
              </a:rPr>
              <a:t>______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9ddf9ddf61_0_37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尤其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76" name="Google Shape;476;g19ddf9ddf61_0_374"/>
          <p:cNvSpPr txBox="1"/>
          <p:nvPr/>
        </p:nvSpPr>
        <p:spPr>
          <a:xfrm>
            <a:off x="1054058" y="2571750"/>
            <a:ext cx="7035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捷克菜很好吃，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尤其</a:t>
            </a:r>
            <a:r>
              <a:rPr lang="zh-CN" altLang="en-US" dirty="0">
                <a:sym typeface="Microsoft YaHei"/>
              </a:rPr>
              <a:t>是</a:t>
            </a:r>
            <a:r>
              <a:rPr lang="en-US" altLang="zh-CN" dirty="0">
                <a:sym typeface="Microsoft YaHei"/>
              </a:rPr>
              <a:t>______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94261" y="2571750"/>
            <a:ext cx="595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广告中出现很多</a:t>
            </a:r>
            <a:r>
              <a:rPr lang="zh-CN" altLang="en-US" sz="3200" dirty="0">
                <a:solidFill>
                  <a:schemeClr val="accent1"/>
                </a:solidFill>
              </a:rPr>
              <a:t>打折</a:t>
            </a:r>
            <a:r>
              <a:rPr lang="zh-CN" altLang="en-US" sz="3200" dirty="0">
                <a:solidFill>
                  <a:schemeClr val="bg2"/>
                </a:solidFill>
              </a:rPr>
              <a:t>商品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6338798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9ddf9ddf61_0_37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尤其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82" name="Google Shape;482;g19ddf9ddf61_0_379"/>
          <p:cNvSpPr txBox="1"/>
          <p:nvPr/>
        </p:nvSpPr>
        <p:spPr>
          <a:xfrm>
            <a:off x="1039622" y="2571750"/>
            <a:ext cx="7064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中文很</a:t>
            </a:r>
            <a:r>
              <a:rPr lang="en-US" altLang="zh-CN" dirty="0">
                <a:sym typeface="Microsoft YaHei"/>
              </a:rPr>
              <a:t>______</a:t>
            </a:r>
            <a:r>
              <a:rPr lang="zh-CN" altLang="en-US" dirty="0">
                <a:sym typeface="Microsoft YaHei"/>
              </a:rPr>
              <a:t>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尤其</a:t>
            </a:r>
            <a:r>
              <a:rPr lang="zh-CN" altLang="en-US" dirty="0">
                <a:sym typeface="Microsoft YaHei"/>
              </a:rPr>
              <a:t>是</a:t>
            </a:r>
            <a:r>
              <a:rPr lang="en-US" altLang="zh-CN" dirty="0">
                <a:sym typeface="Microsoft YaHei"/>
              </a:rPr>
              <a:t>_____</a:t>
            </a:r>
            <a:r>
              <a:rPr lang="en-US" altLang="zh-CN" spc="0" dirty="0">
                <a:sym typeface="Microsoft YaHei"/>
              </a:rPr>
              <a:t>_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6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B64"/>
                </a:solidFill>
              </a:rPr>
              <a:t>THANKS</a:t>
            </a:r>
            <a:endParaRPr dirty="0">
              <a:solidFill>
                <a:srgbClr val="FFCB64"/>
              </a:solidFill>
            </a:endParaRPr>
          </a:p>
        </p:txBody>
      </p:sp>
      <p:grpSp>
        <p:nvGrpSpPr>
          <p:cNvPr id="1880" name="Google Shape;1880;p36"/>
          <p:cNvGrpSpPr/>
          <p:nvPr/>
        </p:nvGrpSpPr>
        <p:grpSpPr>
          <a:xfrm>
            <a:off x="6086323" y="1653090"/>
            <a:ext cx="3481645" cy="3406550"/>
            <a:chOff x="4095386" y="2301250"/>
            <a:chExt cx="2149164" cy="2102809"/>
          </a:xfrm>
        </p:grpSpPr>
        <p:sp>
          <p:nvSpPr>
            <p:cNvPr id="1881" name="Google Shape;1881;p36"/>
            <p:cNvSpPr/>
            <p:nvPr/>
          </p:nvSpPr>
          <p:spPr>
            <a:xfrm>
              <a:off x="4095386" y="3018809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6"/>
            <p:cNvSpPr/>
            <p:nvPr/>
          </p:nvSpPr>
          <p:spPr>
            <a:xfrm>
              <a:off x="4343611" y="3422034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6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6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6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6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36"/>
          <p:cNvGrpSpPr/>
          <p:nvPr/>
        </p:nvGrpSpPr>
        <p:grpSpPr>
          <a:xfrm>
            <a:off x="6489414" y="2915087"/>
            <a:ext cx="2792057" cy="2314899"/>
            <a:chOff x="202950" y="1579375"/>
            <a:chExt cx="1537900" cy="1275075"/>
          </a:xfrm>
        </p:grpSpPr>
        <p:sp>
          <p:nvSpPr>
            <p:cNvPr id="1888" name="Google Shape;1888;p36"/>
            <p:cNvSpPr/>
            <p:nvPr/>
          </p:nvSpPr>
          <p:spPr>
            <a:xfrm>
              <a:off x="1221225" y="2527600"/>
              <a:ext cx="519625" cy="326850"/>
            </a:xfrm>
            <a:custGeom>
              <a:avLst/>
              <a:gdLst/>
              <a:ahLst/>
              <a:cxnLst/>
              <a:rect l="l" t="t" r="r" b="b"/>
              <a:pathLst>
                <a:path w="20785" h="13074" extrusionOk="0">
                  <a:moveTo>
                    <a:pt x="11242" y="0"/>
                  </a:moveTo>
                  <a:cubicBezTo>
                    <a:pt x="10960" y="0"/>
                    <a:pt x="10698" y="19"/>
                    <a:pt x="10425" y="38"/>
                  </a:cubicBezTo>
                  <a:cubicBezTo>
                    <a:pt x="4048" y="583"/>
                    <a:pt x="0" y="7119"/>
                    <a:pt x="2357" y="13074"/>
                  </a:cubicBezTo>
                  <a:lnTo>
                    <a:pt x="19282" y="13074"/>
                  </a:lnTo>
                  <a:cubicBezTo>
                    <a:pt x="19798" y="13074"/>
                    <a:pt x="20259" y="12726"/>
                    <a:pt x="20409" y="12229"/>
                  </a:cubicBezTo>
                  <a:cubicBezTo>
                    <a:pt x="20662" y="11355"/>
                    <a:pt x="20784" y="10463"/>
                    <a:pt x="20784" y="9561"/>
                  </a:cubicBezTo>
                  <a:cubicBezTo>
                    <a:pt x="20784" y="4283"/>
                    <a:pt x="16511" y="10"/>
                    <a:pt x="11242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6"/>
            <p:cNvSpPr/>
            <p:nvPr/>
          </p:nvSpPr>
          <p:spPr>
            <a:xfrm>
              <a:off x="1221225" y="2528550"/>
              <a:ext cx="388125" cy="325900"/>
            </a:xfrm>
            <a:custGeom>
              <a:avLst/>
              <a:gdLst/>
              <a:ahLst/>
              <a:cxnLst/>
              <a:rect l="l" t="t" r="r" b="b"/>
              <a:pathLst>
                <a:path w="15525" h="13036" extrusionOk="0">
                  <a:moveTo>
                    <a:pt x="10425" y="0"/>
                  </a:moveTo>
                  <a:cubicBezTo>
                    <a:pt x="4048" y="545"/>
                    <a:pt x="0" y="7081"/>
                    <a:pt x="2357" y="13036"/>
                  </a:cubicBezTo>
                  <a:lnTo>
                    <a:pt x="15177" y="13036"/>
                  </a:lnTo>
                  <a:cubicBezTo>
                    <a:pt x="15412" y="12294"/>
                    <a:pt x="15525" y="11524"/>
                    <a:pt x="15525" y="10754"/>
                  </a:cubicBezTo>
                  <a:cubicBezTo>
                    <a:pt x="15525" y="7513"/>
                    <a:pt x="13478" y="4630"/>
                    <a:pt x="10425" y="3541"/>
                  </a:cubicBezTo>
                  <a:lnTo>
                    <a:pt x="10425" y="0"/>
                  </a:ln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6"/>
            <p:cNvSpPr/>
            <p:nvPr/>
          </p:nvSpPr>
          <p:spPr>
            <a:xfrm>
              <a:off x="202950" y="2527725"/>
              <a:ext cx="513475" cy="326725"/>
            </a:xfrm>
            <a:custGeom>
              <a:avLst/>
              <a:gdLst/>
              <a:ahLst/>
              <a:cxnLst/>
              <a:rect l="l" t="t" r="r" b="b"/>
              <a:pathLst>
                <a:path w="20539" h="13069" extrusionOk="0">
                  <a:moveTo>
                    <a:pt x="10943" y="0"/>
                  </a:moveTo>
                  <a:cubicBezTo>
                    <a:pt x="4641" y="0"/>
                    <a:pt x="0" y="6072"/>
                    <a:pt x="1783" y="12224"/>
                  </a:cubicBezTo>
                  <a:cubicBezTo>
                    <a:pt x="1933" y="12721"/>
                    <a:pt x="2393" y="13069"/>
                    <a:pt x="2910" y="13069"/>
                  </a:cubicBezTo>
                  <a:lnTo>
                    <a:pt x="19843" y="13069"/>
                  </a:lnTo>
                  <a:cubicBezTo>
                    <a:pt x="20313" y="11886"/>
                    <a:pt x="20538" y="10627"/>
                    <a:pt x="20510" y="9359"/>
                  </a:cubicBezTo>
                  <a:cubicBezTo>
                    <a:pt x="20416" y="4381"/>
                    <a:pt x="16444" y="268"/>
                    <a:pt x="11466" y="14"/>
                  </a:cubicBezTo>
                  <a:cubicBezTo>
                    <a:pt x="11290" y="5"/>
                    <a:pt x="11116" y="0"/>
                    <a:pt x="10943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6"/>
            <p:cNvSpPr/>
            <p:nvPr/>
          </p:nvSpPr>
          <p:spPr>
            <a:xfrm>
              <a:off x="476900" y="1599450"/>
              <a:ext cx="968575" cy="1254775"/>
            </a:xfrm>
            <a:custGeom>
              <a:avLst/>
              <a:gdLst/>
              <a:ahLst/>
              <a:cxnLst/>
              <a:rect l="l" t="t" r="r" b="b"/>
              <a:pathLst>
                <a:path w="38743" h="50191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49017"/>
                  </a:lnTo>
                  <a:cubicBezTo>
                    <a:pt x="1" y="49665"/>
                    <a:pt x="527" y="50191"/>
                    <a:pt x="1175" y="50191"/>
                  </a:cubicBezTo>
                  <a:lnTo>
                    <a:pt x="38742" y="50191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715225" y="2123975"/>
              <a:ext cx="730250" cy="730475"/>
            </a:xfrm>
            <a:custGeom>
              <a:avLst/>
              <a:gdLst/>
              <a:ahLst/>
              <a:cxnLst/>
              <a:rect l="l" t="t" r="r" b="b"/>
              <a:pathLst>
                <a:path w="29210" h="29219" extrusionOk="0">
                  <a:moveTo>
                    <a:pt x="29209" y="1"/>
                  </a:moveTo>
                  <a:lnTo>
                    <a:pt x="0" y="29219"/>
                  </a:lnTo>
                  <a:lnTo>
                    <a:pt x="29209" y="29219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1227800" y="2380150"/>
              <a:ext cx="118125" cy="295150"/>
            </a:xfrm>
            <a:custGeom>
              <a:avLst/>
              <a:gdLst/>
              <a:ahLst/>
              <a:cxnLst/>
              <a:rect l="l" t="t" r="r" b="b"/>
              <a:pathLst>
                <a:path w="4725" h="11806" extrusionOk="0">
                  <a:moveTo>
                    <a:pt x="1249" y="0"/>
                  </a:moveTo>
                  <a:cubicBezTo>
                    <a:pt x="56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24" y="11806"/>
                  </a:lnTo>
                  <a:lnTo>
                    <a:pt x="4724" y="1240"/>
                  </a:lnTo>
                  <a:cubicBezTo>
                    <a:pt x="4724" y="554"/>
                    <a:pt x="4170" y="0"/>
                    <a:pt x="3484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576700" y="2380150"/>
              <a:ext cx="117875" cy="295150"/>
            </a:xfrm>
            <a:custGeom>
              <a:avLst/>
              <a:gdLst/>
              <a:ahLst/>
              <a:cxnLst/>
              <a:rect l="l" t="t" r="r" b="b"/>
              <a:pathLst>
                <a:path w="4715" h="11806" extrusionOk="0">
                  <a:moveTo>
                    <a:pt x="1240" y="0"/>
                  </a:moveTo>
                  <a:cubicBezTo>
                    <a:pt x="55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15" y="11806"/>
                  </a:lnTo>
                  <a:lnTo>
                    <a:pt x="4715" y="1240"/>
                  </a:lnTo>
                  <a:cubicBezTo>
                    <a:pt x="4715" y="554"/>
                    <a:pt x="4161" y="0"/>
                    <a:pt x="347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476900" y="2675275"/>
              <a:ext cx="968800" cy="179175"/>
            </a:xfrm>
            <a:custGeom>
              <a:avLst/>
              <a:gdLst/>
              <a:ahLst/>
              <a:cxnLst/>
              <a:rect l="l" t="t" r="r" b="b"/>
              <a:pathLst>
                <a:path w="38752" h="7167" extrusionOk="0">
                  <a:moveTo>
                    <a:pt x="1" y="1"/>
                  </a:moveTo>
                  <a:lnTo>
                    <a:pt x="1" y="5993"/>
                  </a:lnTo>
                  <a:cubicBezTo>
                    <a:pt x="1" y="6641"/>
                    <a:pt x="527" y="7167"/>
                    <a:pt x="1175" y="7167"/>
                  </a:cubicBezTo>
                  <a:lnTo>
                    <a:pt x="38752" y="7167"/>
                  </a:lnTo>
                  <a:lnTo>
                    <a:pt x="38752" y="1"/>
                  </a:lnTo>
                  <a:close/>
                </a:path>
              </a:pathLst>
            </a:custGeom>
            <a:solidFill>
              <a:srgbClr val="5F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476900" y="2675275"/>
              <a:ext cx="968575" cy="178950"/>
            </a:xfrm>
            <a:custGeom>
              <a:avLst/>
              <a:gdLst/>
              <a:ahLst/>
              <a:cxnLst/>
              <a:rect l="l" t="t" r="r" b="b"/>
              <a:pathLst>
                <a:path w="38743" h="7158" extrusionOk="0">
                  <a:moveTo>
                    <a:pt x="1" y="1"/>
                  </a:moveTo>
                  <a:lnTo>
                    <a:pt x="1" y="5984"/>
                  </a:lnTo>
                  <a:cubicBezTo>
                    <a:pt x="1" y="6632"/>
                    <a:pt x="527" y="7158"/>
                    <a:pt x="1175" y="7158"/>
                  </a:cubicBezTo>
                  <a:lnTo>
                    <a:pt x="38742" y="7158"/>
                  </a:lnTo>
                  <a:lnTo>
                    <a:pt x="38742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6"/>
            <p:cNvSpPr/>
            <p:nvPr/>
          </p:nvSpPr>
          <p:spPr>
            <a:xfrm>
              <a:off x="715225" y="2675275"/>
              <a:ext cx="730250" cy="178950"/>
            </a:xfrm>
            <a:custGeom>
              <a:avLst/>
              <a:gdLst/>
              <a:ahLst/>
              <a:cxnLst/>
              <a:rect l="l" t="t" r="r" b="b"/>
              <a:pathLst>
                <a:path w="29210" h="7158" extrusionOk="0">
                  <a:moveTo>
                    <a:pt x="7157" y="1"/>
                  </a:moveTo>
                  <a:lnTo>
                    <a:pt x="0" y="7158"/>
                  </a:lnTo>
                  <a:lnTo>
                    <a:pt x="29209" y="7158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6"/>
            <p:cNvSpPr/>
            <p:nvPr/>
          </p:nvSpPr>
          <p:spPr>
            <a:xfrm>
              <a:off x="809375" y="2380150"/>
              <a:ext cx="303625" cy="474300"/>
            </a:xfrm>
            <a:custGeom>
              <a:avLst/>
              <a:gdLst/>
              <a:ahLst/>
              <a:cxnLst/>
              <a:rect l="l" t="t" r="r" b="b"/>
              <a:pathLst>
                <a:path w="12145" h="18972" extrusionOk="0">
                  <a:moveTo>
                    <a:pt x="1250" y="0"/>
                  </a:moveTo>
                  <a:cubicBezTo>
                    <a:pt x="564" y="0"/>
                    <a:pt x="1" y="554"/>
                    <a:pt x="1" y="1240"/>
                  </a:cubicBezTo>
                  <a:lnTo>
                    <a:pt x="1" y="18972"/>
                  </a:lnTo>
                  <a:lnTo>
                    <a:pt x="12144" y="18972"/>
                  </a:lnTo>
                  <a:lnTo>
                    <a:pt x="12144" y="1240"/>
                  </a:lnTo>
                  <a:cubicBezTo>
                    <a:pt x="12144" y="554"/>
                    <a:pt x="11590" y="0"/>
                    <a:pt x="1090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6"/>
            <p:cNvSpPr/>
            <p:nvPr/>
          </p:nvSpPr>
          <p:spPr>
            <a:xfrm>
              <a:off x="476900" y="1599450"/>
              <a:ext cx="968575" cy="627175"/>
            </a:xfrm>
            <a:custGeom>
              <a:avLst/>
              <a:gdLst/>
              <a:ahLst/>
              <a:cxnLst/>
              <a:rect l="l" t="t" r="r" b="b"/>
              <a:pathLst>
                <a:path w="38743" h="25087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25086"/>
                  </a:lnTo>
                  <a:lnTo>
                    <a:pt x="19376" y="7692"/>
                  </a:lnTo>
                  <a:lnTo>
                    <a:pt x="38742" y="25086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323575" y="1579375"/>
              <a:ext cx="1275450" cy="648050"/>
            </a:xfrm>
            <a:custGeom>
              <a:avLst/>
              <a:gdLst/>
              <a:ahLst/>
              <a:cxnLst/>
              <a:rect l="l" t="t" r="r" b="b"/>
              <a:pathLst>
                <a:path w="51018" h="25922" extrusionOk="0">
                  <a:moveTo>
                    <a:pt x="25506" y="0"/>
                  </a:moveTo>
                  <a:cubicBezTo>
                    <a:pt x="24838" y="0"/>
                    <a:pt x="24171" y="240"/>
                    <a:pt x="23640" y="719"/>
                  </a:cubicBezTo>
                  <a:lnTo>
                    <a:pt x="555" y="21447"/>
                  </a:lnTo>
                  <a:cubicBezTo>
                    <a:pt x="38" y="21907"/>
                    <a:pt x="1" y="22686"/>
                    <a:pt x="461" y="23203"/>
                  </a:cubicBezTo>
                  <a:lnTo>
                    <a:pt x="2536" y="25513"/>
                  </a:lnTo>
                  <a:cubicBezTo>
                    <a:pt x="2777" y="25784"/>
                    <a:pt x="3115" y="25921"/>
                    <a:pt x="3454" y="25921"/>
                  </a:cubicBezTo>
                  <a:cubicBezTo>
                    <a:pt x="3750" y="25921"/>
                    <a:pt x="4047" y="25817"/>
                    <a:pt x="4283" y="25607"/>
                  </a:cubicBezTo>
                  <a:lnTo>
                    <a:pt x="25509" y="6551"/>
                  </a:lnTo>
                  <a:lnTo>
                    <a:pt x="46726" y="25607"/>
                  </a:lnTo>
                  <a:cubicBezTo>
                    <a:pt x="46962" y="25817"/>
                    <a:pt x="47259" y="25921"/>
                    <a:pt x="47556" y="25921"/>
                  </a:cubicBezTo>
                  <a:cubicBezTo>
                    <a:pt x="47896" y="25921"/>
                    <a:pt x="48236" y="25784"/>
                    <a:pt x="48482" y="25513"/>
                  </a:cubicBezTo>
                  <a:lnTo>
                    <a:pt x="50558" y="23203"/>
                  </a:lnTo>
                  <a:cubicBezTo>
                    <a:pt x="51018" y="22686"/>
                    <a:pt x="50971" y="21907"/>
                    <a:pt x="50464" y="21447"/>
                  </a:cubicBezTo>
                  <a:lnTo>
                    <a:pt x="27378" y="719"/>
                  </a:lnTo>
                  <a:cubicBezTo>
                    <a:pt x="26843" y="240"/>
                    <a:pt x="26174" y="0"/>
                    <a:pt x="25506" y="0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1235775" y="2642175"/>
              <a:ext cx="355775" cy="212275"/>
            </a:xfrm>
            <a:custGeom>
              <a:avLst/>
              <a:gdLst/>
              <a:ahLst/>
              <a:cxnLst/>
              <a:rect l="l" t="t" r="r" b="b"/>
              <a:pathLst>
                <a:path w="14231" h="8491" extrusionOk="0">
                  <a:moveTo>
                    <a:pt x="7316" y="1"/>
                  </a:moveTo>
                  <a:cubicBezTo>
                    <a:pt x="7155" y="1"/>
                    <a:pt x="6992" y="7"/>
                    <a:pt x="6828" y="19"/>
                  </a:cubicBezTo>
                  <a:cubicBezTo>
                    <a:pt x="2658" y="339"/>
                    <a:pt x="0" y="4603"/>
                    <a:pt x="1541" y="8491"/>
                  </a:cubicBezTo>
                  <a:lnTo>
                    <a:pt x="12201" y="8491"/>
                  </a:lnTo>
                  <a:cubicBezTo>
                    <a:pt x="12745" y="8482"/>
                    <a:pt x="13215" y="8106"/>
                    <a:pt x="13346" y="7580"/>
                  </a:cubicBezTo>
                  <a:cubicBezTo>
                    <a:pt x="14230" y="3665"/>
                    <a:pt x="11241" y="1"/>
                    <a:pt x="7316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2" name="Google Shape;1902;p36"/>
          <p:cNvSpPr/>
          <p:nvPr/>
        </p:nvSpPr>
        <p:spPr>
          <a:xfrm>
            <a:off x="944935" y="811246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36"/>
          <p:cNvSpPr/>
          <p:nvPr/>
        </p:nvSpPr>
        <p:spPr>
          <a:xfrm>
            <a:off x="5479175" y="312600"/>
            <a:ext cx="1655580" cy="972905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36"/>
          <p:cNvSpPr/>
          <p:nvPr/>
        </p:nvSpPr>
        <p:spPr>
          <a:xfrm>
            <a:off x="76260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36"/>
          <p:cNvSpPr/>
          <p:nvPr/>
        </p:nvSpPr>
        <p:spPr>
          <a:xfrm>
            <a:off x="78927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50605" y="2571750"/>
            <a:ext cx="6442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你喜欢购买有</a:t>
            </a:r>
            <a:r>
              <a:rPr lang="zh-CN" altLang="en-US" sz="3200" dirty="0">
                <a:solidFill>
                  <a:schemeClr val="accent1"/>
                </a:solidFill>
              </a:rPr>
              <a:t>打折</a:t>
            </a:r>
            <a:r>
              <a:rPr lang="zh-CN" altLang="en-US" sz="3200" dirty="0">
                <a:solidFill>
                  <a:schemeClr val="bg2"/>
                </a:solidFill>
              </a:rPr>
              <a:t>的商品吗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049494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打折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3" y="257175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商店通常什么时候会</a:t>
            </a:r>
            <a:r>
              <a:rPr lang="zh-CN" altLang="en-US" sz="3200" dirty="0">
                <a:solidFill>
                  <a:schemeClr val="accent1"/>
                </a:solidFill>
              </a:rPr>
              <a:t>打折</a:t>
            </a:r>
            <a:r>
              <a:rPr lang="zh-CN" altLang="en-US" sz="3200" dirty="0">
                <a:solidFill>
                  <a:schemeClr val="bg2"/>
                </a:solidFill>
              </a:rPr>
              <a:t>呢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81016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价格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32681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1" y="1353375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200" dirty="0">
                <a:solidFill>
                  <a:schemeClr val="bg2"/>
                </a:solidFill>
              </a:rPr>
              <a:t>这台电脑的</a:t>
            </a:r>
            <a:r>
              <a:rPr lang="zh-TW" altLang="en-US" sz="3200" dirty="0">
                <a:solidFill>
                  <a:schemeClr val="accent1"/>
                </a:solidFill>
              </a:rPr>
              <a:t>价格</a:t>
            </a:r>
            <a:r>
              <a:rPr lang="zh-TW" altLang="en-US" sz="3200" dirty="0">
                <a:solidFill>
                  <a:schemeClr val="bg2"/>
                </a:solidFill>
              </a:rPr>
              <a:t>不贵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8A702C6-73A9-EDF2-06FE-984405CE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02" y="2257425"/>
            <a:ext cx="2307992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808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1" y="1353375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这栋房子的</a:t>
            </a:r>
            <a:r>
              <a:rPr lang="zh-CN" altLang="en-US" sz="3200" dirty="0">
                <a:solidFill>
                  <a:schemeClr val="accent1"/>
                </a:solidFill>
              </a:rPr>
              <a:t>价格</a:t>
            </a:r>
            <a:r>
              <a:rPr lang="zh-CN" altLang="en-US" sz="3200" dirty="0">
                <a:solidFill>
                  <a:schemeClr val="bg2"/>
                </a:solidFill>
              </a:rPr>
              <a:t>很高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AC14FB-BCFA-1A5B-A11B-A79BF1A7D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22"/>
          <a:stretch/>
        </p:blipFill>
        <p:spPr>
          <a:xfrm>
            <a:off x="1271137" y="2361334"/>
            <a:ext cx="6601722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72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94261" y="1034100"/>
            <a:ext cx="5955477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sz="3200" dirty="0">
                <a:solidFill>
                  <a:schemeClr val="bg2"/>
                </a:solidFill>
              </a:rPr>
              <a:t>IKEA</a:t>
            </a:r>
            <a:r>
              <a:rPr lang="zh-CN" altLang="en-US" sz="3200" dirty="0">
                <a:solidFill>
                  <a:schemeClr val="bg2"/>
                </a:solidFill>
              </a:rPr>
              <a:t>有卖很多</a:t>
            </a:r>
            <a:r>
              <a:rPr lang="zh-CN" altLang="en-US" sz="3200" dirty="0">
                <a:solidFill>
                  <a:schemeClr val="accent1"/>
                </a:solidFill>
              </a:rPr>
              <a:t>家具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很多人都会来这里买</a:t>
            </a:r>
            <a:r>
              <a:rPr lang="zh-CN" altLang="en-US" sz="3200" dirty="0">
                <a:solidFill>
                  <a:schemeClr val="accent1"/>
                </a:solidFill>
              </a:rPr>
              <a:t>家具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Ikea - eshop a internetový online obchod | Viame.cz">
            <a:extLst>
              <a:ext uri="{FF2B5EF4-FFF2-40B4-BE49-F238E27FC236}">
                <a16:creationId xmlns:a16="http://schemas.microsoft.com/office/drawing/2014/main" id="{2894D009-43F2-16C2-40F3-9E882A60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75" y="2721378"/>
            <a:ext cx="2562044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094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4" y="1782000"/>
            <a:ext cx="5545108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买东西前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首先要看清楚</a:t>
            </a:r>
            <a:r>
              <a:rPr lang="zh-CN" altLang="en-US" sz="3200" dirty="0">
                <a:solidFill>
                  <a:schemeClr val="accent1"/>
                </a:solidFill>
              </a:rPr>
              <a:t>价格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其次要确定质量好不好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96258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19636" y="2571750"/>
            <a:ext cx="790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这间餐馆内用和外带的</a:t>
            </a:r>
            <a:r>
              <a:rPr lang="zh-CN" altLang="en-US" sz="3200" dirty="0">
                <a:solidFill>
                  <a:schemeClr val="accent1"/>
                </a:solidFill>
              </a:rPr>
              <a:t>价格</a:t>
            </a:r>
            <a:r>
              <a:rPr lang="zh-CN" altLang="en-US" sz="3200" dirty="0">
                <a:solidFill>
                  <a:schemeClr val="bg2"/>
                </a:solidFill>
              </a:rPr>
              <a:t>不一样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10955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619636" y="2085975"/>
            <a:ext cx="790472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这是老板能接受的最低</a:t>
            </a:r>
            <a:r>
              <a:rPr lang="zh-CN" altLang="en-US" sz="3200" dirty="0">
                <a:solidFill>
                  <a:schemeClr val="accent1"/>
                </a:solidFill>
              </a:rPr>
              <a:t>价格</a:t>
            </a:r>
            <a:r>
              <a:rPr lang="zh-CN" altLang="en-US" sz="3200" dirty="0">
                <a:solidFill>
                  <a:schemeClr val="bg2"/>
                </a:solidFill>
              </a:rPr>
              <a:t>，</a:t>
            </a:r>
            <a:endParaRPr lang="en-US" altLang="zh-CN" sz="320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如果少于这个</a:t>
            </a:r>
            <a:r>
              <a:rPr lang="zh-CN" altLang="en-US" sz="3200" dirty="0">
                <a:solidFill>
                  <a:schemeClr val="accent1"/>
                </a:solidFill>
              </a:rPr>
              <a:t>价格</a:t>
            </a:r>
            <a:r>
              <a:rPr lang="zh-CN" altLang="en-US" sz="3200" dirty="0">
                <a:solidFill>
                  <a:schemeClr val="bg2"/>
                </a:solidFill>
              </a:rPr>
              <a:t>他就不愿意卖了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09012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93851" y="2571750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价格</a:t>
            </a:r>
            <a:r>
              <a:rPr lang="zh-CN" altLang="en-US" sz="3200" dirty="0">
                <a:solidFill>
                  <a:schemeClr val="bg2"/>
                </a:solidFill>
              </a:rPr>
              <a:t>差不多多少的衣服你会愿意购买呢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918324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2571750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你认为手工饼干卖多少</a:t>
            </a:r>
            <a:r>
              <a:rPr lang="zh-CN" altLang="en-US" sz="3200" dirty="0">
                <a:solidFill>
                  <a:schemeClr val="accent1"/>
                </a:solidFill>
              </a:rPr>
              <a:t>价格</a:t>
            </a:r>
            <a:r>
              <a:rPr lang="zh-CN" altLang="en-US" sz="3200" dirty="0">
                <a:solidFill>
                  <a:schemeClr val="bg2"/>
                </a:solidFill>
              </a:rPr>
              <a:t>才合理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035350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质量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9667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蘋果手機舊換新優惠縮水iPhone X折扣砍最多- SOGI手機王">
            <a:extLst>
              <a:ext uri="{FF2B5EF4-FFF2-40B4-BE49-F238E27FC236}">
                <a16:creationId xmlns:a16="http://schemas.microsoft.com/office/drawing/2014/main" id="{5304D712-17F3-F971-5C61-C69E95CE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98" y="2257425"/>
            <a:ext cx="336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8" y="1353375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他觉得苹果手机的</a:t>
            </a:r>
            <a:r>
              <a:rPr lang="zh-CN" altLang="en-US" sz="2800" dirty="0">
                <a:solidFill>
                  <a:schemeClr val="accent1"/>
                </a:solidFill>
              </a:rPr>
              <a:t>质量</a:t>
            </a:r>
            <a:r>
              <a:rPr lang="zh-CN" altLang="en-US" sz="2800" dirty="0">
                <a:solidFill>
                  <a:schemeClr val="bg2"/>
                </a:solidFill>
              </a:rPr>
              <a:t>很好，可以用很久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79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37506" y="1353375"/>
            <a:ext cx="846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这支手机的</a:t>
            </a:r>
            <a:r>
              <a:rPr lang="zh-CN" altLang="en-US" sz="2800" dirty="0">
                <a:solidFill>
                  <a:schemeClr val="accent1"/>
                </a:solidFill>
              </a:rPr>
              <a:t>质量</a:t>
            </a:r>
            <a:r>
              <a:rPr lang="zh-CN" altLang="en-US" sz="2800" dirty="0">
                <a:solidFill>
                  <a:schemeClr val="bg2"/>
                </a:solidFill>
              </a:rPr>
              <a:t>特别好，怎么样都用不坏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Lord Sydes #FBPA #FBPPR 💙 🇬🇧🇩🇪🇸🇬🇫🇮🇪🇺 on Twitter | Funny  pictures, Police humor, Nokia">
            <a:extLst>
              <a:ext uri="{FF2B5EF4-FFF2-40B4-BE49-F238E27FC236}">
                <a16:creationId xmlns:a16="http://schemas.microsoft.com/office/drawing/2014/main" id="{B04595C3-AE08-9458-AC5C-30BE0775D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5" y="2265504"/>
            <a:ext cx="252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史上最強大手機回來啦！Nokia 3310即將重現江湖？ | Nokia 3310、手機、史上最強大、堅固、耐用| 手機小姐| 妞新聞niusnews">
            <a:extLst>
              <a:ext uri="{FF2B5EF4-FFF2-40B4-BE49-F238E27FC236}">
                <a16:creationId xmlns:a16="http://schemas.microsoft.com/office/drawing/2014/main" id="{D5AEAC60-8BC6-DFC4-72F4-03640A97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10" y="2265504"/>
            <a:ext cx="4815286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03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8" y="1353375"/>
            <a:ext cx="8392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这件衣服的</a:t>
            </a:r>
            <a:r>
              <a:rPr lang="zh-CN" altLang="en-US" sz="3200" dirty="0">
                <a:solidFill>
                  <a:schemeClr val="accent1"/>
                </a:solidFill>
              </a:rPr>
              <a:t>质量</a:t>
            </a:r>
            <a:r>
              <a:rPr lang="zh-CN" altLang="en-US" sz="3200" dirty="0">
                <a:solidFill>
                  <a:schemeClr val="bg2"/>
                </a:solidFill>
              </a:rPr>
              <a:t>很好，穿起来很舒服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怎样买到有质感的衣服？简单6招让你买衣服不踩坑帅气萌猪的博客">
            <a:extLst>
              <a:ext uri="{FF2B5EF4-FFF2-40B4-BE49-F238E27FC236}">
                <a16:creationId xmlns:a16="http://schemas.microsoft.com/office/drawing/2014/main" id="{04CEAD81-546F-7585-80F1-F005929B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06" y="2242751"/>
            <a:ext cx="3611185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62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106948" y="2110612"/>
            <a:ext cx="693010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这间公司的产品检测非常严格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因此</a:t>
            </a:r>
            <a:r>
              <a:rPr lang="zh-CN" altLang="en-US" sz="3200" dirty="0">
                <a:solidFill>
                  <a:schemeClr val="accent1"/>
                </a:solidFill>
              </a:rPr>
              <a:t>质量</a:t>
            </a:r>
            <a:r>
              <a:rPr lang="zh-CN" altLang="en-US" sz="3200" dirty="0">
                <a:solidFill>
                  <a:schemeClr val="bg2"/>
                </a:solidFill>
              </a:rPr>
              <a:t>都很好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6343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红色沙发风水好吗- 143易学网">
            <a:extLst>
              <a:ext uri="{FF2B5EF4-FFF2-40B4-BE49-F238E27FC236}">
                <a16:creationId xmlns:a16="http://schemas.microsoft.com/office/drawing/2014/main" id="{37D25C45-FAB1-36EA-BED9-5B5AAF886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98" y="2626751"/>
            <a:ext cx="3056604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4" y="1034100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3200" dirty="0">
                <a:solidFill>
                  <a:schemeClr val="bg2"/>
                </a:solidFill>
              </a:rPr>
              <a:t>他最喜欢红色的</a:t>
            </a:r>
            <a:r>
              <a:rPr lang="zh-TW" altLang="en-US" sz="3200" dirty="0">
                <a:solidFill>
                  <a:schemeClr val="accent1"/>
                </a:solidFill>
              </a:rPr>
              <a:t>家具</a:t>
            </a:r>
            <a:r>
              <a:rPr lang="zh-TW" altLang="en-US" sz="3200" spc="0" dirty="0">
                <a:solidFill>
                  <a:schemeClr val="bg2"/>
                </a:solidFill>
              </a:rPr>
              <a:t>，</a:t>
            </a:r>
            <a:endParaRPr lang="en-US" altLang="zh-TW" sz="3200" spc="0" dirty="0">
              <a:solidFill>
                <a:schemeClr val="bg2"/>
              </a:solidFill>
            </a:endParaRPr>
          </a:p>
          <a:p>
            <a:r>
              <a:rPr lang="zh-TW" altLang="en-US" sz="3200" dirty="0">
                <a:solidFill>
                  <a:schemeClr val="bg2"/>
                </a:solidFill>
              </a:rPr>
              <a:t>整个房间都买了红色的</a:t>
            </a:r>
            <a:r>
              <a:rPr lang="zh-TW" altLang="en-US" sz="3200" dirty="0">
                <a:solidFill>
                  <a:schemeClr val="accent1"/>
                </a:solidFill>
              </a:rPr>
              <a:t>家具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34596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6" y="1832007"/>
            <a:ext cx="5468164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这部电影的</a:t>
            </a:r>
            <a:r>
              <a:rPr lang="zh-CN" altLang="en-US" sz="3200" dirty="0">
                <a:solidFill>
                  <a:schemeClr val="accent1"/>
                </a:solidFill>
              </a:rPr>
              <a:t>质量</a:t>
            </a:r>
            <a:r>
              <a:rPr lang="zh-CN" altLang="en-US" sz="3200" dirty="0">
                <a:solidFill>
                  <a:schemeClr val="bg2"/>
                </a:solidFill>
              </a:rPr>
              <a:t>很好</a:t>
            </a:r>
            <a:r>
              <a:rPr lang="zh-TW" altLang="en-US" sz="3200" spc="0" dirty="0">
                <a:solidFill>
                  <a:schemeClr val="bg2"/>
                </a:solidFill>
              </a:rPr>
              <a:t>，</a:t>
            </a:r>
            <a:endParaRPr lang="en-US" altLang="zh-TW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不仅演员的演出很完美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剧本也写得非常精彩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51740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325231" y="2571750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你的睡眠</a:t>
            </a:r>
            <a:r>
              <a:rPr lang="zh-CN" altLang="en-US" sz="3200" dirty="0">
                <a:solidFill>
                  <a:schemeClr val="accent1"/>
                </a:solidFill>
              </a:rPr>
              <a:t>质量</a:t>
            </a:r>
            <a:r>
              <a:rPr lang="zh-CN" altLang="en-US" sz="3200" dirty="0">
                <a:solidFill>
                  <a:schemeClr val="bg2"/>
                </a:solidFill>
              </a:rPr>
              <a:t>好吗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26101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7" y="257175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请分享你认为</a:t>
            </a:r>
            <a:r>
              <a:rPr lang="zh-CN" altLang="en-US" sz="3200" dirty="0">
                <a:solidFill>
                  <a:schemeClr val="accent1"/>
                </a:solidFill>
              </a:rPr>
              <a:t>质量</a:t>
            </a:r>
            <a:r>
              <a:rPr lang="zh-CN" altLang="en-US" sz="3200" dirty="0">
                <a:solidFill>
                  <a:schemeClr val="bg2"/>
                </a:solidFill>
              </a:rPr>
              <a:t>最好的视频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31807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224516" y="2063918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流行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914232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6" y="1353845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最近中国开始</a:t>
            </a:r>
            <a:r>
              <a:rPr lang="zh-CN" altLang="en-US" sz="3200" dirty="0">
                <a:solidFill>
                  <a:schemeClr val="accent1"/>
                </a:solidFill>
              </a:rPr>
              <a:t>流行</a:t>
            </a:r>
            <a:r>
              <a:rPr lang="zh-CN" altLang="en-US" sz="3200" dirty="0">
                <a:solidFill>
                  <a:schemeClr val="bg2"/>
                </a:solidFill>
              </a:rPr>
              <a:t>穿汉服生活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3BD034F-937E-0368-3C0C-808B4C2D61C7}"/>
              </a:ext>
            </a:extLst>
          </p:cNvPr>
          <p:cNvGrpSpPr/>
          <p:nvPr/>
        </p:nvGrpSpPr>
        <p:grpSpPr>
          <a:xfrm>
            <a:off x="1885806" y="2258365"/>
            <a:ext cx="5372388" cy="2520000"/>
            <a:chOff x="1885806" y="2258365"/>
            <a:chExt cx="5372388" cy="2520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D1F65E5-F8CE-866E-95D3-C7E87788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806" y="2258365"/>
              <a:ext cx="1890000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D081991-36BE-95BD-CA2B-06473946E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1612" y="2258365"/>
              <a:ext cx="1596582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712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24030" y="2350095"/>
            <a:ext cx="4544834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bg2"/>
                </a:solidFill>
              </a:rPr>
              <a:t>他除了</a:t>
            </a:r>
            <a:r>
              <a:rPr lang="zh-CN" altLang="en-US" sz="2800" dirty="0">
                <a:solidFill>
                  <a:schemeClr val="accent1"/>
                </a:solidFill>
              </a:rPr>
              <a:t>流行</a:t>
            </a:r>
            <a:r>
              <a:rPr lang="zh-CN" altLang="en-US" sz="2800" dirty="0">
                <a:solidFill>
                  <a:schemeClr val="bg2"/>
                </a:solidFill>
              </a:rPr>
              <a:t>音乐以外，</a:t>
            </a:r>
            <a:endParaRPr lang="en-US" altLang="zh-CN" sz="2800" dirty="0">
              <a:solidFill>
                <a:schemeClr val="bg2"/>
              </a:solidFill>
            </a:endParaRPr>
          </a:p>
          <a:p>
            <a:pPr algn="l"/>
            <a:r>
              <a:rPr lang="zh-CN" altLang="en-US" sz="2800" dirty="0">
                <a:solidFill>
                  <a:schemeClr val="bg2"/>
                </a:solidFill>
              </a:rPr>
              <a:t>还喜欢古典音乐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CB6528E-2FF3-7B0F-AD34-8387FE8EDE4C}"/>
              </a:ext>
            </a:extLst>
          </p:cNvPr>
          <p:cNvGrpSpPr/>
          <p:nvPr/>
        </p:nvGrpSpPr>
        <p:grpSpPr>
          <a:xfrm>
            <a:off x="4944614" y="1301602"/>
            <a:ext cx="3600000" cy="3409779"/>
            <a:chOff x="2772000" y="1301602"/>
            <a:chExt cx="3600000" cy="340977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885C8FB-30D2-43F5-2E88-5F35D2CD2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2000" y="1301602"/>
              <a:ext cx="3600000" cy="23573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A4B6860-6FA3-C937-E1C7-0AE91252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000" y="3926481"/>
              <a:ext cx="3600000" cy="7849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90729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7971" y="1373959"/>
            <a:ext cx="882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这次展出的衣服可能是未来衣服的</a:t>
            </a:r>
            <a:r>
              <a:rPr lang="zh-CN" altLang="en-US" sz="2800" dirty="0">
                <a:solidFill>
                  <a:schemeClr val="accent1"/>
                </a:solidFill>
              </a:rPr>
              <a:t>流行</a:t>
            </a:r>
            <a:r>
              <a:rPr lang="zh-CN" altLang="en-US" sz="2800" dirty="0">
                <a:solidFill>
                  <a:schemeClr val="bg2"/>
                </a:solidFill>
              </a:rPr>
              <a:t>方向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DD30B5-A812-2D3A-A5B8-5834DE33D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0" y="2237038"/>
            <a:ext cx="378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722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50606" y="1373959"/>
            <a:ext cx="6442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这些是前一阵子</a:t>
            </a:r>
            <a:r>
              <a:rPr lang="zh-CN" altLang="en-US" sz="3200" dirty="0">
                <a:solidFill>
                  <a:schemeClr val="accent1"/>
                </a:solidFill>
              </a:rPr>
              <a:t>流行</a:t>
            </a:r>
            <a:r>
              <a:rPr lang="zh-CN" altLang="en-US" sz="3200" dirty="0">
                <a:solidFill>
                  <a:schemeClr val="bg2"/>
                </a:solidFill>
              </a:rPr>
              <a:t>的迷因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流行迷因（Popular meme）｜【超能先生迷因】Mr Incredible becoming canny - YouTube">
            <a:extLst>
              <a:ext uri="{FF2B5EF4-FFF2-40B4-BE49-F238E27FC236}">
                <a16:creationId xmlns:a16="http://schemas.microsoft.com/office/drawing/2014/main" id="{A4208990-F6D8-45B2-EDB2-DF474A2F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00" y="2237038"/>
            <a:ext cx="448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753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257175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冬天是感冒</a:t>
            </a:r>
            <a:r>
              <a:rPr lang="zh-CN" altLang="en-US" sz="3200" dirty="0">
                <a:solidFill>
                  <a:schemeClr val="accent1"/>
                </a:solidFill>
              </a:rPr>
              <a:t>流行</a:t>
            </a:r>
            <a:r>
              <a:rPr lang="zh-CN" altLang="en-US" sz="3200" dirty="0">
                <a:solidFill>
                  <a:schemeClr val="bg2"/>
                </a:solidFill>
              </a:rPr>
              <a:t>的季节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69660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03845" y="2121695"/>
            <a:ext cx="853631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bg2"/>
                </a:solidFill>
              </a:rPr>
              <a:t>Facebook </a:t>
            </a:r>
            <a:r>
              <a:rPr lang="zh-CN" altLang="en-US" sz="3200" dirty="0">
                <a:solidFill>
                  <a:schemeClr val="bg2"/>
                </a:solidFill>
              </a:rPr>
              <a:t>已经退</a:t>
            </a:r>
            <a:r>
              <a:rPr lang="zh-CN" altLang="en-US" sz="3200" dirty="0">
                <a:solidFill>
                  <a:schemeClr val="accent1"/>
                </a:solidFill>
              </a:rPr>
              <a:t>流行</a:t>
            </a:r>
            <a:r>
              <a:rPr lang="zh-CN" altLang="en-US" sz="3200" dirty="0">
                <a:solidFill>
                  <a:schemeClr val="bg2"/>
                </a:solidFill>
              </a:rPr>
              <a:t>了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现在的年轻人</a:t>
            </a:r>
            <a:r>
              <a:rPr lang="zh-CN" altLang="en-US" sz="3200" dirty="0">
                <a:solidFill>
                  <a:schemeClr val="accent1"/>
                </a:solidFill>
              </a:rPr>
              <a:t>流行</a:t>
            </a:r>
            <a:r>
              <a:rPr lang="zh-CN" altLang="en-US" sz="3200" dirty="0">
                <a:solidFill>
                  <a:schemeClr val="bg2"/>
                </a:solidFill>
              </a:rPr>
              <a:t>使用 </a:t>
            </a:r>
            <a:r>
              <a:rPr lang="en-US" altLang="zh-CN" sz="3200" dirty="0">
                <a:solidFill>
                  <a:schemeClr val="bg2"/>
                </a:solidFill>
              </a:rPr>
              <a:t>Instagram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7121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94263" y="1351020"/>
            <a:ext cx="595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他很喜欢中国的明代</a:t>
            </a:r>
            <a:r>
              <a:rPr lang="zh-CN" altLang="en-US" sz="3200" dirty="0">
                <a:solidFill>
                  <a:schemeClr val="accent1"/>
                </a:solidFill>
              </a:rPr>
              <a:t>家具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明代家具不同于明式家具_大清翰林古典艺术红木家具">
            <a:extLst>
              <a:ext uri="{FF2B5EF4-FFF2-40B4-BE49-F238E27FC236}">
                <a16:creationId xmlns:a16="http://schemas.microsoft.com/office/drawing/2014/main" id="{3F10B0E3-76EB-5343-9FA8-FA8947C5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11" y="2252716"/>
            <a:ext cx="4941178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93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257175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请分享最近</a:t>
            </a:r>
            <a:r>
              <a:rPr lang="zh-CN" altLang="en-US" sz="3200" dirty="0">
                <a:solidFill>
                  <a:schemeClr val="accent1"/>
                </a:solidFill>
              </a:rPr>
              <a:t>流行</a:t>
            </a:r>
            <a:r>
              <a:rPr lang="zh-CN" altLang="en-US" sz="3200" dirty="0">
                <a:solidFill>
                  <a:schemeClr val="bg2"/>
                </a:solidFill>
              </a:rPr>
              <a:t>的东西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89754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流行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257175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你会跟着</a:t>
            </a:r>
            <a:r>
              <a:rPr lang="zh-CN" altLang="en-US" sz="3200" dirty="0">
                <a:solidFill>
                  <a:schemeClr val="accent1"/>
                </a:solidFill>
              </a:rPr>
              <a:t>流行</a:t>
            </a:r>
            <a:r>
              <a:rPr lang="zh-CN" altLang="en-US" sz="3200" dirty="0">
                <a:solidFill>
                  <a:schemeClr val="bg2"/>
                </a:solidFill>
              </a:rPr>
              <a:t>换发型吗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962435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2441449" y="2063918"/>
            <a:ext cx="42611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肯定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(adv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4104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93851" y="1353845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老板跟他们保证，下星期</a:t>
            </a:r>
            <a:r>
              <a:rPr lang="zh-CN" altLang="en-US" sz="3200" dirty="0">
                <a:solidFill>
                  <a:schemeClr val="accent1"/>
                </a:solidFill>
              </a:rPr>
              <a:t>肯定</a:t>
            </a:r>
            <a:r>
              <a:rPr lang="zh-CN" altLang="en-US" sz="3200" dirty="0">
                <a:solidFill>
                  <a:schemeClr val="bg2"/>
                </a:solidFill>
              </a:rPr>
              <a:t>会发薪水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3BD034F-937E-0368-3C0C-808B4C2D61C7}"/>
              </a:ext>
            </a:extLst>
          </p:cNvPr>
          <p:cNvGrpSpPr/>
          <p:nvPr/>
        </p:nvGrpSpPr>
        <p:grpSpPr>
          <a:xfrm>
            <a:off x="1885806" y="2258365"/>
            <a:ext cx="5372388" cy="2520000"/>
            <a:chOff x="1885806" y="2258365"/>
            <a:chExt cx="5372388" cy="2520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D1F65E5-F8CE-866E-95D3-C7E87788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806" y="2258365"/>
              <a:ext cx="1890000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D081991-36BE-95BD-CA2B-06473946E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1612" y="2258365"/>
              <a:ext cx="1596582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7889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3" y="1353845"/>
            <a:ext cx="7981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他觉得名牌的衣服质量</a:t>
            </a:r>
            <a:r>
              <a:rPr lang="zh-CN" altLang="en-US" sz="3200" dirty="0">
                <a:solidFill>
                  <a:schemeClr val="accent1"/>
                </a:solidFill>
              </a:rPr>
              <a:t>肯定</a:t>
            </a:r>
            <a:r>
              <a:rPr lang="zh-CN" altLang="en-US" sz="3200" dirty="0">
                <a:solidFill>
                  <a:schemeClr val="bg2"/>
                </a:solidFill>
              </a:rPr>
              <a:t>比较好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3BD034F-937E-0368-3C0C-808B4C2D61C7}"/>
              </a:ext>
            </a:extLst>
          </p:cNvPr>
          <p:cNvGrpSpPr/>
          <p:nvPr/>
        </p:nvGrpSpPr>
        <p:grpSpPr>
          <a:xfrm>
            <a:off x="1885806" y="2258365"/>
            <a:ext cx="5372388" cy="2520000"/>
            <a:chOff x="1885806" y="2258365"/>
            <a:chExt cx="5372388" cy="2520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D1F65E5-F8CE-866E-95D3-C7E87788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806" y="2258365"/>
              <a:ext cx="1890000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D081991-36BE-95BD-CA2B-06473946E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1612" y="2258365"/>
              <a:ext cx="1596582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0461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1089100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他们每个星期都会去麦当劳吃饭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他们</a:t>
            </a:r>
            <a:r>
              <a:rPr lang="zh-CN" altLang="en-US" sz="3200" dirty="0">
                <a:solidFill>
                  <a:schemeClr val="accent1"/>
                </a:solidFill>
              </a:rPr>
              <a:t>肯定</a:t>
            </a:r>
            <a:r>
              <a:rPr lang="zh-CN" altLang="en-US" sz="3200" dirty="0">
                <a:solidFill>
                  <a:schemeClr val="bg2"/>
                </a:solidFill>
              </a:rPr>
              <a:t>很喜欢吃麦当劳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麥當勞「植物肉漢堡」登場！史上第一個McPlant®植物系漢堡限量開賣，彈性素食者必嘗鮮">
            <a:extLst>
              <a:ext uri="{FF2B5EF4-FFF2-40B4-BE49-F238E27FC236}">
                <a16:creationId xmlns:a16="http://schemas.microsoft.com/office/drawing/2014/main" id="{91488653-627E-549E-1B77-D7B14E0A9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49" y="2718797"/>
            <a:ext cx="32395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60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404833" y="1411480"/>
            <a:ext cx="833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chemeClr val="bg2"/>
                </a:solidFill>
              </a:rPr>
              <a:t>店员以为</a:t>
            </a:r>
            <a:r>
              <a:rPr lang="en-US" altLang="zh-CN" sz="2400" dirty="0">
                <a:solidFill>
                  <a:schemeClr val="bg2"/>
                </a:solidFill>
              </a:rPr>
              <a:t>38</a:t>
            </a:r>
            <a:r>
              <a:rPr lang="zh-CN" altLang="en-US" sz="2400" dirty="0">
                <a:solidFill>
                  <a:schemeClr val="bg2"/>
                </a:solidFill>
              </a:rPr>
              <a:t>岁的他买游戏机</a:t>
            </a:r>
            <a:r>
              <a:rPr lang="zh-CN" altLang="en-US" sz="2400" dirty="0">
                <a:solidFill>
                  <a:schemeClr val="accent1"/>
                </a:solidFill>
              </a:rPr>
              <a:t>肯定</a:t>
            </a:r>
            <a:r>
              <a:rPr lang="zh-CN" altLang="en-US" sz="2400" dirty="0">
                <a:solidFill>
                  <a:schemeClr val="bg2"/>
                </a:solidFill>
              </a:rPr>
              <a:t>是给儿子买的</a:t>
            </a:r>
            <a:r>
              <a:rPr lang="zh-TW" altLang="en-US" sz="2400" spc="0" dirty="0">
                <a:solidFill>
                  <a:schemeClr val="bg2"/>
                </a:solidFill>
              </a:rPr>
              <a:t>。</a:t>
            </a:r>
            <a:endParaRPr lang="zh-CN" altLang="en-US" sz="2400" spc="0" dirty="0">
              <a:solidFill>
                <a:schemeClr val="bg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5ED739-5D9E-D6C9-A4C7-6DCD35B5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08" y="2250525"/>
            <a:ext cx="2889381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79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懶人特輯】樹懶動作這麼慢的原因居然是... JUKSY 街星">
            <a:extLst>
              <a:ext uri="{FF2B5EF4-FFF2-40B4-BE49-F238E27FC236}">
                <a16:creationId xmlns:a16="http://schemas.microsoft.com/office/drawing/2014/main" id="{8D7681A7-9434-1818-2380-6D3B8D98D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98" y="2250525"/>
            <a:ext cx="4479999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440099" y="1411480"/>
            <a:ext cx="826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chemeClr val="bg2"/>
                </a:solidFill>
              </a:rPr>
              <a:t>他最</a:t>
            </a:r>
            <a:r>
              <a:rPr lang="zh-CN" altLang="en-US" sz="2400" dirty="0">
                <a:solidFill>
                  <a:schemeClr val="accent1"/>
                </a:solidFill>
              </a:rPr>
              <a:t>肯定</a:t>
            </a:r>
            <a:r>
              <a:rPr lang="zh-CN" altLang="en-US" sz="2400" dirty="0">
                <a:solidFill>
                  <a:schemeClr val="bg2"/>
                </a:solidFill>
              </a:rPr>
              <a:t>的事，就是政府做事的速度一定很慢</a:t>
            </a:r>
            <a:r>
              <a:rPr lang="zh-TW" altLang="en-US" sz="2400" spc="0" dirty="0">
                <a:solidFill>
                  <a:schemeClr val="bg2"/>
                </a:solidFill>
              </a:rPr>
              <a:t>。</a:t>
            </a:r>
            <a:endParaRPr lang="zh-CN" altLang="en-US" sz="24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61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991530" y="1034100"/>
            <a:ext cx="7160935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他不喜欢乱说话</a:t>
            </a:r>
            <a:r>
              <a:rPr lang="zh-CN" altLang="en-US" sz="2800" spc="0" dirty="0">
                <a:solidFill>
                  <a:schemeClr val="bg2"/>
                </a:solidFill>
              </a:rPr>
              <a:t>，</a:t>
            </a:r>
            <a:endParaRPr lang="en-US" altLang="zh-CN" sz="2800" spc="0" dirty="0">
              <a:solidFill>
                <a:schemeClr val="bg2"/>
              </a:solidFill>
            </a:endParaRPr>
          </a:p>
          <a:p>
            <a:r>
              <a:rPr lang="zh-CN" altLang="en-US" sz="2800" dirty="0">
                <a:solidFill>
                  <a:schemeClr val="bg2"/>
                </a:solidFill>
              </a:rPr>
              <a:t>因此他不</a:t>
            </a:r>
            <a:r>
              <a:rPr lang="zh-CN" altLang="en-US" sz="2800" dirty="0">
                <a:solidFill>
                  <a:schemeClr val="accent1"/>
                </a:solidFill>
              </a:rPr>
              <a:t>肯定</a:t>
            </a:r>
            <a:r>
              <a:rPr lang="zh-CN" altLang="en-US" sz="2800" dirty="0">
                <a:solidFill>
                  <a:schemeClr val="bg2"/>
                </a:solidFill>
              </a:rPr>
              <a:t>的事情他都不会乱</a:t>
            </a:r>
            <a:r>
              <a:rPr lang="zh-CN" altLang="en-US" sz="2800" spc="0" dirty="0">
                <a:solidFill>
                  <a:schemeClr val="bg2"/>
                </a:solidFill>
              </a:rPr>
              <a:t>说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史丹佛心理學家：工作能力強的人都這樣聊天｜天下雜誌">
            <a:extLst>
              <a:ext uri="{FF2B5EF4-FFF2-40B4-BE49-F238E27FC236}">
                <a16:creationId xmlns:a16="http://schemas.microsoft.com/office/drawing/2014/main" id="{EC6BD14D-3475-23CF-7BD6-DA8C6110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56" y="2469096"/>
            <a:ext cx="3762085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17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我们最美好的十年：画家没来上课，马芽询问原因">
            <a:extLst>
              <a:ext uri="{FF2B5EF4-FFF2-40B4-BE49-F238E27FC236}">
                <a16:creationId xmlns:a16="http://schemas.microsoft.com/office/drawing/2014/main" id="{CEBFDEAF-596C-DBA9-981F-68B173A0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92" y="2469096"/>
            <a:ext cx="449561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37505" y="1034100"/>
            <a:ext cx="8468985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他的同屋起不了床是他现在最</a:t>
            </a:r>
            <a:r>
              <a:rPr lang="zh-CN" altLang="en-US" sz="2800" dirty="0">
                <a:solidFill>
                  <a:schemeClr val="accent1"/>
                </a:solidFill>
              </a:rPr>
              <a:t>肯定</a:t>
            </a:r>
            <a:r>
              <a:rPr lang="zh-CN" altLang="en-US" sz="2800" dirty="0">
                <a:solidFill>
                  <a:schemeClr val="bg2"/>
                </a:solidFill>
              </a:rPr>
              <a:t>的事情</a:t>
            </a:r>
            <a:r>
              <a:rPr lang="zh-CN" altLang="en-US" sz="2800" spc="0" dirty="0">
                <a:solidFill>
                  <a:schemeClr val="bg2"/>
                </a:solidFill>
              </a:rPr>
              <a:t>，</a:t>
            </a:r>
            <a:endParaRPr lang="en-US" altLang="zh-CN" sz="2800" spc="0" dirty="0">
              <a:solidFill>
                <a:schemeClr val="bg2"/>
              </a:solidFill>
            </a:endParaRPr>
          </a:p>
          <a:p>
            <a:r>
              <a:rPr lang="zh-CN" altLang="en-US" sz="2800" dirty="0">
                <a:solidFill>
                  <a:schemeClr val="bg2"/>
                </a:solidFill>
              </a:rPr>
              <a:t>因为他昨天看到他没有开闹钟</a:t>
            </a:r>
            <a:r>
              <a:rPr lang="zh-CN" altLang="en-US" sz="28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419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8" y="1751070"/>
            <a:ext cx="7007046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为了把所有</a:t>
            </a:r>
            <a:r>
              <a:rPr lang="zh-CN" altLang="en-US" sz="3200" dirty="0">
                <a:solidFill>
                  <a:schemeClr val="accent1"/>
                </a:solidFill>
              </a:rPr>
              <a:t>家具</a:t>
            </a:r>
            <a:r>
              <a:rPr lang="zh-CN" altLang="en-US" sz="3200" dirty="0">
                <a:solidFill>
                  <a:schemeClr val="bg2"/>
                </a:solidFill>
              </a:rPr>
              <a:t>换成木头材料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他努力赚钱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甚至还有好几份工作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61054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3" y="2164556"/>
            <a:ext cx="554510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依照我的专业知识判断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这个计划</a:t>
            </a:r>
            <a:r>
              <a:rPr lang="zh-CN" altLang="en-US" sz="3200" dirty="0">
                <a:solidFill>
                  <a:schemeClr val="accent1"/>
                </a:solidFill>
              </a:rPr>
              <a:t>肯定</a:t>
            </a:r>
            <a:r>
              <a:rPr lang="zh-CN" altLang="en-US" sz="3200" dirty="0">
                <a:solidFill>
                  <a:schemeClr val="bg2"/>
                </a:solidFill>
              </a:rPr>
              <a:t>会成功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67992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94262" y="2107407"/>
            <a:ext cx="595547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</a:t>
            </a:r>
            <a:r>
              <a:rPr lang="zh-CN" altLang="en-US" sz="3200" dirty="0">
                <a:solidFill>
                  <a:schemeClr val="accent1"/>
                </a:solidFill>
              </a:rPr>
              <a:t>肯定</a:t>
            </a:r>
            <a:r>
              <a:rPr lang="zh-CN" altLang="en-US" sz="3200" dirty="0">
                <a:solidFill>
                  <a:schemeClr val="bg2"/>
                </a:solidFill>
              </a:rPr>
              <a:t>非常喜欢这位歌手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因为他买了他所有的专辑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65961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2571750"/>
            <a:ext cx="7981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你觉得做了什么事</a:t>
            </a:r>
            <a:r>
              <a:rPr lang="zh-CN" altLang="en-US" sz="3200" dirty="0">
                <a:solidFill>
                  <a:schemeClr val="accent1"/>
                </a:solidFill>
              </a:rPr>
              <a:t>肯定</a:t>
            </a:r>
            <a:r>
              <a:rPr lang="zh-CN" altLang="en-US" sz="3200" dirty="0">
                <a:solidFill>
                  <a:schemeClr val="bg2"/>
                </a:solidFill>
              </a:rPr>
              <a:t>会失去朋</a:t>
            </a:r>
            <a:r>
              <a:rPr lang="zh-CN" altLang="en-US" sz="3200" spc="0" dirty="0">
                <a:solidFill>
                  <a:schemeClr val="bg2"/>
                </a:solidFill>
              </a:rPr>
              <a:t>友？</a:t>
            </a:r>
          </a:p>
        </p:txBody>
      </p:sp>
    </p:spTree>
    <p:extLst>
      <p:ext uri="{BB962C8B-B14F-4D97-AF65-F5344CB8AC3E}">
        <p14:creationId xmlns:p14="http://schemas.microsoft.com/office/powerpoint/2010/main" val="24129624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肯定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812544" y="2571750"/>
            <a:ext cx="3518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请用</a:t>
            </a:r>
            <a:r>
              <a:rPr lang="zh-CN" altLang="en-US" sz="3200" dirty="0">
                <a:solidFill>
                  <a:schemeClr val="accent1"/>
                </a:solidFill>
              </a:rPr>
              <a:t>肯定</a:t>
            </a:r>
            <a:r>
              <a:rPr lang="zh-CN" altLang="en-US" sz="3200" dirty="0">
                <a:solidFill>
                  <a:schemeClr val="bg2"/>
                </a:solidFill>
              </a:rPr>
              <a:t>造句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724411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2441449" y="2063918"/>
            <a:ext cx="42611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顺便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(adv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343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顺便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7971" y="1353845"/>
            <a:ext cx="882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他去超市给自己买饮料，</a:t>
            </a:r>
            <a:r>
              <a:rPr lang="zh-CN" altLang="en-US" sz="2800" dirty="0">
                <a:solidFill>
                  <a:schemeClr val="accent1"/>
                </a:solidFill>
              </a:rPr>
              <a:t>顺便</a:t>
            </a:r>
            <a:r>
              <a:rPr lang="zh-CN" altLang="en-US" sz="2800" dirty="0">
                <a:solidFill>
                  <a:schemeClr val="bg2"/>
                </a:solidFill>
              </a:rPr>
              <a:t>帮室友买牛奶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pic>
        <p:nvPicPr>
          <p:cNvPr id="5" name="Picture 4" descr="2022年最新】日本超市必買推薦零食、調味料、伴手禮一次點名！ - 完美行旅遊情報（WAmazing Discover）">
            <a:extLst>
              <a:ext uri="{FF2B5EF4-FFF2-40B4-BE49-F238E27FC236}">
                <a16:creationId xmlns:a16="http://schemas.microsoft.com/office/drawing/2014/main" id="{17AA3F40-7974-2E3C-8828-D0F46BE1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95" y="2196810"/>
            <a:ext cx="379661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29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台湾との共同企画、コーヒーかすで弁当箱!?プラ問題を考える契機に（野上優佳子（弁当家、sunahoプロジェクトチーム） 2020/04/30 公開）  - クラウドファンディング READYFOR">
            <a:extLst>
              <a:ext uri="{FF2B5EF4-FFF2-40B4-BE49-F238E27FC236}">
                <a16:creationId xmlns:a16="http://schemas.microsoft.com/office/drawing/2014/main" id="{E3097138-0886-08A9-A082-E3C3D8FB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0" y="2196810"/>
            <a:ext cx="4479999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顺便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0" y="1353845"/>
            <a:ext cx="9341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他每天做晚饭时，会</a:t>
            </a:r>
            <a:r>
              <a:rPr lang="zh-CN" altLang="en-US" sz="2800" dirty="0">
                <a:solidFill>
                  <a:schemeClr val="accent1"/>
                </a:solidFill>
              </a:rPr>
              <a:t>顺便</a:t>
            </a:r>
            <a:r>
              <a:rPr lang="zh-CN" altLang="en-US" sz="2800" dirty="0">
                <a:solidFill>
                  <a:schemeClr val="bg2"/>
                </a:solidFill>
              </a:rPr>
              <a:t>把明天的午餐准备好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104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顺便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474489" y="1353845"/>
            <a:ext cx="8392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他在洗澡前会</a:t>
            </a:r>
            <a:r>
              <a:rPr lang="zh-CN" altLang="en-US" sz="3200" dirty="0">
                <a:solidFill>
                  <a:schemeClr val="accent1"/>
                </a:solidFill>
              </a:rPr>
              <a:t>顺便</a:t>
            </a:r>
            <a:r>
              <a:rPr lang="zh-CN" altLang="en-US" sz="3200" dirty="0">
                <a:solidFill>
                  <a:schemeClr val="bg2"/>
                </a:solidFill>
              </a:rPr>
              <a:t>把浴室也打扫干净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4" descr="女工打掃房子打掃浴室-照片素材（圖片） [67971432] - PIXTA圖庫">
            <a:extLst>
              <a:ext uri="{FF2B5EF4-FFF2-40B4-BE49-F238E27FC236}">
                <a16:creationId xmlns:a16="http://schemas.microsoft.com/office/drawing/2014/main" id="{A0BB584B-31CF-0AF6-7469-C8E0F3AE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81" y="2258365"/>
            <a:ext cx="3566038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985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顺便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474489" y="2571750"/>
            <a:ext cx="8392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到欧洲实习可以</a:t>
            </a:r>
            <a:r>
              <a:rPr lang="zh-CN" altLang="en-US" sz="3200" dirty="0">
                <a:solidFill>
                  <a:schemeClr val="accent1"/>
                </a:solidFill>
              </a:rPr>
              <a:t>顺便</a:t>
            </a:r>
            <a:r>
              <a:rPr lang="zh-CN" altLang="en-US" sz="3200" dirty="0">
                <a:solidFill>
                  <a:schemeClr val="bg2"/>
                </a:solidFill>
              </a:rPr>
              <a:t>去其他国家旅行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089580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顺便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9" y="2164556"/>
            <a:ext cx="839204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在台湾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学生在早上上课前都会</a:t>
            </a:r>
            <a:r>
              <a:rPr lang="zh-CN" altLang="en-US" sz="3200" dirty="0">
                <a:solidFill>
                  <a:schemeClr val="accent1"/>
                </a:solidFill>
              </a:rPr>
              <a:t>顺便</a:t>
            </a:r>
            <a:r>
              <a:rPr lang="zh-CN" altLang="en-US" sz="3200" dirty="0">
                <a:solidFill>
                  <a:schemeClr val="bg2"/>
                </a:solidFill>
              </a:rPr>
              <a:t>去买早饭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2990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81575" y="2086827"/>
            <a:ext cx="498085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因为他计划装潢房子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所以丢掉了很多</a:t>
            </a:r>
            <a:r>
              <a:rPr lang="zh-CN" altLang="en-US" sz="3200" dirty="0">
                <a:solidFill>
                  <a:schemeClr val="accent1"/>
                </a:solidFill>
              </a:rPr>
              <a:t>家具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626166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顺便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2323" y="2571750"/>
            <a:ext cx="887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你回家的时候会</a:t>
            </a:r>
            <a:r>
              <a:rPr lang="zh-CN" altLang="en-US" sz="3200" dirty="0">
                <a:solidFill>
                  <a:schemeClr val="accent1"/>
                </a:solidFill>
              </a:rPr>
              <a:t>顺便</a:t>
            </a:r>
            <a:r>
              <a:rPr lang="zh-CN" altLang="en-US" sz="3200" dirty="0">
                <a:solidFill>
                  <a:schemeClr val="bg2"/>
                </a:solidFill>
              </a:rPr>
              <a:t>买什么或做什么吗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5813515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顺便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774072" y="2571750"/>
            <a:ext cx="359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请用</a:t>
            </a:r>
            <a:r>
              <a:rPr lang="zh-CN" altLang="en-US" sz="3200" dirty="0">
                <a:solidFill>
                  <a:schemeClr val="accent1"/>
                </a:solidFill>
              </a:rPr>
              <a:t>顺便</a:t>
            </a:r>
            <a:r>
              <a:rPr lang="zh-CN" altLang="en-US" sz="3200" dirty="0">
                <a:solidFill>
                  <a:schemeClr val="bg2"/>
                </a:solidFill>
              </a:rPr>
              <a:t>造句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8097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97264" y="2063918"/>
            <a:ext cx="2749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现金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116531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94261" y="1353845"/>
            <a:ext cx="5955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你要用</a:t>
            </a:r>
            <a:r>
              <a:rPr lang="zh-CN" altLang="en-US" sz="3200" dirty="0">
                <a:solidFill>
                  <a:schemeClr val="accent1"/>
                </a:solidFill>
              </a:rPr>
              <a:t>现金</a:t>
            </a:r>
            <a:r>
              <a:rPr lang="zh-CN" altLang="en-US" sz="3200" dirty="0">
                <a:solidFill>
                  <a:schemeClr val="bg2"/>
                </a:solidFill>
              </a:rPr>
              <a:t>还是信用卡呢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CDE3B2A-4374-274C-7BC9-162B1F33FBA4}"/>
              </a:ext>
            </a:extLst>
          </p:cNvPr>
          <p:cNvGrpSpPr/>
          <p:nvPr/>
        </p:nvGrpSpPr>
        <p:grpSpPr>
          <a:xfrm>
            <a:off x="853308" y="2258365"/>
            <a:ext cx="7437384" cy="2520000"/>
            <a:chOff x="853308" y="1311750"/>
            <a:chExt cx="7437384" cy="2520000"/>
          </a:xfrm>
        </p:grpSpPr>
        <p:pic>
          <p:nvPicPr>
            <p:cNvPr id="4" name="Picture 2" descr="レジの会計のイラスト（男性店員）">
              <a:extLst>
                <a:ext uri="{FF2B5EF4-FFF2-40B4-BE49-F238E27FC236}">
                  <a16:creationId xmlns:a16="http://schemas.microsoft.com/office/drawing/2014/main" id="{4ABCCEA6-3C50-1B50-8B3C-4A9D591C8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08" y="1311750"/>
              <a:ext cx="2520000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1AFE6814-3437-1AB2-1A00-5F0E0436DB0A}"/>
                </a:ext>
              </a:extLst>
            </p:cNvPr>
            <p:cNvGrpSpPr/>
            <p:nvPr/>
          </p:nvGrpSpPr>
          <p:grpSpPr>
            <a:xfrm>
              <a:off x="4226616" y="1388210"/>
              <a:ext cx="4064076" cy="2367081"/>
              <a:chOff x="3886918" y="2357968"/>
              <a:chExt cx="4064076" cy="236708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語音泡泡: 橢圓形 5">
                <a:extLst>
                  <a:ext uri="{FF2B5EF4-FFF2-40B4-BE49-F238E27FC236}">
                    <a16:creationId xmlns:a16="http://schemas.microsoft.com/office/drawing/2014/main" id="{97E02DB4-BEB7-0F8C-8567-8860C9ACD6AA}"/>
                  </a:ext>
                </a:extLst>
              </p:cNvPr>
              <p:cNvSpPr/>
              <p:nvPr/>
            </p:nvSpPr>
            <p:spPr>
              <a:xfrm>
                <a:off x="3886918" y="2357968"/>
                <a:ext cx="4064076" cy="2367081"/>
              </a:xfrm>
              <a:prstGeom prst="wedgeEllipseCallout">
                <a:avLst>
                  <a:gd name="adj1" fmla="val -64922"/>
                  <a:gd name="adj2" fmla="val 11284"/>
                </a:avLst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FB9B5C17-D406-41BC-6360-159E0ED10EDF}"/>
                  </a:ext>
                </a:extLst>
              </p:cNvPr>
              <p:cNvGrpSpPr/>
              <p:nvPr/>
            </p:nvGrpSpPr>
            <p:grpSpPr>
              <a:xfrm>
                <a:off x="4925931" y="2643388"/>
                <a:ext cx="1986049" cy="1785345"/>
                <a:chOff x="4846953" y="2643388"/>
                <a:chExt cx="1986049" cy="1785345"/>
              </a:xfrm>
            </p:grpSpPr>
            <p:pic>
              <p:nvPicPr>
                <p:cNvPr id="7" name="Picture 4" descr="1ドル札のイラスト（お金・紙幣） | かわいいフリー素材集 いらすとや">
                  <a:extLst>
                    <a:ext uri="{FF2B5EF4-FFF2-40B4-BE49-F238E27FC236}">
                      <a16:creationId xmlns:a16="http://schemas.microsoft.com/office/drawing/2014/main" id="{21EB4E37-9C3F-1F28-D65A-7C75DD1E43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6953" y="2643388"/>
                  <a:ext cx="1440000" cy="7554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6" descr="クレジットカードのイラスト | かわいいフリー素材集 いらすとや">
                  <a:extLst>
                    <a:ext uri="{FF2B5EF4-FFF2-40B4-BE49-F238E27FC236}">
                      <a16:creationId xmlns:a16="http://schemas.microsoft.com/office/drawing/2014/main" id="{077466B7-D7FC-012E-BDF7-B4481E8DBA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6953" y="3539533"/>
                  <a:ext cx="1440000" cy="889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群組 10">
                  <a:extLst>
                    <a:ext uri="{FF2B5EF4-FFF2-40B4-BE49-F238E27FC236}">
                      <a16:creationId xmlns:a16="http://schemas.microsoft.com/office/drawing/2014/main" id="{324B867B-9D34-83E7-F857-28EE59625B60}"/>
                    </a:ext>
                  </a:extLst>
                </p:cNvPr>
                <p:cNvGrpSpPr/>
                <p:nvPr/>
              </p:nvGrpSpPr>
              <p:grpSpPr>
                <a:xfrm>
                  <a:off x="6454372" y="2807819"/>
                  <a:ext cx="378630" cy="1468701"/>
                  <a:chOff x="4382685" y="2807819"/>
                  <a:chExt cx="378630" cy="1468701"/>
                </a:xfrm>
              </p:grpSpPr>
              <p:sp>
                <p:nvSpPr>
                  <p:cNvPr id="9" name="標題 1">
                    <a:extLst>
                      <a:ext uri="{FF2B5EF4-FFF2-40B4-BE49-F238E27FC236}">
                        <a16:creationId xmlns:a16="http://schemas.microsoft.com/office/drawing/2014/main" id="{D5CE0320-F5FC-D6E8-74AA-C020985F31F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382686" y="2807819"/>
                    <a:ext cx="37862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defPPr>
                    <a:lvl1pPr algn="ctr">
                      <a:defRPr sz="3200" b="1" spc="600">
                        <a:solidFill>
                          <a:schemeClr val="bg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defRPr>
                    </a:lvl1pPr>
                  </a:lstStyle>
                  <a:p>
                    <a:r>
                      <a:rPr lang="en-US" altLang="zh-TW" spc="0" dirty="0"/>
                      <a:t>?</a:t>
                    </a:r>
                  </a:p>
                </p:txBody>
              </p:sp>
              <p:sp>
                <p:nvSpPr>
                  <p:cNvPr id="10" name="標題 1">
                    <a:extLst>
                      <a:ext uri="{FF2B5EF4-FFF2-40B4-BE49-F238E27FC236}">
                        <a16:creationId xmlns:a16="http://schemas.microsoft.com/office/drawing/2014/main" id="{C6533DC7-5CFC-F6D0-BA2C-41F9A68ADE7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382685" y="3691745"/>
                    <a:ext cx="37863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defPPr>
                    <a:lvl1pPr algn="ctr">
                      <a:defRPr sz="3200" b="1" spc="0">
                        <a:solidFill>
                          <a:schemeClr val="bg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defRPr>
                    </a:lvl1pPr>
                  </a:lstStyle>
                  <a:p>
                    <a:r>
                      <a:rPr lang="en-US" altLang="zh-TW" dirty="0"/>
                      <a:t>?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6896706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55516" y="1148483"/>
            <a:ext cx="8032968" cy="130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</a:rPr>
              <a:t>他不喜欢带</a:t>
            </a:r>
            <a:r>
              <a:rPr lang="zh-CN" altLang="en-US" sz="2800" dirty="0">
                <a:solidFill>
                  <a:schemeClr val="accent1"/>
                </a:solidFill>
              </a:rPr>
              <a:t>现金</a:t>
            </a:r>
            <a:r>
              <a:rPr lang="zh-CN" altLang="en-US" sz="2800" dirty="0">
                <a:solidFill>
                  <a:schemeClr val="bg2"/>
                </a:solidFill>
              </a:rPr>
              <a:t>去买东西，觉得很麻烦</a:t>
            </a:r>
            <a:r>
              <a:rPr lang="zh-CN" altLang="en-US" sz="2800" spc="0" dirty="0">
                <a:solidFill>
                  <a:schemeClr val="bg2"/>
                </a:solidFill>
              </a:rPr>
              <a:t>。</a:t>
            </a:r>
          </a:p>
          <a:p>
            <a:r>
              <a:rPr lang="zh-CN" altLang="en-US" sz="2800" dirty="0">
                <a:solidFill>
                  <a:schemeClr val="bg2"/>
                </a:solidFill>
              </a:rPr>
              <a:t>他更喜欢用手机</a:t>
            </a:r>
            <a:r>
              <a:rPr lang="zh-CN" altLang="en-US" sz="2800" spc="0" dirty="0">
                <a:solidFill>
                  <a:schemeClr val="bg2"/>
                </a:solidFill>
              </a:rPr>
              <a:t>。</a:t>
            </a:r>
          </a:p>
        </p:txBody>
      </p:sp>
      <p:pic>
        <p:nvPicPr>
          <p:cNvPr id="5" name="Picture 2" descr="レジでスマホを見せる人のイラスト | かわいいフリー素材集 いらすとや">
            <a:extLst>
              <a:ext uri="{FF2B5EF4-FFF2-40B4-BE49-F238E27FC236}">
                <a16:creationId xmlns:a16="http://schemas.microsoft.com/office/drawing/2014/main" id="{A78CF1F8-2D0B-654D-911F-E522C3E6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00" y="2571750"/>
            <a:ext cx="2758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8265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120046" y="2571750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这台贩卖机只接受</a:t>
            </a:r>
            <a:r>
              <a:rPr lang="zh-CN" altLang="en-US" sz="2800" dirty="0">
                <a:solidFill>
                  <a:schemeClr val="accent1"/>
                </a:solidFill>
              </a:rPr>
              <a:t>现金</a:t>
            </a:r>
            <a:r>
              <a:rPr lang="zh-CN" altLang="en-US" sz="28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70693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2571750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现在很少人在中国使用</a:t>
            </a:r>
            <a:r>
              <a:rPr lang="zh-CN" altLang="en-US" sz="3200" dirty="0">
                <a:solidFill>
                  <a:schemeClr val="accent1"/>
                </a:solidFill>
              </a:rPr>
              <a:t>现金</a:t>
            </a:r>
            <a:r>
              <a:rPr lang="zh-CN" altLang="en-US" sz="3200" dirty="0">
                <a:solidFill>
                  <a:schemeClr val="bg2"/>
                </a:solidFill>
              </a:rPr>
              <a:t>买东西。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55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257175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你平时身上会带</a:t>
            </a:r>
            <a:r>
              <a:rPr lang="zh-CN" altLang="en-US" sz="3200" dirty="0">
                <a:solidFill>
                  <a:schemeClr val="accent1"/>
                </a:solidFill>
              </a:rPr>
              <a:t>现金</a:t>
            </a:r>
            <a:r>
              <a:rPr lang="zh-CN" altLang="en-US" sz="3200" dirty="0">
                <a:solidFill>
                  <a:schemeClr val="bg2"/>
                </a:solidFill>
              </a:rPr>
              <a:t>吗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950427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现金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2571750"/>
            <a:ext cx="7981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你会用</a:t>
            </a:r>
            <a:r>
              <a:rPr lang="zh-CN" altLang="en-US" sz="3200" dirty="0">
                <a:solidFill>
                  <a:schemeClr val="accent1"/>
                </a:solidFill>
              </a:rPr>
              <a:t>现金</a:t>
            </a:r>
            <a:r>
              <a:rPr lang="zh-CN" altLang="en-US" sz="3200" dirty="0">
                <a:solidFill>
                  <a:schemeClr val="bg2"/>
                </a:solidFill>
              </a:rPr>
              <a:t>买手机还是用信用卡呢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066359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473782" y="2063918"/>
            <a:ext cx="21964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台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6504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837918" y="2571750"/>
            <a:ext cx="5468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你通常会到哪里买</a:t>
            </a:r>
            <a:r>
              <a:rPr lang="zh-CN" altLang="en-US" sz="3200" dirty="0">
                <a:solidFill>
                  <a:schemeClr val="accent1"/>
                </a:solidFill>
              </a:rPr>
              <a:t>家具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6294095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5" y="1353845"/>
            <a:ext cx="554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他刚买了一</a:t>
            </a:r>
            <a:r>
              <a:rPr lang="zh-CN" altLang="en-US" sz="3200" dirty="0">
                <a:solidFill>
                  <a:schemeClr val="accent1"/>
                </a:solidFill>
              </a:rPr>
              <a:t>台</a:t>
            </a:r>
            <a:r>
              <a:rPr lang="zh-CN" altLang="en-US" sz="3200" dirty="0">
                <a:solidFill>
                  <a:schemeClr val="bg2"/>
                </a:solidFill>
              </a:rPr>
              <a:t>新的笔电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外媒評最佳「筆電品牌」排行：華碩奪冠、微星名次大躍進- 自由電子報3C科技">
            <a:extLst>
              <a:ext uri="{FF2B5EF4-FFF2-40B4-BE49-F238E27FC236}">
                <a16:creationId xmlns:a16="http://schemas.microsoft.com/office/drawing/2014/main" id="{C4B432F0-D3B3-9FCD-CA58-072AD5DFD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57" y="2258365"/>
            <a:ext cx="3364083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59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7971" y="1403851"/>
            <a:ext cx="882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他很想在房间装一</a:t>
            </a:r>
            <a:r>
              <a:rPr lang="zh-CN" altLang="en-US" sz="2800" dirty="0">
                <a:solidFill>
                  <a:schemeClr val="accent1"/>
                </a:solidFill>
              </a:rPr>
              <a:t>台</a:t>
            </a:r>
            <a:r>
              <a:rPr lang="zh-CN" altLang="en-US" sz="2800" dirty="0">
                <a:solidFill>
                  <a:schemeClr val="bg2"/>
                </a:solidFill>
              </a:rPr>
              <a:t>空调，再买一</a:t>
            </a:r>
            <a:r>
              <a:rPr lang="zh-CN" altLang="en-US" sz="2800" dirty="0">
                <a:solidFill>
                  <a:schemeClr val="accent1"/>
                </a:solidFill>
              </a:rPr>
              <a:t>台</a:t>
            </a:r>
            <a:r>
              <a:rPr lang="zh-CN" altLang="en-US" sz="2800" dirty="0">
                <a:solidFill>
                  <a:schemeClr val="bg2"/>
                </a:solidFill>
              </a:rPr>
              <a:t>电风扇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901671B-C035-F20B-C801-1831FA295962}"/>
              </a:ext>
            </a:extLst>
          </p:cNvPr>
          <p:cNvGrpSpPr/>
          <p:nvPr/>
        </p:nvGrpSpPr>
        <p:grpSpPr>
          <a:xfrm>
            <a:off x="666000" y="2441869"/>
            <a:ext cx="7812000" cy="2160000"/>
            <a:chOff x="666000" y="1491750"/>
            <a:chExt cx="7812000" cy="2160000"/>
          </a:xfrm>
        </p:grpSpPr>
        <p:pic>
          <p:nvPicPr>
            <p:cNvPr id="4" name="Picture 2" descr="杰(@yaode53104920) / Twitter">
              <a:extLst>
                <a:ext uri="{FF2B5EF4-FFF2-40B4-BE49-F238E27FC236}">
                  <a16:creationId xmlns:a16="http://schemas.microsoft.com/office/drawing/2014/main" id="{AEA988AD-3BA8-5A07-B548-31EE08FBF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000" y="1491750"/>
              <a:ext cx="2160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大同DC直流馬達變頻電扇元祖扇白色電風扇TF-D14DA-W-家電．影音-myfone購物">
              <a:extLst>
                <a:ext uri="{FF2B5EF4-FFF2-40B4-BE49-F238E27FC236}">
                  <a16:creationId xmlns:a16="http://schemas.microsoft.com/office/drawing/2014/main" id="{352BBEDF-DA51-A16D-DF30-1D3D825BD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00" y="1491750"/>
              <a:ext cx="2160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空調系統有哪些分類中央空調與分體空調有什麼區別- 中南科技工程有限公司">
              <a:extLst>
                <a:ext uri="{FF2B5EF4-FFF2-40B4-BE49-F238E27FC236}">
                  <a16:creationId xmlns:a16="http://schemas.microsoft.com/office/drawing/2014/main" id="{8EED28E6-46EE-67D9-749B-DAB970EB2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000" y="1491750"/>
              <a:ext cx="2160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49975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1" y="2082507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因为宿舍的洗衣机离房间很远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所以他想买一</a:t>
            </a:r>
            <a:r>
              <a:rPr lang="zh-CN" altLang="en-US" sz="3200" dirty="0">
                <a:solidFill>
                  <a:schemeClr val="accent1"/>
                </a:solidFill>
              </a:rPr>
              <a:t>台</a:t>
            </a:r>
            <a:r>
              <a:rPr lang="zh-CN" altLang="en-US" sz="3200" dirty="0">
                <a:solidFill>
                  <a:schemeClr val="bg2"/>
                </a:solidFill>
              </a:rPr>
              <a:t>洗衣机放在房间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472704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1" y="1661610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这</a:t>
            </a:r>
            <a:r>
              <a:rPr lang="zh-CN" altLang="en-US" sz="3200" dirty="0">
                <a:solidFill>
                  <a:schemeClr val="accent1"/>
                </a:solidFill>
              </a:rPr>
              <a:t>台</a:t>
            </a:r>
            <a:r>
              <a:rPr lang="zh-CN" altLang="en-US" sz="3200" dirty="0">
                <a:solidFill>
                  <a:schemeClr val="bg2"/>
                </a:solidFill>
              </a:rPr>
              <a:t>机器故障了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肯定是放在机器上的乖乖过期了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CEAA37-1CBF-A224-820E-383E5849873B}"/>
              </a:ext>
            </a:extLst>
          </p:cNvPr>
          <p:cNvSpPr txBox="1"/>
          <p:nvPr/>
        </p:nvSpPr>
        <p:spPr>
          <a:xfrm>
            <a:off x="604407" y="4115723"/>
            <a:ext cx="7935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2pPr>
            <a:lvl3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3pPr>
            <a:lvl4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4pPr>
            <a:lvl5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5pPr>
            <a:lvl6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6pPr>
            <a:lvl7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7pPr>
            <a:lvl8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8pPr>
            <a:lvl9pPr algn="ctr">
              <a:buSzPts val="1100"/>
              <a:buFont typeface="Squada One"/>
              <a:buNone/>
              <a:defRPr sz="1100">
                <a:latin typeface="Squada One"/>
                <a:ea typeface="Squada One"/>
                <a:cs typeface="Squada One"/>
              </a:defRPr>
            </a:lvl9pPr>
          </a:lstStyle>
          <a:p>
            <a:r>
              <a:rPr lang="en-US" altLang="zh-TW" sz="1400" spc="0" dirty="0">
                <a:hlinkClick r:id="rId2"/>
              </a:rPr>
              <a:t>https://zh.m.wikipedia.org/zh-tw/%E4%B9%96%E4%B9%96%E6%96%87%E5%8C%96</a:t>
            </a:r>
            <a:endParaRPr lang="zh-TW" altLang="en-US" sz="1400" spc="0" dirty="0"/>
          </a:p>
        </p:txBody>
      </p:sp>
    </p:spTree>
    <p:extLst>
      <p:ext uri="{BB962C8B-B14F-4D97-AF65-F5344CB8AC3E}">
        <p14:creationId xmlns:p14="http://schemas.microsoft.com/office/powerpoint/2010/main" val="4184389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80" y="2571750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你理想中的家要有几</a:t>
            </a:r>
            <a:r>
              <a:rPr lang="zh-CN" altLang="en-US" sz="2800" dirty="0">
                <a:solidFill>
                  <a:schemeClr val="accent1"/>
                </a:solidFill>
              </a:rPr>
              <a:t>台</a:t>
            </a:r>
            <a:r>
              <a:rPr lang="zh-CN" altLang="en-US" sz="2800" dirty="0">
                <a:solidFill>
                  <a:schemeClr val="bg2"/>
                </a:solidFill>
              </a:rPr>
              <a:t>电视、几</a:t>
            </a:r>
            <a:r>
              <a:rPr lang="zh-CN" altLang="en-US" sz="2800" dirty="0">
                <a:solidFill>
                  <a:schemeClr val="accent1"/>
                </a:solidFill>
              </a:rPr>
              <a:t>台</a:t>
            </a:r>
            <a:r>
              <a:rPr lang="zh-CN" altLang="en-US" sz="2800" dirty="0">
                <a:solidFill>
                  <a:schemeClr val="bg2"/>
                </a:solidFill>
              </a:rPr>
              <a:t>空调呢</a:t>
            </a:r>
            <a:r>
              <a:rPr lang="zh-CN" altLang="en-US" sz="28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9731797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093069" y="2063918"/>
            <a:ext cx="29578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光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.ad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9869013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9" y="1074812"/>
            <a:ext cx="839204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她觉得买东西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看好不好看是不对的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还要看东西质量怎么样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買東西好紓壓！避免成為真的「購物狂」請做到這4點- Heho健康">
            <a:extLst>
              <a:ext uri="{FF2B5EF4-FFF2-40B4-BE49-F238E27FC236}">
                <a16:creationId xmlns:a16="http://schemas.microsoft.com/office/drawing/2014/main" id="{7BE5EA20-A709-2374-3E52-2BA9529E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55" y="2741814"/>
            <a:ext cx="411428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8717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3" y="1074812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他觉得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是哭是没办法解决问题的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一定得想方法解决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我的財經書架】台灣未來最美的風景？系統思考中…… ｜ 丘美珍／ 我的財經書架｜ 獨立評論">
            <a:extLst>
              <a:ext uri="{FF2B5EF4-FFF2-40B4-BE49-F238E27FC236}">
                <a16:creationId xmlns:a16="http://schemas.microsoft.com/office/drawing/2014/main" id="{74E7B5A4-EF77-6BEC-C89E-FCE5EAC10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83" y="2700337"/>
            <a:ext cx="2935032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6595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75979" y="1354720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每个月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是交电费就是好大一笔钱了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熱翻了！尖峰用電今逾4000萬瓩破紀錄...台電：4大NG行為不要做，收到電費不會破表！ - 今周刊">
            <a:extLst>
              <a:ext uri="{FF2B5EF4-FFF2-40B4-BE49-F238E27FC236}">
                <a16:creationId xmlns:a16="http://schemas.microsoft.com/office/drawing/2014/main" id="{826C5B7E-4AC3-363E-40A8-41749478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99" y="2260115"/>
            <a:ext cx="336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514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每天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是学中文就花很多时间了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4902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家具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2571750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你认为家里一定要有什么</a:t>
            </a:r>
            <a:r>
              <a:rPr lang="zh-CN" altLang="en-US" sz="3200" dirty="0">
                <a:solidFill>
                  <a:schemeClr val="accent1"/>
                </a:solidFill>
              </a:rPr>
              <a:t>家具</a:t>
            </a:r>
            <a:r>
              <a:rPr lang="zh-CN" altLang="en-US" sz="3200" dirty="0">
                <a:solidFill>
                  <a:schemeClr val="bg2"/>
                </a:solidFill>
              </a:rPr>
              <a:t>呢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5299458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2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吃饭就吃了三碗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222615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3" y="2571750"/>
            <a:ext cx="7981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每个月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是吃饭，就花了你多少钱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9020076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44720" y="2571750"/>
            <a:ext cx="8454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读书不能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是</a:t>
            </a:r>
            <a:r>
              <a:rPr lang="en-US" altLang="zh-CN" sz="3200" dirty="0">
                <a:solidFill>
                  <a:schemeClr val="bg2"/>
                </a:solidFill>
              </a:rPr>
              <a:t>______</a:t>
            </a:r>
            <a:r>
              <a:rPr lang="zh-CN" altLang="en-US" sz="3200" dirty="0">
                <a:solidFill>
                  <a:schemeClr val="bg2"/>
                </a:solidFill>
              </a:rPr>
              <a:t>，还要</a:t>
            </a:r>
            <a:r>
              <a:rPr lang="en-US" altLang="zh-CN" sz="3200" dirty="0">
                <a:solidFill>
                  <a:schemeClr val="bg2"/>
                </a:solidFill>
              </a:rPr>
              <a:t>______</a:t>
            </a:r>
            <a:r>
              <a:rPr lang="zh-CN" altLang="en-US" sz="320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441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3017728" y="2571750"/>
            <a:ext cx="310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请用</a:t>
            </a:r>
            <a:r>
              <a:rPr lang="zh-CN" altLang="en-US" sz="3200" dirty="0">
                <a:solidFill>
                  <a:schemeClr val="accent1"/>
                </a:solidFill>
              </a:rPr>
              <a:t>光</a:t>
            </a:r>
            <a:r>
              <a:rPr lang="zh-CN" altLang="en-US" sz="3200" dirty="0">
                <a:solidFill>
                  <a:schemeClr val="bg2"/>
                </a:solidFill>
              </a:rPr>
              <a:t>造句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875658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2708349" y="2063918"/>
            <a:ext cx="37273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实在</a:t>
            </a:r>
            <a:r>
              <a:rPr lang="en-US" altLang="zh-TW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.ad</a:t>
            </a:r>
            <a:r>
              <a:rPr lang="en-US" altLang="zh-TW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6942565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2" y="1074812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他觉得苹果手机虽然很好用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但是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是太贵了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蘋果iPhone 12 系列手機亮點大更新！MagSafe外接式電池、薰衣草紫新色">
            <a:extLst>
              <a:ext uri="{FF2B5EF4-FFF2-40B4-BE49-F238E27FC236}">
                <a16:creationId xmlns:a16="http://schemas.microsoft.com/office/drawing/2014/main" id="{C17C3816-A9C0-5FE0-ECBB-F391F034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8" y="2741814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0227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1074812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他虽然很喜欢学语言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bg2"/>
                </a:solidFill>
              </a:rPr>
              <a:t>但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是没时间再学一门语言了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6" descr="你忙吧”英文怎么说？ - 知乎">
            <a:extLst>
              <a:ext uri="{FF2B5EF4-FFF2-40B4-BE49-F238E27FC236}">
                <a16:creationId xmlns:a16="http://schemas.microsoft.com/office/drawing/2014/main" id="{C5765673-DC44-C80A-6A78-541C84F0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92" y="2741814"/>
            <a:ext cx="2024012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7040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63291" y="1467718"/>
            <a:ext cx="741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他很想出去玩，但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是没时间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4" descr="我要上班没时间（熊猫头表情包）_我要_熊猫_上班_时间表情- 发表情- fabiaoqing.com">
            <a:extLst>
              <a:ext uri="{FF2B5EF4-FFF2-40B4-BE49-F238E27FC236}">
                <a16:creationId xmlns:a16="http://schemas.microsoft.com/office/drawing/2014/main" id="{3F0EBFD7-2438-5283-6D29-5059783F8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66" y="2184207"/>
            <a:ext cx="2785263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5950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18" y="1382623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他觉得房间里的书</a:t>
            </a:r>
            <a:r>
              <a:rPr lang="zh-CN" altLang="en-US" sz="3200" dirty="0">
                <a:solidFill>
                  <a:schemeClr val="accent1"/>
                </a:solidFill>
              </a:rPr>
              <a:t>实在</a:t>
            </a:r>
            <a:r>
              <a:rPr lang="zh-CN" altLang="en-US" sz="3200" dirty="0">
                <a:solidFill>
                  <a:schemeClr val="bg2"/>
                </a:solidFill>
              </a:rPr>
              <a:t>是太多了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家中无书柜，书又多，如何收纳更好？ - 知乎">
            <a:extLst>
              <a:ext uri="{FF2B5EF4-FFF2-40B4-BE49-F238E27FC236}">
                <a16:creationId xmlns:a16="http://schemas.microsoft.com/office/drawing/2014/main" id="{EDAAFA1A-1535-4BF9-25AA-D6F17B3C7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97" y="2315921"/>
            <a:ext cx="189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590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实在</a:t>
            </a:r>
            <a:endParaRPr lang="en-US" altLang="zh-CN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2" descr="2017中国“堵城”排行榜出炉！榜首不是北上广……|堵车|北上广|排行榜_新浪新闻">
            <a:extLst>
              <a:ext uri="{FF2B5EF4-FFF2-40B4-BE49-F238E27FC236}">
                <a16:creationId xmlns:a16="http://schemas.microsoft.com/office/drawing/2014/main" id="{837DB62C-DBE5-7D25-31AC-008291C2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54" y="1253728"/>
            <a:ext cx="6556492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80535"/>
      </p:ext>
    </p:extLst>
  </p:cSld>
  <p:clrMapOvr>
    <a:masterClrMapping/>
  </p:clrMapOvr>
</p:sld>
</file>

<file path=ppt/theme/theme1.xml><?xml version="1.0" encoding="utf-8"?>
<a:theme xmlns:a="http://schemas.openxmlformats.org/drawingml/2006/main" name="Real Estate Marketing Plan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6343</TotalTime>
  <Words>3922</Words>
  <Application>Microsoft Office PowerPoint</Application>
  <PresentationFormat>如螢幕大小 (16:9)</PresentationFormat>
  <Paragraphs>537</Paragraphs>
  <Slides>241</Slides>
  <Notes>73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241</vt:i4>
      </vt:variant>
    </vt:vector>
  </HeadingPairs>
  <TitlesOfParts>
    <vt:vector size="248" baseType="lpstr">
      <vt:lpstr>Microsoft YaHei</vt:lpstr>
      <vt:lpstr>Squada One</vt:lpstr>
      <vt:lpstr>Arial</vt:lpstr>
      <vt:lpstr>Barlow Light</vt:lpstr>
      <vt:lpstr>EB Garamond</vt:lpstr>
      <vt:lpstr>Montserrat ExtraBold</vt:lpstr>
      <vt:lpstr>Real Estate Marketing Plan </vt:lpstr>
      <vt:lpstr>Drill V </vt:lpstr>
      <vt:lpstr>PowerPoint 簡報</vt:lpstr>
      <vt:lpstr>家具</vt:lpstr>
      <vt:lpstr>家具</vt:lpstr>
      <vt:lpstr>家具</vt:lpstr>
      <vt:lpstr>家具</vt:lpstr>
      <vt:lpstr>家具</vt:lpstr>
      <vt:lpstr>家具</vt:lpstr>
      <vt:lpstr>家具</vt:lpstr>
      <vt:lpstr>PowerPoint 簡報</vt:lpstr>
      <vt:lpstr>沙发</vt:lpstr>
      <vt:lpstr>沙发</vt:lpstr>
      <vt:lpstr>沙发</vt:lpstr>
      <vt:lpstr>沙发</vt:lpstr>
      <vt:lpstr>沙发</vt:lpstr>
      <vt:lpstr>沙发</vt:lpstr>
      <vt:lpstr>PowerPoint 簡報</vt:lpstr>
      <vt:lpstr>打折</vt:lpstr>
      <vt:lpstr>打折</vt:lpstr>
      <vt:lpstr>打折</vt:lpstr>
      <vt:lpstr>打折</vt:lpstr>
      <vt:lpstr>打折</vt:lpstr>
      <vt:lpstr>打折</vt:lpstr>
      <vt:lpstr>打折</vt:lpstr>
      <vt:lpstr>打折</vt:lpstr>
      <vt:lpstr>打折</vt:lpstr>
      <vt:lpstr>PowerPoint 簡報</vt:lpstr>
      <vt:lpstr>价格</vt:lpstr>
      <vt:lpstr>价格</vt:lpstr>
      <vt:lpstr>价格</vt:lpstr>
      <vt:lpstr>价格</vt:lpstr>
      <vt:lpstr>价格</vt:lpstr>
      <vt:lpstr>价格</vt:lpstr>
      <vt:lpstr>价格</vt:lpstr>
      <vt:lpstr>PowerPoint 簡報</vt:lpstr>
      <vt:lpstr>质量</vt:lpstr>
      <vt:lpstr>质量</vt:lpstr>
      <vt:lpstr>质量</vt:lpstr>
      <vt:lpstr>质量</vt:lpstr>
      <vt:lpstr>质量</vt:lpstr>
      <vt:lpstr>质量</vt:lpstr>
      <vt:lpstr>质量</vt:lpstr>
      <vt:lpstr>PowerPoint 簡報</vt:lpstr>
      <vt:lpstr>流行</vt:lpstr>
      <vt:lpstr>流行</vt:lpstr>
      <vt:lpstr>流行</vt:lpstr>
      <vt:lpstr>流行</vt:lpstr>
      <vt:lpstr>流行</vt:lpstr>
      <vt:lpstr>流行</vt:lpstr>
      <vt:lpstr>流行</vt:lpstr>
      <vt:lpstr>流行</vt:lpstr>
      <vt:lpstr>PowerPoint 簡報</vt:lpstr>
      <vt:lpstr>肯定</vt:lpstr>
      <vt:lpstr>肯定</vt:lpstr>
      <vt:lpstr>肯定</vt:lpstr>
      <vt:lpstr>肯定</vt:lpstr>
      <vt:lpstr>肯定</vt:lpstr>
      <vt:lpstr>肯定</vt:lpstr>
      <vt:lpstr>肯定</vt:lpstr>
      <vt:lpstr>肯定</vt:lpstr>
      <vt:lpstr>肯定</vt:lpstr>
      <vt:lpstr>肯定</vt:lpstr>
      <vt:lpstr>肯定</vt:lpstr>
      <vt:lpstr>PowerPoint 簡報</vt:lpstr>
      <vt:lpstr>顺便</vt:lpstr>
      <vt:lpstr>顺便</vt:lpstr>
      <vt:lpstr>顺便</vt:lpstr>
      <vt:lpstr>顺便</vt:lpstr>
      <vt:lpstr>顺便</vt:lpstr>
      <vt:lpstr>顺便</vt:lpstr>
      <vt:lpstr>顺便</vt:lpstr>
      <vt:lpstr>PowerPoint 簡報</vt:lpstr>
      <vt:lpstr>现金</vt:lpstr>
      <vt:lpstr>现金</vt:lpstr>
      <vt:lpstr>现金</vt:lpstr>
      <vt:lpstr>现金</vt:lpstr>
      <vt:lpstr>现金</vt:lpstr>
      <vt:lpstr>现金</vt:lpstr>
      <vt:lpstr>PowerPoint 簡報</vt:lpstr>
      <vt:lpstr>台</vt:lpstr>
      <vt:lpstr>台</vt:lpstr>
      <vt:lpstr>台</vt:lpstr>
      <vt:lpstr>台</vt:lpstr>
      <vt:lpstr>台</vt:lpstr>
      <vt:lpstr>PowerPoint 簡報</vt:lpstr>
      <vt:lpstr>光</vt:lpstr>
      <vt:lpstr>光</vt:lpstr>
      <vt:lpstr>光</vt:lpstr>
      <vt:lpstr>光</vt:lpstr>
      <vt:lpstr>光</vt:lpstr>
      <vt:lpstr>光</vt:lpstr>
      <vt:lpstr>光</vt:lpstr>
      <vt:lpstr>光</vt:lpstr>
      <vt:lpstr>PowerPoint 簡報</vt:lpstr>
      <vt:lpstr>实在</vt:lpstr>
      <vt:lpstr>实在</vt:lpstr>
      <vt:lpstr>实在</vt:lpstr>
      <vt:lpstr>实在</vt:lpstr>
      <vt:lpstr>实在</vt:lpstr>
      <vt:lpstr>实在</vt:lpstr>
      <vt:lpstr>实在</vt:lpstr>
      <vt:lpstr>实在</vt:lpstr>
      <vt:lpstr>实在</vt:lpstr>
      <vt:lpstr>实在</vt:lpstr>
      <vt:lpstr>实在</vt:lpstr>
      <vt:lpstr>实在</vt:lpstr>
      <vt:lpstr>实在</vt:lpstr>
      <vt:lpstr>PowerPoint 簡報</vt:lpstr>
      <vt:lpstr>效果</vt:lpstr>
      <vt:lpstr>效果</vt:lpstr>
      <vt:lpstr>效果</vt:lpstr>
      <vt:lpstr>效果</vt:lpstr>
      <vt:lpstr>效果</vt:lpstr>
      <vt:lpstr>效果</vt:lpstr>
      <vt:lpstr>效果</vt:lpstr>
      <vt:lpstr>PowerPoint 簡報</vt:lpstr>
      <vt:lpstr>制冷</vt:lpstr>
      <vt:lpstr>制冷</vt:lpstr>
      <vt:lpstr>制冷</vt:lpstr>
      <vt:lpstr>制冷</vt:lpstr>
      <vt:lpstr>PowerPoint 簡報</vt:lpstr>
      <vt:lpstr>邀请</vt:lpstr>
      <vt:lpstr>邀请</vt:lpstr>
      <vt:lpstr>邀请</vt:lpstr>
      <vt:lpstr>邀请</vt:lpstr>
      <vt:lpstr>邀请</vt:lpstr>
      <vt:lpstr>邀请</vt:lpstr>
      <vt:lpstr>邀请</vt:lpstr>
      <vt:lpstr>PowerPoint 簡報</vt:lpstr>
      <vt:lpstr>葡萄</vt:lpstr>
      <vt:lpstr>葡萄</vt:lpstr>
      <vt:lpstr>葡萄</vt:lpstr>
      <vt:lpstr>葡萄</vt:lpstr>
      <vt:lpstr>葡萄</vt:lpstr>
      <vt:lpstr>葡萄</vt:lpstr>
      <vt:lpstr>PowerPoint 簡報</vt:lpstr>
      <vt:lpstr>再说.v</vt:lpstr>
      <vt:lpstr>再说.v</vt:lpstr>
      <vt:lpstr>再说.v</vt:lpstr>
      <vt:lpstr>再说.v</vt:lpstr>
      <vt:lpstr>再说.v</vt:lpstr>
      <vt:lpstr>再说.v</vt:lpstr>
      <vt:lpstr>PowerPoint 簡報</vt:lpstr>
      <vt:lpstr>再说.conj</vt:lpstr>
      <vt:lpstr>再说.conj</vt:lpstr>
      <vt:lpstr>再说.conj</vt:lpstr>
      <vt:lpstr>再说.conj</vt:lpstr>
      <vt:lpstr>再说.conj</vt:lpstr>
      <vt:lpstr>PowerPoint 簡報</vt:lpstr>
      <vt:lpstr>艺术</vt:lpstr>
      <vt:lpstr>艺术</vt:lpstr>
      <vt:lpstr>艺术</vt:lpstr>
      <vt:lpstr>艺术</vt:lpstr>
      <vt:lpstr>艺术</vt:lpstr>
      <vt:lpstr>艺术</vt:lpstr>
      <vt:lpstr>艺术</vt:lpstr>
      <vt:lpstr>PowerPoint 簡報</vt:lpstr>
      <vt:lpstr>广告</vt:lpstr>
      <vt:lpstr>广告</vt:lpstr>
      <vt:lpstr>广告</vt:lpstr>
      <vt:lpstr>广告</vt:lpstr>
      <vt:lpstr>广告</vt:lpstr>
      <vt:lpstr>广告</vt:lpstr>
      <vt:lpstr>PowerPoint 簡報</vt:lpstr>
      <vt:lpstr>味道</vt:lpstr>
      <vt:lpstr>味道</vt:lpstr>
      <vt:lpstr>味道</vt:lpstr>
      <vt:lpstr>味道</vt:lpstr>
      <vt:lpstr>味道</vt:lpstr>
      <vt:lpstr>味道</vt:lpstr>
      <vt:lpstr>PowerPoint 簡報</vt:lpstr>
      <vt:lpstr>优点</vt:lpstr>
      <vt:lpstr>优点</vt:lpstr>
      <vt:lpstr>优点</vt:lpstr>
      <vt:lpstr>优点</vt:lpstr>
      <vt:lpstr>优点</vt:lpstr>
      <vt:lpstr>PowerPoint 簡報</vt:lpstr>
      <vt:lpstr>实际</vt:lpstr>
      <vt:lpstr>实际</vt:lpstr>
      <vt:lpstr>PowerPoint 簡報</vt:lpstr>
      <vt:lpstr>实际</vt:lpstr>
      <vt:lpstr>实际</vt:lpstr>
      <vt:lpstr>实际</vt:lpstr>
      <vt:lpstr>PowerPoint 簡報</vt:lpstr>
      <vt:lpstr>考虑</vt:lpstr>
      <vt:lpstr>考虑</vt:lpstr>
      <vt:lpstr>考虑</vt:lpstr>
      <vt:lpstr>PowerPoint 簡報</vt:lpstr>
      <vt:lpstr>标准</vt:lpstr>
      <vt:lpstr>标准</vt:lpstr>
      <vt:lpstr>PowerPoint 簡報</vt:lpstr>
      <vt:lpstr>样子</vt:lpstr>
      <vt:lpstr>样子</vt:lpstr>
      <vt:lpstr>样子</vt:lpstr>
      <vt:lpstr>PowerPoint 簡報</vt:lpstr>
      <vt:lpstr>年龄</vt:lpstr>
      <vt:lpstr>年龄</vt:lpstr>
      <vt:lpstr>年龄</vt:lpstr>
      <vt:lpstr>PowerPoint 簡報</vt:lpstr>
      <vt:lpstr>浪费</vt:lpstr>
      <vt:lpstr>浪费</vt:lpstr>
      <vt:lpstr>浪费</vt:lpstr>
      <vt:lpstr>浪费</vt:lpstr>
      <vt:lpstr>PowerPoint 簡報</vt:lpstr>
      <vt:lpstr>购物</vt:lpstr>
      <vt:lpstr>购物</vt:lpstr>
      <vt:lpstr>购物</vt:lpstr>
      <vt:lpstr>购物</vt:lpstr>
      <vt:lpstr>购物</vt:lpstr>
      <vt:lpstr>PowerPoint 簡報</vt:lpstr>
      <vt:lpstr>购物中心</vt:lpstr>
      <vt:lpstr>PowerPoint 簡報</vt:lpstr>
      <vt:lpstr>购物网站</vt:lpstr>
      <vt:lpstr>PowerPoint 簡報</vt:lpstr>
      <vt:lpstr>对……来说</vt:lpstr>
      <vt:lpstr>对……来说</vt:lpstr>
      <vt:lpstr>对……来说</vt:lpstr>
      <vt:lpstr>对……来说</vt:lpstr>
      <vt:lpstr>对……来说</vt:lpstr>
      <vt:lpstr>PowerPoint 簡報</vt:lpstr>
      <vt:lpstr>受到</vt:lpstr>
      <vt:lpstr>受到</vt:lpstr>
      <vt:lpstr>受到</vt:lpstr>
      <vt:lpstr>受到</vt:lpstr>
      <vt:lpstr>PowerPoint 簡報</vt:lpstr>
      <vt:lpstr>任何</vt:lpstr>
      <vt:lpstr>任何</vt:lpstr>
      <vt:lpstr>任何</vt:lpstr>
      <vt:lpstr>任何</vt:lpstr>
      <vt:lpstr>PowerPoint 簡報</vt:lpstr>
      <vt:lpstr>寄</vt:lpstr>
      <vt:lpstr>寄</vt:lpstr>
      <vt:lpstr>寄</vt:lpstr>
      <vt:lpstr>寄</vt:lpstr>
      <vt:lpstr>PowerPoint 簡報</vt:lpstr>
      <vt:lpstr>尤其</vt:lpstr>
      <vt:lpstr>尤其</vt:lpstr>
      <vt:lpstr>尤其</vt:lpstr>
      <vt:lpstr>尤其</vt:lpstr>
      <vt:lpstr>尤其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 V </dc:title>
  <cp:lastModifiedBy>XuanWen Wang</cp:lastModifiedBy>
  <cp:revision>465</cp:revision>
  <dcterms:modified xsi:type="dcterms:W3CDTF">2022-12-06T14:40:09Z</dcterms:modified>
</cp:coreProperties>
</file>