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09:49:44.014"/>
    </inkml:context>
    <inkml:brush xml:id="br0">
      <inkml:brushProperty name="width" value="0.35" units="cm"/>
      <inkml:brushProperty name="height" value="0.35" units="cm"/>
      <inkml:brushProperty name="color" value="#D8D3B2"/>
    </inkml:brush>
  </inkml:definitions>
  <inkml:trace contextRef="#ctx0" brushRef="#br0">276 396 24575,'-2'-46'0,"1"32"0,0 0 0,0 1 0,1-1 0,1 0 0,1 1 0,0-1 0,4-16 0,-6 29 0,1 0 0,-1 1 0,0-1 0,0 0 0,1 0 0,-1 0 0,1 0 0,-1 1 0,0-1 0,1 0 0,0 0 0,-1 1 0,1-1 0,-1 0 0,1 1 0,0-1 0,-1 1 0,1-1 0,0 1 0,0-1 0,0 1 0,-1-1 0,1 1 0,0 0 0,0-1 0,0 1 0,0 0 0,0 0 0,1 0 0,-1 0 0,1 1 0,0-1 0,-1 1 0,0 0 0,1 0 0,-1 0 0,1 0 0,-1 0 0,0 0 0,0 0 0,0 0 0,1 0 0,-1 0 0,1 3 0,3 4 0,0 0 0,0 0 0,-1 1 0,5 13 0,-7-17 0,0 0 0,-1 0 0,1 0 0,-1 1 0,0-1 0,-1 1 0,1-1 0,-1 0 0,0 1 0,0-1 0,-1 1 0,0-1 0,0 1 0,-1 5 0,1-11 0,0 1 0,1-1 0,-1 0 0,1 1 0,-1-1 0,0 1 0,1-1 0,-1 0 0,0 0 0,1 1 0,-1-1 0,0 0 0,0 0 0,1 0 0,-1 0 0,0 0 0,0 0 0,1 0 0,-1 0 0,0 0 0,0 0 0,1 0 0,-1 0 0,0-1 0,0 1 0,1 0 0,-1 0 0,0-1 0,1 1 0,-1-1 0,1 1 0,-1-1 0,0 1 0,1 0 0,-1-1 0,1 0 0,-1 1 0,0-2 0,-29-27 0,22 20 0,1 4 0,1 1 0,-1-1 0,0 1 0,0 1 0,0 0 0,-1 0 0,1 0 0,-1 1 0,0 0 0,1 0 0,-1 1 0,0 0 0,0 0 0,0 1 0,0 0 0,0 0 0,0 1 0,0 0 0,0 0 0,0 1 0,-10 4 0,12-5 0,0 1 0,-1 1 0,1-1 0,1 1 0,-1 0 0,0 0 0,1 1 0,-1-1 0,1 1 0,0 0 0,0 1 0,0-1 0,1 1 0,0 0 0,0 0 0,0 1 0,1-1 0,-1 1 0,1 0 0,0 0 0,1 0 0,0 0 0,0 0 0,0 0 0,1 1 0,-2 9 0,3-14 0,0 0 0,0 1 0,1-1 0,-1 1 0,0-1 0,1 0 0,0 1 0,-1-1 0,1 0 0,0 0 0,0 1 0,1-1 0,-1 0 0,0 0 0,1 0 0,-1 0 0,3 2 0,-4-4 0,1 1 0,0-1 0,0 1 0,0-1 0,0 1 0,0-1 0,0 0 0,0 0 0,-1 1 0,1-1 0,0 0 0,0 0 0,0 0 0,0 0 0,0 0 0,0 0 0,0 0 0,0 0 0,0 0 0,0 0 0,0-1 0,0 1 0,0 0 0,0-1 0,0 1 0,0-1 0,-1 1 0,1-1 0,0 1 0,0-1 0,-1 0 0,1 1 0,0-1 0,0 0 0,-1 1 0,1-1 0,-1 0 0,1 0 0,-1 0 0,1 0 0,-1 0 0,0 1 0,1-1 0,-1-1 0,37-53 0,-29 45 0,-1 0 0,1 0 0,-2-1 0,1 0 0,-2-1 0,1 1 0,-2-1 0,1 0 0,-2-1 0,1 1 0,1-20 0,-5 29 0,2-28 0,-3-47 0,0 69 0,0-1 0,-1 1 0,0 0 0,0 0 0,-1 1 0,0-1 0,-1 1 0,1-1 0,-9-11 0,12 20 0,-1-1 0,1 1 0,0-1 0,-1 1 0,1-1 0,0 1 0,-1-1 0,1 1 0,0-1 0,-1 1 0,1-1 0,0 0 0,0 1 0,0-1 0,0 0 0,0 1 0,0-1 0,0 1 0,0-1 0,0 0 0,0 1 0,0-1 0,0 0 0,0 1 0,0-1 0,0 1 0,1-1 0,-1 0 0,0 1 0,0-1 0,1 1 0,-1-1 0,1 1 0,-1-1 0,0 1 0,1-1 0,-1 1 0,1-1 0,0 0 0,2 0 0,0 0 0,-1 0 0,1 0 0,0 0 0,0 0 0,0 0 0,0 1 0,1-1 0,2 1 0,7 0 0,0 0 0,0 1 0,20 3 0,-20 0 0,0 0 0,-1 1 0,0 0 0,0 1 0,0 0 0,-1 1 0,13 10 0,2 4 0,38 41 0,-58-57 0,0-1 0,0 1 0,0-1 0,0 0 0,1-1 0,-1 0 0,1 0 0,0 0 0,0-1 0,0 0 0,0 0 0,1 0 0,-1-1 0,0-1 0,1 1 0,-1-1 0,11-1 0,-6 1 0,-1 0 0,1 1 0,0 1 0,-1 0 0,1 0 0,10 4 0,-18-4 0,0 1 0,-1-1 0,1 1 0,-1-1 0,0 1 0,0 0 0,0 0 0,0 1 0,-1-1 0,1 1 0,-1-1 0,0 1 0,0 0 0,0 0 0,0-1 0,-1 1 0,1 1 0,-1-1 0,1 7 0,-1-6 0,1 1 0,-1-1 0,1 0 0,0 1 0,0-1 0,1 0 0,0-1 0,0 1 0,0 0 0,0-1 0,1 1 0,0-1 0,6 6 0,-4-5 0,0-1 0,0 0 0,1 0 0,-1 0 0,1-1 0,0 0 0,0 0 0,0 0 0,0-1 0,1 0 0,-1-1 0,10 1 0,-17-2 0,0 0 0,0 0 0,1 1 0,-1-1 0,0 0 0,0 0 0,0 0 0,0 0 0,0 0 0,1 0 0,-1-1 0,0 1 0,0 0 0,0 0 0,0 0 0,0 0 0,0 0 0,1 0 0,-1 0 0,0 0 0,0 0 0,0 0 0,0 0 0,0 0 0,0 0 0,0-1 0,1 1 0,-1 0 0,0 0 0,0 0 0,0 0 0,0 0 0,0 0 0,0-1 0,0 1 0,0 0 0,0 0 0,0 0 0,0 0 0,0 0 0,0-1 0,0 1 0,0 0 0,0 0 0,0 0 0,0 0 0,0 0 0,0 0 0,0-1 0,0 1 0,0 0 0,0 0 0,0 0 0,0 0 0,0 0 0,0-1 0,0 1 0,0 0 0,-1 0 0,1 0 0,0 0 0,0 0 0,0 0 0,0 0 0,0 0 0,0 0 0,-1-1 0,-14-10 0,-29-14 0,39 22 0,-30-17 0,29 16 0,0-1 0,-1 1 0,1 0 0,-1 1 0,1 0 0,-1 0 0,0 0 0,0 1 0,-1 0 0,1 0 0,0 1 0,-1 0 0,1 0 0,-1 0 0,1 1 0,-14 2 0,3 1 0,12-2 0,0 0 0,1 0 0,0 0 0,-1 1 0,1 0 0,-6 2 0,11-3 0,-1-1 0,1 0 0,0 1 0,-1-1 0,1 0 0,0 0 0,0 1 0,0-1 0,0 0 0,-1 1 0,1-1 0,0 0 0,0 1 0,0-1 0,0 0 0,0 1 0,0-1 0,0 1 0,0-1 0,0 0 0,0 1 0,0-1 0,0 0 0,0 1 0,0-1 0,0 0 0,0 1 0,0-1 0,0 1 0,1-1 0,-1 0 0,0 0 0,0 1 0,0-1 0,1 0 0,-1 1 0,0-1 0,0 0 0,1 0 0,-1 1 0,0-1 0,0 0 0,1 0 0,-1 1 0,0-1 0,1 0 0,-1 0 0,0 0 0,1 0 0,-1 0 0,0 0 0,1 0 0,-1 0 0,1 1 0,-1-1 0,0 0 0,1 0 0,0-1 0,24 10 0,19-2-17,0-1 0,0-3 0,1-2-1,45-4 1,-3 1-1262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09:49:49.183"/>
    </inkml:context>
    <inkml:brush xml:id="br0">
      <inkml:brushProperty name="width" value="0.35" units="cm"/>
      <inkml:brushProperty name="height" value="0.35" units="cm"/>
      <inkml:brushProperty name="color" value="#D8D3B2"/>
    </inkml:brush>
  </inkml:definitions>
  <inkml:trace contextRef="#ctx0" brushRef="#br0">131 2243 24575,'1'-7'0,"1"-1"0,-1 1 0,1 0 0,1-1 0,-1 1 0,6-9 0,3-11 0,4-16 0,-2 0 0,-2-1 0,-2 0 0,6-84 0,-16-40 0,3-60 0,3 192 0,3 1 0,0 0 0,22-54 0,0-1 0,-7 8 0,-4-2 0,10-97 0,-16 109 0,0-15 0,18-116 0,-29 163 0,-1 4 0,1 0 0,12-52 0,-11 68 0,-1 1 0,0-36 0,-2 41 0,0 0 0,1 0 0,0 0 0,2 0 0,-1 0 0,9-24 0,-9 35 0,0-1 0,0 1 0,1 0 0,-1 0 0,1 0 0,0 0 0,0 0 0,0 1 0,0-1 0,0 1 0,1 0 0,-1 0 0,1 0 0,-1 0 0,1 0 0,0 1 0,0 0 0,-1 0 0,1 0 0,0 0 0,0 1 0,0-1 0,0 1 0,0 0 0,0 0 0,0 1 0,0-1 0,0 1 0,0 0 0,0 0 0,0 0 0,0 0 0,-1 1 0,1 0 0,0-1 0,-1 1 0,0 1 0,1-1 0,-1 0 0,0 1 0,0 0 0,0-1 0,0 1 0,-1 0 0,1 1 0,-1-1 0,0 0 0,0 1 0,0-1 0,0 1 0,1 5 0,-1 1 0,-1 1 0,0-1 0,-1 1 0,0-1 0,0 1 0,-1-1 0,-1 1 0,-5 19 0,-4 3 0,-20 45 0,-2 4 0,5-21 0,21-49 0,0 1 0,2 1 0,-1-1 0,-4 20 0,-7 76 0,4 1 0,5 217 0,5-298 0,0 1 0,-2-1 0,-1 1 0,-1-1 0,-13 32 0,0 2 0,13-43 0,-2 0 0,0 0 0,-1-1 0,-1 0 0,-14 19 0,11-19 0,2 1 0,0 0 0,-17 43 0,24-38 0,0-1 0,2 1 0,0 1 0,2-1 0,1 0 0,4 38 0,-1 14 0,-1 1 0,-4 116 0,1-187 0,-1 1 0,1-1 0,-1 0 0,0 1 0,-1-1 0,0 0 0,0-1 0,-6 11 0,7-14 0,1-1 0,-1 1 0,0-1 0,0 1 0,0-1 0,0 0 0,0 0 0,0 0 0,-1 0 0,1 0 0,-1 0 0,0-1 0,1 1 0,-1-1 0,0 1 0,0-1 0,0 0 0,0-1 0,0 1 0,0 0 0,0-1 0,-4 1 0,-2-4 0,17-3 0,18-2 0,27 3 0,-34 3 0,0 0 0,31-7 0,-44 7 0,0 0 0,0 0 0,0-1 0,0 0 0,-1 0 0,1 0 0,-1-1 0,0 1 0,0-1 0,0-1 0,-1 1 0,5-6 0,6-9 0,-2-1 0,0 0 0,-2-1 0,0 0 0,-1-1 0,8-28 0,31-141 0,-43 146 0,-1 0 0,-3-1 0,-3-57 0,0 41 0,1 61 0,0 1 0,0 0 0,0 0 0,1-1 0,-1 1 0,0 0 0,0-1 0,0 1 0,0 0 0,0-1 0,0 1 0,0 0 0,0 0 0,0-1 0,0 1 0,0 0 0,0-1 0,0 1 0,0 0 0,0-1 0,0 1 0,0 0 0,0-1 0,0 1 0,0 0 0,-1-1 0,1 1 0,0 0 0,0 0 0,0-1 0,0 1 0,-1 0 0,1 0 0,0-1 0,0 1 0,-1 0 0,1 0 0,0 0 0,0-1 0,-1 1 0,1 0 0,0 0 0,-1 0 0,1 0 0,0 0 0,-1 0 0,1 0 0,0 0 0,-1 0 0,1 0 0,0 0 0,-1 0 0,-15 19 0,-18 47 0,30-58 0,-361 725 0,346-692-109,11-23 187,0 0 1,-17 25-1,21-37-193,0-1 1,0-1-1,0 1 0,-1-1 1,1 1-1,-1-1 0,0 0 0,-1-1 1,1 1-1,0-1 0,-1 0 1,-6 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09:49:57.247"/>
    </inkml:context>
    <inkml:brush xml:id="br0">
      <inkml:brushProperty name="width" value="0.35" units="cm"/>
      <inkml:brushProperty name="height" value="0.35" units="cm"/>
      <inkml:brushProperty name="color" value="#D8D3B2"/>
    </inkml:brush>
  </inkml:definitions>
  <inkml:trace contextRef="#ctx0" brushRef="#br0">165 1 24575,'-2'208'0,"5"225"0,-3-431 0,0 0 0,0 0 0,0-1 0,0 1 0,0 0 0,0 0 0,1-1 0,-1 1 0,1 0 0,-1 0 0,1-1 0,0 1 0,0-1 0,-1 1 0,1-1 0,0 1 0,0-1 0,2 2 0,-2-2 0,0-1 0,0 0 0,-1 0 0,1 0 0,0 0 0,0 0 0,0 0 0,0 0 0,0 0 0,-1 0 0,1 0 0,0-1 0,0 1 0,0 0 0,-1 0 0,1-1 0,0 1 0,0-1 0,0 1 0,-1-1 0,1 1 0,0-1 0,-1 1 0,1-1 0,0-1 0,9-8 0,-1-1 0,-1 0 0,11-17 0,-12 17 0,9-15 0,-1 0 0,20-52 0,9-17 0,-43 94 0,-1 0 0,1-1 0,0 1 0,-1 0 0,1-1 0,0 1 0,0 0 0,0 0 0,0-1 0,0 1 0,0 0 0,0 0 0,0 0 0,0 0 0,0 1 0,1-1 0,-1 0 0,0 0 0,1 1 0,2-2 0,-4 3 0,1-1 0,0 0 0,0 1 0,0-1 0,0 1 0,-1-1 0,1 1 0,0 0 0,-1-1 0,1 1 0,0 0 0,-1-1 0,1 1 0,-1 0 0,1 0 0,-1-1 0,1 1 0,-1 0 0,1 0 0,-1 0 0,0 0 0,0 0 0,1 1 0,2 10 0,-1-1 0,0 1 0,1 19 0,-2-18 0,0 0 0,-1-1 0,0 1 0,-1 0 0,0-1 0,-1 1 0,-1-1 0,0 0 0,-1 1 0,0-1 0,0-1 0,-1 1 0,-1-1 0,-14 21 0,5-9 0,-10 12 0,-31 60 0,49-81 0,1 0 0,1 1 0,0-1 0,1 1 0,0 1 0,1-1 0,1 0 0,0 17 0,5 141 0,0-91 0,-8 86 0,1-149 0,0 0 0,-2 0 0,0 0 0,-1 0 0,-17 32 0,-5 13 0,15-33 0,2 0 0,1 2 0,1-1 0,2 1 0,1 1 0,2-1 0,-1 42 0,6-66 0,-1 1 0,0 0 0,-1-1 0,0 1 0,-1-1 0,0 0 0,0 0 0,-1 0 0,0 0 0,0 0 0,-1-1 0,0 0 0,-1 0 0,-11 14 0,15-21 0,1 0 0,0 1 0,0-1 0,0 1 0,0-1 0,0 1 0,1-1 0,-1 1 0,0 0 0,1 0 0,-1-1 0,1 1 0,0 0 0,-1 0 0,1-1 0,0 1 0,0 0 0,0 0 0,1 0 0,-1-1 0,0 1 0,0 0 0,1 0 0,0-1 0,-1 1 0,1 0 0,0-1 0,-1 1 0,1-1 0,0 1 0,0-1 0,0 1 0,1-1 0,-1 1 0,0-1 0,0 0 0,1 0 0,-1 0 0,1 0 0,2 2 0,9 4 0,0 0 0,1-1 0,-1 0 0,20 5 0,3 1 0,-25-7 0,0 1 0,-1 0 0,1 0 0,-1 1 0,13 11 0,-21-16 0,1 1 0,-1-1 0,1 0 0,-1 1 0,0-1 0,0 1 0,0 0 0,0-1 0,-1 1 0,1 0 0,-1 0 0,1 0 0,-1 0 0,0 1 0,0-1 0,-1 0 0,1 0 0,-1 1 0,1-1 0,-1 0 0,0 1 0,0-1 0,-1 0 0,0 4 0,0-4 0,0-1 0,-1 0 0,1 1 0,-1-1 0,0 0 0,0 0 0,1 0 0,-1-1 0,-1 1 0,1 0 0,0-1 0,0 1 0,0-1 0,-1 0 0,1 1 0,-1-1 0,1-1 0,-1 1 0,1 0 0,-1 0 0,-3-1 0,5 1 0,-1-1 0,1 1 0,0-1 0,0 0 0,-1 0 0,1 0 0,0 0 0,0 0 0,-1 0 0,1 0 0,0 0 0,0 0 0,0-1 0,-1 1 0,1 0 0,0-1 0,0 1 0,0-1 0,0 1 0,0-1 0,0 0 0,0 1 0,0-1 0,0 0 0,0 0 0,0 0 0,0 0 0,0 0 0,0 0 0,1 0 0,-1 0 0,1 0 0,-1 0 0,0 0 0,1 0 0,0 0 0,-1-1 0,1 1 0,0 0 0,-1 0 0,1-1 0,0 1 0,0 0 0,0 0 0,0-2 0,3-8 0,-1 0 0,1 0 0,1 0 0,0 1 0,0 0 0,1 0 0,0 0 0,11-15 0,-9 15 0,0-1 0,-1 0 0,-1 0 0,0 0 0,0-1 0,-1 0 0,4-15 0,-1-69 0,-7 68 0,2 1 0,8-43 0,-8 65 0,4-28 0,2 2 0,1-1 0,2 1 0,27-54 0,-28 65 0,-1 0 0,0-1 0,-1-1 0,-2 1 0,0-1 0,-1 0 0,3-41 0,-4-11 0,-6-78 0,-2 32 0,4-785 0,1 888-273,1-1 0,1 0 0,0 1 0,6-19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09:50:00.606"/>
    </inkml:context>
    <inkml:brush xml:id="br0">
      <inkml:brushProperty name="width" value="0.35" units="cm"/>
      <inkml:brushProperty name="height" value="0.35" units="cm"/>
      <inkml:brushProperty name="color" value="#D8D3B2"/>
    </inkml:brush>
  </inkml:definitions>
  <inkml:trace contextRef="#ctx0" brushRef="#br0">1 1649 24575,'5'0'0,"-1"-1"0,1 0 0,-1 0 0,1 0 0,-1-1 0,1 0 0,-1 0 0,0 0 0,0 0 0,0 0 0,0-1 0,0 0 0,-1 0 0,1 0 0,-1 0 0,1 0 0,-1-1 0,0 1 0,3-6 0,8-12 0,-2 0 0,17-33 0,-13 21 0,57-138 0,-72 168 0,8-12 0,-1-1 0,0 0 0,-2 0 0,7-23 0,-3 5 0,-2-1 0,-2 0 0,-1 0 0,-1-36 0,-2 24 0,11-59 0,-6 57 0,1-52 0,-5 57 0,3 1 0,1 0 0,2 0 0,2 1 0,30-72 0,13-54 0,7-16 0,-90 247 0,-31 103 0,55-146 0,1 1 0,1 0 0,1 21 0,1-27 0,0 0 0,0 0 0,-1 0 0,-1 0 0,0 0 0,-1-1 0,-10 23 0,-48 69 0,-6 21 0,59-108 0,1 1 0,0 0 0,2 0 0,-6 29 0,5-21 0,-16 44 0,9-43 0,-1 0 0,-2-1 0,-36 47 0,39-54-1365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09:50:03.873"/>
    </inkml:context>
    <inkml:brush xml:id="br0">
      <inkml:brushProperty name="width" value="0.35" units="cm"/>
      <inkml:brushProperty name="height" value="0.35" units="cm"/>
      <inkml:brushProperty name="color" value="#D8D3B2"/>
    </inkml:brush>
  </inkml:definitions>
  <inkml:trace contextRef="#ctx0" brushRef="#br0">825 433 24575,'-1'1'0,"0"-1"0,0 0 0,0 1 0,0-1 0,0 1 0,0 0 0,0-1 0,0 1 0,0 0 0,0 0 0,0 0 0,0-1 0,1 1 0,-1 0 0,0 0 0,0 0 0,1 0 0,-1 0 0,1 0 0,-1 2 0,-14 33 0,6-15 0,8-18 0,0-1 0,0 1 0,-1-1 0,1 0 0,-1 0 0,0 1 0,1-1 0,-1 0 0,0 0 0,0-1 0,-1 1 0,1 0 0,0-1 0,0 1 0,-1-1 0,1 0 0,-1 0 0,1 0 0,-1 0 0,-5 1 0,5-2 0,0 0 0,0 0 0,1-1 0,-1 0 0,0 1 0,0-1 0,0 0 0,0 0 0,1-1 0,-1 1 0,0 0 0,1-1 0,-1 0 0,1 1 0,0-1 0,-3-2 0,-7-9 0,1 0 0,0-1 0,1 0 0,0 0 0,-8-18 0,7 13 0,-18-34 0,-24-57 0,46 91 0,0 0 0,1-1 0,1 0 0,1 0 0,1 0 0,1 0 0,0-22 0,2 35 0,0 0 0,-1 1 0,0-1 0,0 0 0,-3-11 0,3 17 0,1 1 0,0-1 0,0 0 0,0 1 0,-1-1 0,1 1 0,0-1 0,-1 1 0,1-1 0,0 1 0,-1-1 0,1 1 0,-1-1 0,1 1 0,-1-1 0,1 1 0,-1 0 0,1-1 0,-1 1 0,1 0 0,-1-1 0,0 1 0,1 0 0,-1 0 0,1 0 0,-1-1 0,0 1 0,-1 1 0,1-1 0,-1 1 0,1 0 0,-1-1 0,1 1 0,-1 0 0,1 0 0,0 0 0,0 0 0,-1 0 0,1 1 0,0-1 0,0 0 0,0 0 0,0 1 0,-1 1 0,-17 30 0,1 1 0,2 0 0,-21 67 0,27-73 0,1 1 0,2 1 0,1-1 0,2 1 0,0 0 0,2 52 0,-1-2 0,3-78 0,0-1 0,0 1 0,0 0 0,0 0 0,0 0 0,0 0 0,-1 0 0,1 0 0,-1 0 0,1-1 0,-1 1 0,0 0 0,0 0 0,0-1 0,0 1 0,0 0 0,0-1 0,0 1 0,0-1 0,-1 0 0,1 1 0,0-1 0,-1 0 0,-2 2 0,2-3 0,-1 1 0,1-1 0,0 0 0,-1 0 0,1 0 0,-1 0 0,1 0 0,0 0 0,-1-1 0,1 1 0,0-1 0,0 0 0,-1 1 0,1-1 0,0 0 0,-4-3 0,-4-2 0,0-1 0,0 0 0,1 0 0,0-1 0,0-1 0,-13-16 0,13 13 0,0-2 0,2 1 0,-1-1 0,1 0 0,1-1 0,1 1 0,0-1 0,1 0 0,0-1 0,-2-25 0,4 32 0,0 1 0,0 0 0,0 0 0,-1 0 0,-7-12 0,9 18 0,0 0 0,0 0 0,0 1 0,0-1 0,-1 0 0,1 1 0,0-1 0,-1 1 0,1 0 0,-1-1 0,0 1 0,-2-2 0,3 3 0,0 0 0,0 0 0,0 0 0,0-1 0,0 1 0,0 0 0,0 0 0,-1 0 0,1 0 0,0 1 0,0-1 0,0 0 0,0 0 0,1 1 0,-1-1 0,0 0 0,0 1 0,0-1 0,0 1 0,0-1 0,0 1 0,0 0 0,1-1 0,-1 1 0,0 0 0,-1 1 0,-2 5 0,0 1 0,1 0 0,-1 0 0,1 0 0,1 0 0,0 0 0,0 0 0,1 1 0,-1-1 0,2 1 0,0 14 0,0-21 0,1-1 0,-1 1 0,1-1 0,0 1 0,-1-1 0,1 1 0,0-1 0,0 1 0,0-1 0,0 0 0,0 1 0,1-1 0,-1 0 0,0 0 0,0 0 0,1 0 0,-1 0 0,1 0 0,-1 0 0,1 0 0,-1-1 0,1 1 0,0-1 0,-1 1 0,1-1 0,0 0 0,-1 1 0,1-1 0,0 0 0,-1 0 0,1 0 0,0 0 0,-1 0 0,4-2 0,7 1 0,-1 0 0,0-1 0,20-6 0,-14 0 0,1 1 0,-1-2 0,28-18 0,32-16 0,159-68 0,-133 61 0,-94 45-124,0 0 0,-1 0 0,1-1 0,-1 0 0,0 0 0,-1-1-1,0 0 1,0 0 0,0-1 0,7-10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09:50:08.368"/>
    </inkml:context>
    <inkml:brush xml:id="br0">
      <inkml:brushProperty name="width" value="0.35" units="cm"/>
      <inkml:brushProperty name="height" value="0.35" units="cm"/>
      <inkml:brushProperty name="color" value="#D8D3B2"/>
    </inkml:brush>
  </inkml:definitions>
  <inkml:trace contextRef="#ctx0" brushRef="#br0">3 0 24575,'0'381'0,"-1"-381"0,1 0 0,0 0 0,0 0 0,0 0 0,0 1 0,0-1 0,0 0 0,-1 0 0,1 0 0,0 0 0,0 1 0,0-1 0,0 0 0,0 0 0,0 0 0,0 0 0,0 1 0,0-1 0,0 0 0,0 0 0,0 0 0,0 1 0,0-1 0,0 0 0,0 0 0,0 0 0,0 0 0,0 1 0,0-1 0,0 0 0,0 0 0,0 0 0,1 0 0,-1 1 0,0-1 0,0 0 0,0 0 0,0 0 0,0 0 0,0 0 0,1 1 0,-1-1 0,0 0 0,0 0 0,0 0 0,0 0 0,0 0 0,1 0 0,-1 0 0,0 0 0,0 0 0,0 0 0,1 0 0,-1 0 0,0 0 0,0 0 0,0 0 0,0 0 0,1 0 0,7-13 0,5-23 0,-13 34 0,15-41 0,-14 41 0,0 0 0,0 0 0,0 0 0,0-1 0,1 1 0,-1 1 0,0-1 0,1 0 0,0 0 0,-1 0 0,1 1 0,0-1 0,0 1 0,0-1 0,3-1 0,-4 3 0,0 0 0,0 0 0,0 0 0,-1 1 0,1-1 0,0 0 0,0 0 0,0 0 0,-1 1 0,1-1 0,0 1 0,0-1 0,-1 0 0,1 1 0,0-1 0,-1 1 0,1-1 0,0 1 0,-1 0 0,1-1 0,-1 1 0,1 0 0,-1-1 0,1 1 0,-1 0 0,0-1 0,1 1 0,-1 0 0,0 0 0,1 0 0,-1-1 0,0 1 0,0 0 0,0 0 0,0 0 0,0 0 0,0 0 0,5 38 0,-5-37 0,1 260 92,-3-121-1549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09:50:09.734"/>
    </inkml:context>
    <inkml:brush xml:id="br0">
      <inkml:brushProperty name="width" value="0.35" units="cm"/>
      <inkml:brushProperty name="height" value="0.35" units="cm"/>
      <inkml:brushProperty name="color" value="#D8D3B2"/>
    </inkml:brush>
  </inkml:definitions>
  <inkml:trace contextRef="#ctx0" brushRef="#br0">93 1 24575,'0'425'0,"-2"-406"16,0 0 0,-1 0 0,-1 0-1,-1 0 1,-1 0 0,-1-1 0,-10 20-1,8-19-263,1 1-1,1 0 1,1 0-1,1 0 1,-6 42-1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09:50:13.653"/>
    </inkml:context>
    <inkml:brush xml:id="br0">
      <inkml:brushProperty name="width" value="0.35" units="cm"/>
      <inkml:brushProperty name="height" value="0.35" units="cm"/>
      <inkml:brushProperty name="color" value="#D8D3B2"/>
    </inkml:brush>
  </inkml:definitions>
  <inkml:trace contextRef="#ctx0" brushRef="#br0">298 0 24575,'-1'3'0,"0"-1"0,1 0 0,-2 0 0,1 0 0,0 0 0,0 0 0,-1 0 0,1 0 0,-1 0 0,1 0 0,-1-1 0,0 1 0,0-1 0,-2 2 0,-3 4 0,-36 30 0,29-25 0,0 0 0,1 0 0,0 2 0,1-1 0,0 2 0,-12 19 0,21-30 0,1 0 0,-1 0 0,0 0 0,0 0 0,0-1 0,0 0 0,0 1 0,-1-1 0,0 0 0,1-1 0,-1 1 0,0-1 0,0 0 0,-1 0 0,-7 3 0,-17 9 0,27-13 0,0 1 0,0-1 0,0 0 0,0 1 0,0-1 0,0 1 0,0 0 0,1-1 0,-1 1 0,1 0 0,-1 0 0,1 0 0,0 0 0,0 0 0,0 1 0,0-1 0,0 0 0,0 0 0,1 1 0,-1-1 0,0 4 0,1-1 0,0 0 0,1 0 0,-1 0 0,1 0 0,0 0 0,0 0 0,1-1 0,-1 1 0,5 9 0,0-3 0,0 0 0,1 0 0,0-1 0,0 0 0,1-1 0,1 1 0,16 13 0,-16-17 0,0-1 0,1 0 0,-1 0 0,1-1 0,0 0 0,0-1 0,0 0 0,1-1 0,-1 0 0,1-1 0,13 1 0,-9-2 0,1 0 0,0-1 0,0 0 0,-1-2 0,1 1 0,28-11 0,-37 10 0,0 0 0,0-1 0,0 0 0,-1-1 0,1 1 0,7-9 0,-9 9 0,0-1 0,0 1 0,0 0 0,0 0 0,1 1 0,-1 0 0,1 0 0,0 0 0,0 1 0,10-3 0,-6 3 20,-1 1 0,0 0 0,1 0 0,-1 1 0,11 1 0,-17 0-107,1-1-1,-1 1 1,0-1 0,1 1-1,-1 0 1,0 0-1,0 1 1,0-1 0,0 1-1,0 0 1,0-1 0,0 1-1,0 0 1,-1 1 0,1-1-1,4 5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D7C81-7447-4256-9016-921CC7CE1B3F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321F-9C7D-4B47-BF74-810DD9E03B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983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321F-9C7D-4B47-BF74-810DD9E03B5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48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321F-9C7D-4B47-BF74-810DD9E03B5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7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B29D7-3C52-1809-82C1-F508B84ED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548FFA3-A478-583B-880B-89C2B8631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918E7E-7425-1239-163C-29C581502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DE39CC-CF37-E6C9-C062-276E0EC65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2A2178-C5AB-CA06-E2B1-D31265D1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32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31ACC9-F181-1A59-16EA-7CB46F9D5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D2FEF3-1C14-4960-8A85-C96BF976A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6948C8-69D1-EF94-54B9-87CEC457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52238D-6432-47FF-8275-533FE32C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15B616-42D4-B124-B5A7-55F41027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44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3E0E537-BFAB-772F-AA24-714DD11C9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D01EC3-EB0C-2B24-1F73-A6A8BF383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1EAC03-F3CA-2823-6E7E-8BDE95E4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30EDE0-2648-DCA9-08DC-33829AD9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0AF521-87CD-33B9-68F8-A7C7B3F8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44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AFBF6E-D592-4B01-D6CC-92E66145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92B85-B062-9D12-8E81-4C45192ED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D56741-471E-5FF2-DC8C-0AEA91936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A12645-ACCD-A59F-B689-3DDFB562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B5D01F-2906-A70A-C39C-53BF3F2B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12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2A7038-7981-CD23-5B67-5E24E1243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7D44A7-AD97-38AB-BF94-4334A69CD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C2D623-81E6-6F29-252A-042EC1F85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8493C1-614C-36DE-81B4-632EABD9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CC33C6-5CC4-3E93-7327-C11856F4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86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A603D-30B3-024D-14E6-E6BF05A9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5089F-F8D1-0165-531D-0D2EF6BC55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3C2AAE-77A2-0427-F713-9E14DDEC5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AED133F-1D6B-C7F7-1E5D-FBDAB86C4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1312D2-6472-D11E-3E45-5EF132F4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9279758-1C6C-D839-C182-D1184E56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19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0A543-1DE2-A045-99A9-53EB51AF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5D283E-AD55-A4A8-70CC-B89544F68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9B8F35-AC83-BA71-AABD-C698DFF3F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FE74D9-D537-91FF-D9EC-B83818819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B03D27F-7407-C70C-E71E-54D9B7A89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7948E9C-8FC6-E565-EF0B-10186EC18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0403972-0A27-FB66-61C7-804C3642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93EC4D-DF78-EFF8-2B3D-07F2F0D9D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38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C5959B-89C6-AC5D-B56D-216224F7F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0B5FE8C-43EA-638B-44DC-1766433C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297804-F37B-AEAC-07BC-E622B83B9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87B952E-7A24-E446-21A4-585D4083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98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2D1DE41-DA9C-3C92-1834-9F8ECC14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1E6A857-C732-48D8-9299-765602D0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68773A-8DBB-981F-FBBF-E139FD2E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93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E0F3A-A80E-B3A5-7E30-6088C0D0B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DF340D-A31C-B096-7272-F3E886612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EA8E40-92A9-3687-587F-B0C945E59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0BF2D8-3BE2-EBE7-99F2-5202D4A02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EE55F7-9E5A-C852-70C2-68C1A7AAC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4CA697-4E60-ED2B-7339-4B9CDC590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035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4F2682-E578-E675-A419-45F23F84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5C62841-A564-5E07-BACD-EAE5D07E9C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C1E139-829B-B270-C283-AAC82ED2E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63DA95-A145-199E-50BF-34318D854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564526-8D5C-0775-8802-2E063E80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501708-C619-1E09-ABBD-AB86BBDD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08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0527D11-A571-6518-7E05-5C68B1AF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0CB98B-0AAD-9005-D5E3-EEC723BD6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226603-8ACC-4D9A-DEEB-203333974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F738A-30CF-451F-AB37-727A3083A721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9D6D31-5F77-EF16-3C45-1B980C8D6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9CF794-7BAD-EA86-C4CA-E6A85CC6F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66F48-F093-42FA-87A6-C9103F29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53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7QjSGHgu3Q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customXml" Target="../ink/ink3.xml"/><Relationship Id="rId18" Type="http://schemas.openxmlformats.org/officeDocument/2006/relationships/image" Target="../media/image14.png"/><Relationship Id="rId3" Type="http://schemas.openxmlformats.org/officeDocument/2006/relationships/image" Target="../media/image4.jpg"/><Relationship Id="rId21" Type="http://schemas.openxmlformats.org/officeDocument/2006/relationships/customXml" Target="../ink/ink7.xml"/><Relationship Id="rId7" Type="http://schemas.openxmlformats.org/officeDocument/2006/relationships/image" Target="../media/image8.jpg"/><Relationship Id="rId12" Type="http://schemas.openxmlformats.org/officeDocument/2006/relationships/image" Target="../media/image11.png"/><Relationship Id="rId17" Type="http://schemas.openxmlformats.org/officeDocument/2006/relationships/customXml" Target="../ink/ink5.xml"/><Relationship Id="rId2" Type="http://schemas.openxmlformats.org/officeDocument/2006/relationships/image" Target="../media/image3.jp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customXml" Target="../ink/ink2.xml"/><Relationship Id="rId24" Type="http://schemas.openxmlformats.org/officeDocument/2006/relationships/image" Target="../media/image17.png"/><Relationship Id="rId5" Type="http://schemas.openxmlformats.org/officeDocument/2006/relationships/image" Target="../media/image6.jpg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10" Type="http://schemas.openxmlformats.org/officeDocument/2006/relationships/image" Target="../media/image10.png"/><Relationship Id="rId19" Type="http://schemas.openxmlformats.org/officeDocument/2006/relationships/customXml" Target="../ink/ink6.xml"/><Relationship Id="rId4" Type="http://schemas.openxmlformats.org/officeDocument/2006/relationships/image" Target="../media/image5.jpg"/><Relationship Id="rId9" Type="http://schemas.openxmlformats.org/officeDocument/2006/relationships/customXml" Target="../ink/ink1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27" name="Rectangle 822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Obsah obrázku text&#10;&#10;Popis byl vytvořen automaticky">
            <a:extLst>
              <a:ext uri="{FF2B5EF4-FFF2-40B4-BE49-F238E27FC236}">
                <a16:creationId xmlns:a16="http://schemas.microsoft.com/office/drawing/2014/main" id="{929FBEEF-CFF8-B199-AD7C-CAC74767C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b="5710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9" name="Rectangle 822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559AC2-BF7E-A356-9473-BD5A2295E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>
                <a:solidFill>
                  <a:srgbClr val="FFFFFF"/>
                </a:solidFill>
              </a:rPr>
              <a:t>Základy </a:t>
            </a:r>
            <a:br>
              <a:rPr lang="en-US" sz="5200" b="1">
                <a:solidFill>
                  <a:srgbClr val="FFFFFF"/>
                </a:solidFill>
              </a:rPr>
            </a:br>
            <a:r>
              <a:rPr lang="en-US" sz="5200" b="1">
                <a:solidFill>
                  <a:srgbClr val="FFFFFF"/>
                </a:solidFill>
              </a:rPr>
              <a:t>středolatinské literatury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25D4AE0-F052-4E4B-90E3-F7A88D0FA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Literatura 6. – 8. století</a:t>
            </a:r>
          </a:p>
          <a:p>
            <a:r>
              <a:rPr lang="en-US">
                <a:solidFill>
                  <a:srgbClr val="FFFFFF"/>
                </a:solidFill>
              </a:rPr>
              <a:t>11. 10. 2022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3ECD72C-9612-EB43-C335-5F07065F8942}"/>
              </a:ext>
            </a:extLst>
          </p:cNvPr>
          <p:cNvSpPr txBox="1"/>
          <p:nvPr/>
        </p:nvSpPr>
        <p:spPr>
          <a:xfrm>
            <a:off x="10121717" y="6534012"/>
            <a:ext cx="2067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200" dirty="0" err="1">
                <a:solidFill>
                  <a:schemeClr val="bg1"/>
                </a:solidFill>
              </a:rPr>
              <a:t>Codex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Brixiensis</a:t>
            </a:r>
            <a:r>
              <a:rPr lang="cs-CZ" sz="1200" dirty="0">
                <a:solidFill>
                  <a:schemeClr val="bg1"/>
                </a:solidFill>
              </a:rPr>
              <a:t>, Itálie, 6. stol.</a:t>
            </a:r>
          </a:p>
        </p:txBody>
      </p:sp>
    </p:spTree>
    <p:extLst>
      <p:ext uri="{BB962C8B-B14F-4D97-AF65-F5344CB8AC3E}">
        <p14:creationId xmlns:p14="http://schemas.microsoft.com/office/powerpoint/2010/main" val="284109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A8467A-038D-38BB-20A2-35161D4D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Regula</a:t>
            </a:r>
            <a:r>
              <a:rPr lang="cs-CZ" sz="2800" b="1" dirty="0"/>
              <a:t> </a:t>
            </a:r>
            <a:r>
              <a:rPr lang="cs-CZ" sz="2800" b="1" dirty="0" err="1"/>
              <a:t>Benedicti</a:t>
            </a:r>
            <a:endParaRPr lang="cs-CZ" sz="2800" b="1" dirty="0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 descr="Obsah obrázku text, noviny, dokument&#10;&#10;Popis byl vytvořen automaticky">
            <a:extLst>
              <a:ext uri="{FF2B5EF4-FFF2-40B4-BE49-F238E27FC236}">
                <a16:creationId xmlns:a16="http://schemas.microsoft.com/office/drawing/2014/main" id="{A113084C-5995-901B-E23B-714403703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248" y="2506133"/>
            <a:ext cx="3002788" cy="4351867"/>
          </a:xfrm>
          <a:prstGeom prst="rect">
            <a:avLst/>
          </a:prstGeom>
        </p:spPr>
      </p:pic>
      <p:pic>
        <p:nvPicPr>
          <p:cNvPr id="5" name="Zástupný obsah 4" descr="Obsah obrázku text, noviny&#10;&#10;Popis byl vytvořen automaticky">
            <a:extLst>
              <a:ext uri="{FF2B5EF4-FFF2-40B4-BE49-F238E27FC236}">
                <a16:creationId xmlns:a16="http://schemas.microsoft.com/office/drawing/2014/main" id="{E6ACFE70-C582-C8F9-C9AC-F1B9AF5904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" t="-1271" r="15491" b="60924"/>
          <a:stretch/>
        </p:blipFill>
        <p:spPr>
          <a:xfrm>
            <a:off x="4612029" y="2412706"/>
            <a:ext cx="2883795" cy="1930803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D747DBA6-3B89-E836-4E4F-99CA4003BE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r="1491" b="60260"/>
          <a:stretch/>
        </p:blipFill>
        <p:spPr>
          <a:xfrm>
            <a:off x="8138753" y="2482896"/>
            <a:ext cx="3300391" cy="1864800"/>
          </a:xfrm>
          <a:prstGeom prst="rect">
            <a:avLst/>
          </a:prstGeom>
        </p:spPr>
      </p:pic>
      <p:pic>
        <p:nvPicPr>
          <p:cNvPr id="10" name="Zástupný obsah 4" descr="Obsah obrázku text, noviny&#10;&#10;Popis byl vytvořen automaticky">
            <a:extLst>
              <a:ext uri="{FF2B5EF4-FFF2-40B4-BE49-F238E27FC236}">
                <a16:creationId xmlns:a16="http://schemas.microsoft.com/office/drawing/2014/main" id="{3003CFE1-6B9B-062A-4F28-38899B38D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48119" b="1"/>
          <a:stretch/>
        </p:blipFill>
        <p:spPr>
          <a:xfrm>
            <a:off x="4631958" y="4309642"/>
            <a:ext cx="2921136" cy="2468897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DFE27C40-B13E-677F-701B-F1B90143D2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5" r="13232"/>
          <a:stretch/>
        </p:blipFill>
        <p:spPr>
          <a:xfrm>
            <a:off x="8082845" y="4347695"/>
            <a:ext cx="3522134" cy="2388701"/>
          </a:xfrm>
          <a:prstGeom prst="rect">
            <a:avLst/>
          </a:prstGeom>
        </p:spPr>
      </p:pic>
      <p:sp>
        <p:nvSpPr>
          <p:cNvPr id="19" name="AutoShape 2" descr="Benedictine Monk in Monastery">
            <a:extLst>
              <a:ext uri="{FF2B5EF4-FFF2-40B4-BE49-F238E27FC236}">
                <a16:creationId xmlns:a16="http://schemas.microsoft.com/office/drawing/2014/main" id="{F68200E6-CDC1-6B9C-0B69-55945FCA6A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4" name="Picture 6" descr="Sleeping Monk - Beijing, China | Mapio.net">
            <a:extLst>
              <a:ext uri="{FF2B5EF4-FFF2-40B4-BE49-F238E27FC236}">
                <a16:creationId xmlns:a16="http://schemas.microsoft.com/office/drawing/2014/main" id="{BF09DD4B-0AC9-AB22-CEC7-89B8C471B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7" r="26704" b="31823"/>
          <a:stretch/>
        </p:blipFill>
        <p:spPr bwMode="auto">
          <a:xfrm>
            <a:off x="3639187" y="507044"/>
            <a:ext cx="3181181" cy="162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e Truth About The Legendary Shaolin Monk Warriors">
            <a:extLst>
              <a:ext uri="{FF2B5EF4-FFF2-40B4-BE49-F238E27FC236}">
                <a16:creationId xmlns:a16="http://schemas.microsoft.com/office/drawing/2014/main" id="{EE73FDEF-EC78-741D-8C36-E625841E9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1" r="8685" b="10233"/>
          <a:stretch/>
        </p:blipFill>
        <p:spPr bwMode="auto">
          <a:xfrm>
            <a:off x="8929290" y="485611"/>
            <a:ext cx="3262710" cy="16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ítězové soutěže Kdo je kdo - Stará Blažková - Divadlo A. Dvořáka Příbram">
            <a:extLst>
              <a:ext uri="{FF2B5EF4-FFF2-40B4-BE49-F238E27FC236}">
                <a16:creationId xmlns:a16="http://schemas.microsoft.com/office/drawing/2014/main" id="{53EA28E4-D247-19D7-BB34-7C9F2D8AB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t="21428" r="17894" b="5809"/>
          <a:stretch/>
        </p:blipFill>
        <p:spPr bwMode="auto">
          <a:xfrm>
            <a:off x="6774702" y="496327"/>
            <a:ext cx="2177482" cy="16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204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he Name of the Rose (1986) directed by Jean-Jacques Annaud • Reviews, film  + cast • Letterboxd">
            <a:extLst>
              <a:ext uri="{FF2B5EF4-FFF2-40B4-BE49-F238E27FC236}">
                <a16:creationId xmlns:a16="http://schemas.microsoft.com/office/drawing/2014/main" id="{8E3B8D0E-D72C-B860-1946-0AAF22DD6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151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9334AFA-F8C7-04FF-1ADF-6A70ADEA7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 r="-2" b="16548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9" name="Freeform: Shape 308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91" name="Freeform: Shape 309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8ACA80-C34B-B1EE-E07A-F20EA855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/>
              <a:t>Významné benediktinské kláštery</a:t>
            </a:r>
          </a:p>
        </p:txBody>
      </p:sp>
      <p:sp>
        <p:nvSpPr>
          <p:cNvPr id="3093" name="Rectangle 309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095" name="Rectangle 309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7" name="Rectangle 309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91E8BD-C459-B7CF-FA10-30343B7D1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5388300" cy="3994079"/>
          </a:xfrm>
        </p:spPr>
        <p:txBody>
          <a:bodyPr>
            <a:normAutofit fontScale="92500" lnSpcReduction="10000"/>
          </a:bodyPr>
          <a:lstStyle/>
          <a:p>
            <a:r>
              <a:rPr lang="cs-CZ" sz="1400" dirty="0"/>
              <a:t>Sv. </a:t>
            </a:r>
            <a:r>
              <a:rPr lang="cs-CZ" sz="1400" dirty="0" err="1"/>
              <a:t>Kolumbán</a:t>
            </a:r>
            <a:r>
              <a:rPr lang="cs-CZ" sz="1400" dirty="0"/>
              <a:t> (563-615)</a:t>
            </a:r>
          </a:p>
          <a:p>
            <a:pPr lvl="1"/>
            <a:r>
              <a:rPr lang="cs-CZ" sz="1400" dirty="0"/>
              <a:t>Irský misionář; působil v klášteře </a:t>
            </a:r>
            <a:r>
              <a:rPr lang="cs-CZ" sz="1400" dirty="0" err="1"/>
              <a:t>Bangor</a:t>
            </a:r>
            <a:r>
              <a:rPr lang="cs-CZ" sz="1400" dirty="0"/>
              <a:t> </a:t>
            </a:r>
          </a:p>
          <a:p>
            <a:pPr lvl="1"/>
            <a:r>
              <a:rPr lang="cs-CZ" sz="1400" b="1" dirty="0" err="1"/>
              <a:t>Luxeuil</a:t>
            </a:r>
            <a:r>
              <a:rPr lang="cs-CZ" sz="1400" b="1" dirty="0"/>
              <a:t> </a:t>
            </a:r>
            <a:r>
              <a:rPr lang="cs-CZ" sz="1400" dirty="0"/>
              <a:t>(</a:t>
            </a:r>
            <a:r>
              <a:rPr lang="cs-CZ" sz="1400" dirty="0" err="1"/>
              <a:t>Luxovium</a:t>
            </a:r>
            <a:r>
              <a:rPr lang="cs-CZ" sz="1400" dirty="0"/>
              <a:t>; 590)</a:t>
            </a:r>
          </a:p>
          <a:p>
            <a:pPr lvl="3"/>
            <a:r>
              <a:rPr lang="cs-CZ" sz="1400" i="1" dirty="0" err="1"/>
              <a:t>Regula</a:t>
            </a:r>
            <a:r>
              <a:rPr lang="cs-CZ" sz="1400" i="1" dirty="0"/>
              <a:t> </a:t>
            </a:r>
            <a:r>
              <a:rPr lang="cs-CZ" sz="1400" i="1" dirty="0" err="1"/>
              <a:t>monachorum</a:t>
            </a:r>
            <a:r>
              <a:rPr lang="cs-CZ" sz="1400" i="1" dirty="0"/>
              <a:t> – </a:t>
            </a:r>
            <a:r>
              <a:rPr lang="cs-CZ" sz="1400" dirty="0"/>
              <a:t>pravidla svatého </a:t>
            </a:r>
            <a:r>
              <a:rPr lang="cs-CZ" sz="1400" dirty="0" err="1"/>
              <a:t>Kolumbána</a:t>
            </a:r>
            <a:r>
              <a:rPr lang="cs-CZ" sz="1400" dirty="0"/>
              <a:t> pro život mnichů v klášteře</a:t>
            </a:r>
          </a:p>
          <a:p>
            <a:pPr lvl="3"/>
            <a:r>
              <a:rPr lang="cs-CZ" sz="1400" dirty="0"/>
              <a:t>Mnichy z </a:t>
            </a:r>
            <a:r>
              <a:rPr lang="cs-CZ" sz="1400" dirty="0" err="1"/>
              <a:t>Luxeuil</a:t>
            </a:r>
            <a:r>
              <a:rPr lang="cs-CZ" sz="1400" dirty="0"/>
              <a:t> později založeno </a:t>
            </a:r>
            <a:r>
              <a:rPr lang="cs-CZ" sz="1400" dirty="0" err="1"/>
              <a:t>opatsví</a:t>
            </a:r>
            <a:r>
              <a:rPr lang="cs-CZ" sz="1400" dirty="0"/>
              <a:t> </a:t>
            </a:r>
            <a:r>
              <a:rPr lang="cs-CZ" sz="1400" dirty="0" err="1"/>
              <a:t>Corbie</a:t>
            </a:r>
            <a:r>
              <a:rPr lang="cs-CZ" sz="1400" dirty="0"/>
              <a:t> (657/661)</a:t>
            </a:r>
          </a:p>
          <a:p>
            <a:pPr lvl="1"/>
            <a:r>
              <a:rPr lang="cs-CZ" sz="1400" b="1" dirty="0" err="1"/>
              <a:t>Bobbio</a:t>
            </a:r>
            <a:r>
              <a:rPr lang="cs-CZ" sz="1400" b="1" dirty="0"/>
              <a:t> </a:t>
            </a:r>
            <a:r>
              <a:rPr lang="cs-CZ" sz="1400" dirty="0"/>
              <a:t>(614)</a:t>
            </a:r>
          </a:p>
          <a:p>
            <a:r>
              <a:rPr lang="cs-CZ" sz="1400" b="1" dirty="0"/>
              <a:t>St. </a:t>
            </a:r>
            <a:r>
              <a:rPr lang="cs-CZ" sz="1400" b="1" dirty="0" err="1"/>
              <a:t>Gallen</a:t>
            </a:r>
            <a:r>
              <a:rPr lang="cs-CZ" sz="1400" b="1" dirty="0"/>
              <a:t> </a:t>
            </a:r>
            <a:r>
              <a:rPr lang="cs-CZ" sz="1400" dirty="0"/>
              <a:t>(cca 720)</a:t>
            </a:r>
          </a:p>
          <a:p>
            <a:r>
              <a:rPr lang="cs-CZ" sz="1400" b="1" dirty="0" err="1"/>
              <a:t>Reichenau</a:t>
            </a:r>
            <a:r>
              <a:rPr lang="cs-CZ" sz="1400" b="1" dirty="0"/>
              <a:t> </a:t>
            </a:r>
            <a:r>
              <a:rPr lang="cs-CZ" sz="1400" dirty="0"/>
              <a:t>(724)</a:t>
            </a:r>
          </a:p>
          <a:p>
            <a:r>
              <a:rPr lang="cs-CZ" sz="1400" b="1" dirty="0"/>
              <a:t>St. </a:t>
            </a:r>
            <a:r>
              <a:rPr lang="cs-CZ" sz="1400" b="1" dirty="0" err="1"/>
              <a:t>Emmeramus</a:t>
            </a:r>
            <a:r>
              <a:rPr lang="cs-CZ" sz="1400" b="1" dirty="0"/>
              <a:t> </a:t>
            </a:r>
            <a:r>
              <a:rPr lang="cs-CZ" sz="1400" dirty="0"/>
              <a:t>(739)</a:t>
            </a:r>
          </a:p>
          <a:p>
            <a:r>
              <a:rPr lang="cs-CZ" sz="1400" dirty="0"/>
              <a:t>Bonifác (675 – 754)</a:t>
            </a:r>
          </a:p>
          <a:p>
            <a:pPr lvl="1"/>
            <a:r>
              <a:rPr lang="cs-CZ" sz="1400" dirty="0"/>
              <a:t>Pocházel z Británie, </a:t>
            </a:r>
            <a:r>
              <a:rPr lang="cs-CZ" sz="1400" dirty="0" err="1"/>
              <a:t>pův</a:t>
            </a:r>
            <a:r>
              <a:rPr lang="cs-CZ" sz="1400" dirty="0"/>
              <a:t>. jménem </a:t>
            </a:r>
            <a:r>
              <a:rPr lang="cs-CZ" sz="1400" dirty="0" err="1"/>
              <a:t>Winfrid</a:t>
            </a:r>
            <a:r>
              <a:rPr lang="cs-CZ" sz="1400" dirty="0"/>
              <a:t>, pověřen misií v oblastech dnešního Německa – „apoštol Německa“</a:t>
            </a:r>
          </a:p>
          <a:p>
            <a:pPr lvl="1"/>
            <a:r>
              <a:rPr lang="cs-CZ" sz="1400" dirty="0"/>
              <a:t>754 – zavražděn při misijní práci</a:t>
            </a:r>
          </a:p>
          <a:p>
            <a:pPr lvl="1"/>
            <a:r>
              <a:rPr lang="cs-CZ" sz="1400" b="1" dirty="0" err="1"/>
              <a:t>Fulda</a:t>
            </a:r>
            <a:r>
              <a:rPr lang="cs-CZ" sz="1400" dirty="0"/>
              <a:t> (</a:t>
            </a:r>
            <a:r>
              <a:rPr lang="cs-CZ" sz="1400" dirty="0" err="1"/>
              <a:t>zal</a:t>
            </a:r>
            <a:r>
              <a:rPr lang="cs-CZ" sz="1400" dirty="0"/>
              <a:t>. 744)</a:t>
            </a:r>
          </a:p>
          <a:p>
            <a:pPr lvl="1"/>
            <a:r>
              <a:rPr lang="cs-CZ" sz="1400" dirty="0"/>
              <a:t>Literární činnost: </a:t>
            </a:r>
            <a:r>
              <a:rPr lang="cs-CZ" sz="1400" i="1" dirty="0" err="1"/>
              <a:t>Aenigmata</a:t>
            </a:r>
            <a:r>
              <a:rPr lang="cs-CZ" sz="1400" dirty="0"/>
              <a:t> (hádanky)</a:t>
            </a:r>
          </a:p>
        </p:txBody>
      </p:sp>
    </p:spTree>
    <p:extLst>
      <p:ext uri="{BB962C8B-B14F-4D97-AF65-F5344CB8AC3E}">
        <p14:creationId xmlns:p14="http://schemas.microsoft.com/office/powerpoint/2010/main" val="3705945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8DC4524-E879-0309-0A63-408976190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5864" b="6025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Vývojový diagram: spojnice mezi stránkami 5">
            <a:extLst>
              <a:ext uri="{FF2B5EF4-FFF2-40B4-BE49-F238E27FC236}">
                <a16:creationId xmlns:a16="http://schemas.microsoft.com/office/drawing/2014/main" id="{103C3C07-4432-A45B-35BC-0B868EF42C58}"/>
              </a:ext>
            </a:extLst>
          </p:cNvPr>
          <p:cNvSpPr/>
          <p:nvPr/>
        </p:nvSpPr>
        <p:spPr>
          <a:xfrm>
            <a:off x="5107259" y="2755568"/>
            <a:ext cx="245328" cy="472069"/>
          </a:xfrm>
          <a:prstGeom prst="flowChartOffpage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nice mezi stránkami 6">
            <a:extLst>
              <a:ext uri="{FF2B5EF4-FFF2-40B4-BE49-F238E27FC236}">
                <a16:creationId xmlns:a16="http://schemas.microsoft.com/office/drawing/2014/main" id="{182A6BD9-519D-A3D2-84BE-9D87DDC5433D}"/>
              </a:ext>
            </a:extLst>
          </p:cNvPr>
          <p:cNvSpPr/>
          <p:nvPr/>
        </p:nvSpPr>
        <p:spPr>
          <a:xfrm>
            <a:off x="7043854" y="298582"/>
            <a:ext cx="245328" cy="472069"/>
          </a:xfrm>
          <a:prstGeom prst="flowChartOffpage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nice mezi stránkami 7">
            <a:extLst>
              <a:ext uri="{FF2B5EF4-FFF2-40B4-BE49-F238E27FC236}">
                <a16:creationId xmlns:a16="http://schemas.microsoft.com/office/drawing/2014/main" id="{66D12FDC-BAE6-7AB6-3AB6-29BA173A64E2}"/>
              </a:ext>
            </a:extLst>
          </p:cNvPr>
          <p:cNvSpPr/>
          <p:nvPr/>
        </p:nvSpPr>
        <p:spPr>
          <a:xfrm>
            <a:off x="6683298" y="2874514"/>
            <a:ext cx="245328" cy="472069"/>
          </a:xfrm>
          <a:prstGeom prst="flowChartOffpage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spojnice mezi stránkami 8">
            <a:extLst>
              <a:ext uri="{FF2B5EF4-FFF2-40B4-BE49-F238E27FC236}">
                <a16:creationId xmlns:a16="http://schemas.microsoft.com/office/drawing/2014/main" id="{DC1335BD-1F45-7410-7BC4-70DBB0EC35E9}"/>
              </a:ext>
            </a:extLst>
          </p:cNvPr>
          <p:cNvSpPr/>
          <p:nvPr/>
        </p:nvSpPr>
        <p:spPr>
          <a:xfrm>
            <a:off x="6880304" y="3091964"/>
            <a:ext cx="245328" cy="472069"/>
          </a:xfrm>
          <a:prstGeom prst="flowChartOffpage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nice mezi stránkami 10">
            <a:extLst>
              <a:ext uri="{FF2B5EF4-FFF2-40B4-BE49-F238E27FC236}">
                <a16:creationId xmlns:a16="http://schemas.microsoft.com/office/drawing/2014/main" id="{D7B119D6-FF3D-2734-D7B4-090082B99CC7}"/>
              </a:ext>
            </a:extLst>
          </p:cNvPr>
          <p:cNvSpPr/>
          <p:nvPr/>
        </p:nvSpPr>
        <p:spPr>
          <a:xfrm>
            <a:off x="6880304" y="5372388"/>
            <a:ext cx="245328" cy="472069"/>
          </a:xfrm>
          <a:prstGeom prst="flowChartOffpage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spojnice mezi stránkami 11">
            <a:extLst>
              <a:ext uri="{FF2B5EF4-FFF2-40B4-BE49-F238E27FC236}">
                <a16:creationId xmlns:a16="http://schemas.microsoft.com/office/drawing/2014/main" id="{BE0E3FC1-9721-1473-84B3-D561EEEEC963}"/>
              </a:ext>
            </a:extLst>
          </p:cNvPr>
          <p:cNvSpPr/>
          <p:nvPr/>
        </p:nvSpPr>
        <p:spPr>
          <a:xfrm>
            <a:off x="2873298" y="827624"/>
            <a:ext cx="245328" cy="472069"/>
          </a:xfrm>
          <a:prstGeom prst="flowChartOffpage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5A83602-6061-9648-7E86-44CE78EE3F1D}"/>
              </a:ext>
            </a:extLst>
          </p:cNvPr>
          <p:cNvSpPr txBox="1"/>
          <p:nvPr/>
        </p:nvSpPr>
        <p:spPr>
          <a:xfrm>
            <a:off x="2789666" y="1294693"/>
            <a:ext cx="903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Corbie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Corbie - Sir John Monash Centre">
            <a:extLst>
              <a:ext uri="{FF2B5EF4-FFF2-40B4-BE49-F238E27FC236}">
                <a16:creationId xmlns:a16="http://schemas.microsoft.com/office/drawing/2014/main" id="{A4B40007-E921-B8E5-91D9-489D29FD9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1" y="225975"/>
            <a:ext cx="2470993" cy="146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ulda, Germany • Gratis Australis">
            <a:extLst>
              <a:ext uri="{FF2B5EF4-FFF2-40B4-BE49-F238E27FC236}">
                <a16:creationId xmlns:a16="http://schemas.microsoft.com/office/drawing/2014/main" id="{AB90BB76-BC76-C530-D1AC-85F1E505F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r="16072" b="22477"/>
          <a:stretch/>
        </p:blipFill>
        <p:spPr bwMode="auto">
          <a:xfrm>
            <a:off x="4192774" y="0"/>
            <a:ext cx="2428423" cy="20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Vývojový diagram: spojnice mezi stránkami 15">
            <a:extLst>
              <a:ext uri="{FF2B5EF4-FFF2-40B4-BE49-F238E27FC236}">
                <a16:creationId xmlns:a16="http://schemas.microsoft.com/office/drawing/2014/main" id="{091F1C59-2010-ADB9-C6FB-43A2AC37569D}"/>
              </a:ext>
            </a:extLst>
          </p:cNvPr>
          <p:cNvSpPr/>
          <p:nvPr/>
        </p:nvSpPr>
        <p:spPr>
          <a:xfrm>
            <a:off x="8471948" y="1694984"/>
            <a:ext cx="245328" cy="472069"/>
          </a:xfrm>
          <a:prstGeom prst="flowChartOffpage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6" name="Picture 10" descr="Basilika St. Emmeram | tourismus.regensburg.de">
            <a:extLst>
              <a:ext uri="{FF2B5EF4-FFF2-40B4-BE49-F238E27FC236}">
                <a16:creationId xmlns:a16="http://schemas.microsoft.com/office/drawing/2014/main" id="{A24522F3-E332-271B-B6D9-88829FD93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r="14908"/>
          <a:stretch/>
        </p:blipFill>
        <p:spPr bwMode="auto">
          <a:xfrm>
            <a:off x="9458470" y="770651"/>
            <a:ext cx="2519339" cy="20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B24FEA38-C4B8-E87E-A8CC-A6AD6D071C33}"/>
              </a:ext>
            </a:extLst>
          </p:cNvPr>
          <p:cNvSpPr txBox="1"/>
          <p:nvPr/>
        </p:nvSpPr>
        <p:spPr>
          <a:xfrm>
            <a:off x="4778299" y="3227637"/>
            <a:ext cx="903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Luxeuil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8" name="Picture 12">
            <a:extLst>
              <a:ext uri="{FF2B5EF4-FFF2-40B4-BE49-F238E27FC236}">
                <a16:creationId xmlns:a16="http://schemas.microsoft.com/office/drawing/2014/main" id="{7E1ED03B-F78F-A5D6-7CB0-E2D8EFC15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-6965" r="4588" b="6965"/>
          <a:stretch/>
        </p:blipFill>
        <p:spPr bwMode="auto">
          <a:xfrm>
            <a:off x="2084006" y="2162053"/>
            <a:ext cx="2365333" cy="233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71FD5F7B-5004-1146-A92D-AA2B76DEBE8E}"/>
              </a:ext>
            </a:extLst>
          </p:cNvPr>
          <p:cNvSpPr txBox="1"/>
          <p:nvPr/>
        </p:nvSpPr>
        <p:spPr>
          <a:xfrm>
            <a:off x="7043854" y="5746846"/>
            <a:ext cx="903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Bobbio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10" name="Picture 14" descr="Opatství svatého Kolumbána – Wikipedie">
            <a:extLst>
              <a:ext uri="{FF2B5EF4-FFF2-40B4-BE49-F238E27FC236}">
                <a16:creationId xmlns:a16="http://schemas.microsoft.com/office/drawing/2014/main" id="{DF3B366F-B38D-5CAC-81D4-899B4E557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4" b="-1490"/>
          <a:stretch/>
        </p:blipFill>
        <p:spPr bwMode="auto">
          <a:xfrm>
            <a:off x="4570907" y="5108410"/>
            <a:ext cx="2226525" cy="174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C7C3F6FB-7878-1ECC-58BF-06D2DE48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881" y="2932424"/>
            <a:ext cx="2877484" cy="191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555CF2E2-48C3-8475-57AE-B7F25E658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51" y="4197348"/>
            <a:ext cx="1747880" cy="262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6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35481-D58B-57E0-CC47-00EAF2454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Řehoř Veliký (540-604)</a:t>
            </a:r>
          </a:p>
        </p:txBody>
      </p:sp>
      <p:cxnSp>
        <p:nvCxnSpPr>
          <p:cNvPr id="5129" name="Straight Arrow Connector 512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A97099-8CF5-EBFE-31BC-6687FF116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2" y="2575034"/>
            <a:ext cx="5223528" cy="3917842"/>
          </a:xfrm>
        </p:spPr>
        <p:txBody>
          <a:bodyPr>
            <a:normAutofit fontScale="92500" lnSpcReduction="10000"/>
          </a:bodyPr>
          <a:lstStyle/>
          <a:p>
            <a:r>
              <a:rPr lang="cs-CZ" sz="1600" dirty="0"/>
              <a:t>590 – zvolen papežem</a:t>
            </a:r>
          </a:p>
          <a:p>
            <a:r>
              <a:rPr lang="cs-CZ" sz="1600" dirty="0"/>
              <a:t>Zásluhy o christianizaci </a:t>
            </a:r>
            <a:r>
              <a:rPr lang="cs-CZ" sz="1600" dirty="0" err="1"/>
              <a:t>anglosasů</a:t>
            </a:r>
            <a:r>
              <a:rPr lang="cs-CZ" sz="1600" dirty="0"/>
              <a:t>, upevnění mocenské pozice středověkého papežství</a:t>
            </a:r>
          </a:p>
          <a:p>
            <a:r>
              <a:rPr lang="cs-CZ" sz="1600" dirty="0"/>
              <a:t>odpor vůči pohanské kultuře</a:t>
            </a:r>
          </a:p>
          <a:p>
            <a:r>
              <a:rPr lang="cs-CZ" sz="1600" dirty="0" err="1"/>
              <a:t>Nejvýznamější</a:t>
            </a:r>
            <a:r>
              <a:rPr lang="cs-CZ" sz="1600" dirty="0"/>
              <a:t> díla:</a:t>
            </a:r>
          </a:p>
          <a:p>
            <a:pPr lvl="1"/>
            <a:r>
              <a:rPr lang="cs-CZ" sz="1600" dirty="0"/>
              <a:t>Biblická exegeze:</a:t>
            </a:r>
          </a:p>
          <a:p>
            <a:pPr lvl="2"/>
            <a:r>
              <a:rPr lang="cs-CZ" sz="1600" i="1" dirty="0" err="1"/>
              <a:t>Moralia</a:t>
            </a:r>
            <a:r>
              <a:rPr lang="cs-CZ" sz="1600" i="1" dirty="0"/>
              <a:t> in </a:t>
            </a:r>
            <a:r>
              <a:rPr lang="cs-CZ" sz="1600" i="1" dirty="0" err="1"/>
              <a:t>Iob</a:t>
            </a:r>
            <a:r>
              <a:rPr lang="cs-CZ" sz="1600" dirty="0"/>
              <a:t>, </a:t>
            </a:r>
            <a:r>
              <a:rPr lang="cs-CZ" sz="1600" i="1" dirty="0" err="1"/>
              <a:t>Homiliae</a:t>
            </a:r>
            <a:r>
              <a:rPr lang="cs-CZ" sz="1600" i="1" dirty="0"/>
              <a:t> in </a:t>
            </a:r>
            <a:r>
              <a:rPr lang="cs-CZ" sz="1600" i="1" dirty="0" err="1"/>
              <a:t>Ezecheielem</a:t>
            </a:r>
            <a:r>
              <a:rPr lang="cs-CZ" sz="1600" dirty="0"/>
              <a:t>, </a:t>
            </a:r>
            <a:r>
              <a:rPr lang="cs-CZ" sz="1600" i="1" dirty="0" err="1"/>
              <a:t>Homiliae</a:t>
            </a:r>
            <a:r>
              <a:rPr lang="cs-CZ" sz="1600" i="1" dirty="0"/>
              <a:t> in Evangelia</a:t>
            </a:r>
          </a:p>
          <a:p>
            <a:pPr lvl="1"/>
            <a:r>
              <a:rPr lang="cs-CZ" sz="1600" i="1" dirty="0" err="1"/>
              <a:t>Regula</a:t>
            </a:r>
            <a:r>
              <a:rPr lang="cs-CZ" sz="1600" i="1" dirty="0"/>
              <a:t> </a:t>
            </a:r>
            <a:r>
              <a:rPr lang="cs-CZ" sz="1600" i="1" dirty="0" err="1"/>
              <a:t>pastoralis</a:t>
            </a:r>
            <a:endParaRPr lang="cs-CZ" sz="1600" i="1" dirty="0"/>
          </a:p>
          <a:p>
            <a:pPr lvl="2"/>
            <a:r>
              <a:rPr lang="cs-CZ" sz="1600" dirty="0"/>
              <a:t>Určena duchovním – jak dosáhnout církevního úřadu, jak pracovat s věřícími, důraz </a:t>
            </a:r>
            <a:r>
              <a:rPr lang="cs-CZ" sz="1600" dirty="0" err="1"/>
              <a:t>nadobrou</a:t>
            </a:r>
            <a:r>
              <a:rPr lang="cs-CZ" sz="1600" dirty="0"/>
              <a:t> morálku církevních představitelů</a:t>
            </a:r>
          </a:p>
          <a:p>
            <a:pPr lvl="1"/>
            <a:r>
              <a:rPr lang="cs-CZ" sz="1600" b="1" i="1" dirty="0"/>
              <a:t>Dialogy</a:t>
            </a:r>
            <a:r>
              <a:rPr lang="cs-CZ" sz="1600" dirty="0"/>
              <a:t> (</a:t>
            </a:r>
            <a:r>
              <a:rPr lang="cs-CZ" sz="1600" dirty="0" err="1"/>
              <a:t>Dialogorum</a:t>
            </a:r>
            <a:r>
              <a:rPr lang="cs-CZ" sz="1600" dirty="0"/>
              <a:t> </a:t>
            </a:r>
            <a:r>
              <a:rPr lang="cs-CZ" sz="1600" dirty="0" err="1"/>
              <a:t>libri</a:t>
            </a:r>
            <a:r>
              <a:rPr lang="cs-CZ" sz="1600" dirty="0"/>
              <a:t> IV)</a:t>
            </a:r>
          </a:p>
          <a:p>
            <a:pPr lvl="2"/>
            <a:r>
              <a:rPr lang="cs-CZ" sz="1600" dirty="0"/>
              <a:t>Rozhovory s diákonem Petrem o životech světců</a:t>
            </a:r>
          </a:p>
          <a:p>
            <a:pPr lvl="3"/>
            <a:r>
              <a:rPr lang="cs-CZ" sz="1600" dirty="0"/>
              <a:t>2. kniha  - Benedikt z </a:t>
            </a:r>
            <a:r>
              <a:rPr lang="cs-CZ" sz="1600" dirty="0" err="1"/>
              <a:t>Nursie</a:t>
            </a:r>
            <a:endParaRPr lang="cs-CZ" sz="1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886F9E2-A10F-4C26-9A6B-4F42EC41C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7F3869-7298-C413-B99D-0747009BA98C}"/>
              </a:ext>
            </a:extLst>
          </p:cNvPr>
          <p:cNvSpPr txBox="1"/>
          <p:nvPr/>
        </p:nvSpPr>
        <p:spPr>
          <a:xfrm>
            <a:off x="9087556" y="6581001"/>
            <a:ext cx="310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Robert </a:t>
            </a:r>
            <a:r>
              <a:rPr lang="cs-CZ" sz="1200" dirty="0" err="1"/>
              <a:t>Campin</a:t>
            </a:r>
            <a:r>
              <a:rPr lang="cs-CZ" sz="1200" dirty="0"/>
              <a:t>, </a:t>
            </a:r>
            <a:r>
              <a:rPr lang="cs-CZ" sz="1200" i="1" dirty="0"/>
              <a:t>Mše sv. Řehoře </a:t>
            </a:r>
            <a:r>
              <a:rPr lang="cs-CZ" sz="1200" dirty="0"/>
              <a:t>(15. stol.) </a:t>
            </a:r>
          </a:p>
        </p:txBody>
      </p:sp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D0D922F2-1FEA-DD85-B66B-F52D8A0F83F1}"/>
              </a:ext>
            </a:extLst>
          </p:cNvPr>
          <p:cNvSpPr/>
          <p:nvPr/>
        </p:nvSpPr>
        <p:spPr>
          <a:xfrm>
            <a:off x="7079193" y="968829"/>
            <a:ext cx="2394857" cy="1347651"/>
          </a:xfrm>
          <a:prstGeom prst="wedgeEllipseCallout">
            <a:avLst>
              <a:gd name="adj1" fmla="val 54350"/>
              <a:gd name="adj2" fmla="val 8698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 jedněch ústech se nesnese chválení </a:t>
            </a:r>
            <a:r>
              <a:rPr lang="cs-CZ" sz="1400" dirty="0" err="1"/>
              <a:t>Iova</a:t>
            </a:r>
            <a:r>
              <a:rPr lang="cs-CZ" sz="1400" dirty="0"/>
              <a:t> s chválením Krista!</a:t>
            </a:r>
          </a:p>
          <a:p>
            <a:pPr algn="ctr"/>
            <a:r>
              <a:rPr lang="cs-CZ" sz="900" dirty="0"/>
              <a:t>(</a:t>
            </a:r>
            <a:r>
              <a:rPr lang="cs-CZ" sz="900" dirty="0" err="1"/>
              <a:t>Moralia</a:t>
            </a:r>
            <a:r>
              <a:rPr lang="cs-CZ" sz="900" dirty="0"/>
              <a:t> in </a:t>
            </a:r>
            <a:r>
              <a:rPr lang="cs-CZ" sz="900" dirty="0" err="1"/>
              <a:t>Iob</a:t>
            </a:r>
            <a:r>
              <a:rPr lang="cs-CZ" sz="9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5509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03A1494D-9194-340E-D76D-A9A2728CB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t="41161" r="31551" b="-2792"/>
          <a:stretch/>
        </p:blipFill>
        <p:spPr>
          <a:xfrm>
            <a:off x="33422" y="0"/>
            <a:ext cx="12188952" cy="729342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8922D3B-57D6-5FE3-8B33-13A9B7EFC233}"/>
              </a:ext>
            </a:extLst>
          </p:cNvPr>
          <p:cNvSpPr txBox="1"/>
          <p:nvPr/>
        </p:nvSpPr>
        <p:spPr>
          <a:xfrm>
            <a:off x="5816008" y="4919007"/>
            <a:ext cx="2690036" cy="14773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chemeClr val="bg1"/>
                </a:solidFill>
              </a:rPr>
              <a:t>Itálie: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C00000"/>
                </a:solidFill>
              </a:rPr>
              <a:t>Boethius</a:t>
            </a:r>
            <a:endParaRPr lang="cs-CZ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C00000"/>
                </a:solidFill>
              </a:rPr>
              <a:t>Cassiodorus</a:t>
            </a:r>
            <a:endParaRPr lang="cs-CZ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C00000"/>
                </a:solidFill>
              </a:rPr>
              <a:t>Benedikt z </a:t>
            </a:r>
            <a:r>
              <a:rPr lang="cs-CZ" dirty="0" err="1">
                <a:solidFill>
                  <a:srgbClr val="C00000"/>
                </a:solidFill>
              </a:rPr>
              <a:t>Nursie</a:t>
            </a:r>
            <a:endParaRPr lang="cs-CZ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C00000"/>
                </a:solidFill>
              </a:rPr>
              <a:t>Řehoř Veliký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0AB25AD-7D4E-0322-9641-810F026EE4B4}"/>
              </a:ext>
            </a:extLst>
          </p:cNvPr>
          <p:cNvSpPr txBox="1"/>
          <p:nvPr/>
        </p:nvSpPr>
        <p:spPr>
          <a:xfrm>
            <a:off x="4674780" y="2080476"/>
            <a:ext cx="3278373" cy="17543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chemeClr val="bg1"/>
                </a:solidFill>
              </a:rPr>
              <a:t>Galie a germánské kmeny: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Jan </a:t>
            </a:r>
            <a:r>
              <a:rPr lang="cs-CZ" dirty="0" err="1">
                <a:solidFill>
                  <a:schemeClr val="bg1"/>
                </a:solidFill>
              </a:rPr>
              <a:t>Cassianus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Řehoř </a:t>
            </a:r>
            <a:r>
              <a:rPr lang="cs-CZ" dirty="0" err="1">
                <a:solidFill>
                  <a:schemeClr val="bg1"/>
                </a:solidFill>
              </a:rPr>
              <a:t>Tourský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1"/>
                </a:solidFill>
              </a:rPr>
              <a:t>Venantius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Fortunatus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>
                <a:solidFill>
                  <a:schemeClr val="bg1"/>
                </a:solidFill>
              </a:rPr>
              <a:t>Fredegarova</a:t>
            </a:r>
            <a:r>
              <a:rPr lang="cs-CZ" i="1" dirty="0">
                <a:solidFill>
                  <a:schemeClr val="bg1"/>
                </a:solidFill>
              </a:rPr>
              <a:t> Kronika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1"/>
                </a:solidFill>
              </a:rPr>
              <a:t>Arbeo</a:t>
            </a:r>
            <a:r>
              <a:rPr lang="cs-CZ" dirty="0">
                <a:solidFill>
                  <a:schemeClr val="bg1"/>
                </a:solidFill>
              </a:rPr>
              <a:t> z </a:t>
            </a:r>
            <a:r>
              <a:rPr lang="cs-CZ" dirty="0" err="1">
                <a:solidFill>
                  <a:schemeClr val="bg1"/>
                </a:solidFill>
              </a:rPr>
              <a:t>Freisingu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DA1EB3D-2407-D379-9B38-6478863A13DE}"/>
              </a:ext>
            </a:extLst>
          </p:cNvPr>
          <p:cNvSpPr txBox="1"/>
          <p:nvPr/>
        </p:nvSpPr>
        <p:spPr>
          <a:xfrm>
            <a:off x="1894118" y="4457342"/>
            <a:ext cx="2061194" cy="9233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chemeClr val="bg1"/>
                </a:solidFill>
              </a:rPr>
              <a:t>Hispánie: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C00000"/>
                </a:solidFill>
              </a:rPr>
              <a:t>Isidor ze Sevilly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bg1"/>
                </a:solidFill>
              </a:rPr>
              <a:t>Toledská škola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7753053-6EF4-CACD-5E62-C72A30FA077C}"/>
              </a:ext>
            </a:extLst>
          </p:cNvPr>
          <p:cNvSpPr txBox="1"/>
          <p:nvPr/>
        </p:nvSpPr>
        <p:spPr>
          <a:xfrm>
            <a:off x="1424762" y="989437"/>
            <a:ext cx="2530549" cy="20313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chemeClr val="bg1"/>
                </a:solidFill>
              </a:rPr>
              <a:t>Británie a Irsko: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1"/>
                </a:solidFill>
              </a:rPr>
              <a:t>Columbanus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C00000"/>
                </a:solidFill>
              </a:rPr>
              <a:t>Beda</a:t>
            </a:r>
            <a:r>
              <a:rPr lang="cs-CZ" dirty="0">
                <a:solidFill>
                  <a:srgbClr val="C00000"/>
                </a:solidFill>
              </a:rPr>
              <a:t> Ctihodný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Bonifác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1"/>
                </a:solidFill>
              </a:rPr>
              <a:t>Aldhelm</a:t>
            </a:r>
            <a:r>
              <a:rPr lang="cs-CZ" dirty="0">
                <a:solidFill>
                  <a:schemeClr val="bg1"/>
                </a:solidFill>
              </a:rPr>
              <a:t> z </a:t>
            </a:r>
            <a:r>
              <a:rPr lang="cs-CZ" dirty="0" err="1">
                <a:solidFill>
                  <a:schemeClr val="bg1"/>
                </a:solidFill>
              </a:rPr>
              <a:t>Malmesbury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>
                <a:solidFill>
                  <a:schemeClr val="bg1"/>
                </a:solidFill>
              </a:rPr>
              <a:t>Navigatio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Brendani</a:t>
            </a:r>
            <a:endParaRPr lang="cs-CZ" i="1" dirty="0">
              <a:solidFill>
                <a:schemeClr val="bg1"/>
              </a:solidFill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CA29E76E-7091-4B62-B94D-30156DA606CF}"/>
              </a:ext>
            </a:extLst>
          </p:cNvPr>
          <p:cNvSpPr/>
          <p:nvPr/>
        </p:nvSpPr>
        <p:spPr>
          <a:xfrm>
            <a:off x="7868093" y="138826"/>
            <a:ext cx="3951768" cy="1956403"/>
          </a:xfrm>
          <a:prstGeom prst="ellipse">
            <a:avLst/>
          </a:prstGeom>
          <a:solidFill>
            <a:schemeClr val="bg1">
              <a:alpha val="63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Koho si zapamatovat?</a:t>
            </a:r>
          </a:p>
          <a:p>
            <a:pPr algn="ctr"/>
            <a:endParaRPr lang="cs-CZ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cs-CZ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(ty červený)</a:t>
            </a:r>
          </a:p>
        </p:txBody>
      </p:sp>
    </p:spTree>
    <p:extLst>
      <p:ext uri="{BB962C8B-B14F-4D97-AF65-F5344CB8AC3E}">
        <p14:creationId xmlns:p14="http://schemas.microsoft.com/office/powerpoint/2010/main" val="1394454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8">
            <a:extLst>
              <a:ext uri="{FF2B5EF4-FFF2-40B4-BE49-F238E27FC236}">
                <a16:creationId xmlns:a16="http://schemas.microsoft.com/office/drawing/2014/main" id="{F2AC420E-F79A-4FB7-8013-94B1E8B63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592824" cy="3233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8A427F-01A9-C69C-16A4-D32EDF7F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655591"/>
            <a:ext cx="4929352" cy="2315616"/>
          </a:xfrm>
        </p:spPr>
        <p:txBody>
          <a:bodyPr>
            <a:normAutofit/>
          </a:bodyPr>
          <a:lstStyle/>
          <a:p>
            <a:r>
              <a:rPr lang="cs-CZ"/>
              <a:t>Isidorus ze Sevilly (ca. 560 -636)</a:t>
            </a:r>
            <a:endParaRPr lang="cs-CZ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647E38-F93D-4661-8D77-CE13EEB6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8872B6-836E-4281-A971-D133C6187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0B655FA0-F08E-419A-83F5-23E3ADA5A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AD8E9261-7E3D-4B22-9B39-8CC1D4F43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632485D7-A2AD-470C-BD26-EABCF63F9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22BD4173-4E70-447E-9DFE-F4E5CB830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037F912F-356C-4A91-B15E-7A1D626E6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9B3E584-4770-448C-AEA7-2CEE9F85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B0DAED8-C4B6-4A57-9196-B11759865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72B27AFA-86A5-4FB9-9FE1-33E25039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655899FB-5538-4E4C-B95A-D3BA49BBD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885694C0-F226-4392-885A-1056B163F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483E3282-BB58-46D8-BB45-F7F2DBCCF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402E8DFE-1141-4DAF-AB0C-A74CC0EFD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B261BAA8-8B84-4751-80F6-9153C68F2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10FB8389-B4B0-4276-A6EB-553593773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7E496AA7-168D-4B53-A954-31C3A61C22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E0223324-6476-4A1F-B26F-77CB4E5AA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81E2E8B6-2216-47C5-A3C2-1DBAD819E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9A0ABF1C-7928-4DD3-B9A6-6B599599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8D1F42DA-9F6E-477D-B3BB-92EC089DB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9457FA40-677B-4BAA-BF89-253A485DD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 36">
            <a:extLst>
              <a:ext uri="{FF2B5EF4-FFF2-40B4-BE49-F238E27FC236}">
                <a16:creationId xmlns:a16="http://schemas.microsoft.com/office/drawing/2014/main" id="{D6C80E47-971C-437F-B030-191115B01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606971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édium 3" title="The Patron Saint of the Internet">
            <a:hlinkClick r:id="" action="ppaction://media"/>
            <a:extLst>
              <a:ext uri="{FF2B5EF4-FFF2-40B4-BE49-F238E27FC236}">
                <a16:creationId xmlns:a16="http://schemas.microsoft.com/office/drawing/2014/main" id="{4CDBD6C3-124C-21AC-7AF1-E019D03204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85814" y="3497268"/>
            <a:ext cx="5491019" cy="310242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EA87FD-26F5-DB2B-A8BB-EE4DBF7C4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9101" y="521207"/>
            <a:ext cx="4496426" cy="5957789"/>
          </a:xfrm>
        </p:spPr>
        <p:txBody>
          <a:bodyPr anchor="ctr">
            <a:normAutofit/>
          </a:bodyPr>
          <a:lstStyle/>
          <a:p>
            <a:r>
              <a:rPr lang="cs-CZ" sz="1400" dirty="0"/>
              <a:t>Učitel církve (1722) a patron internetu</a:t>
            </a:r>
          </a:p>
          <a:p>
            <a:r>
              <a:rPr lang="cs-CZ" sz="1400" dirty="0"/>
              <a:t>Shrnutí veškerého vědění jeho doby:</a:t>
            </a:r>
          </a:p>
          <a:p>
            <a:pPr lvl="1"/>
            <a:r>
              <a:rPr lang="cs-CZ" sz="1400" b="1" dirty="0" err="1"/>
              <a:t>Etymologiae</a:t>
            </a:r>
            <a:endParaRPr lang="cs-CZ" sz="1400" b="1" dirty="0"/>
          </a:p>
          <a:p>
            <a:pPr lvl="2"/>
            <a:r>
              <a:rPr lang="cs-CZ" sz="1400" dirty="0"/>
              <a:t>Encyklopedie, 20 knih</a:t>
            </a:r>
          </a:p>
          <a:p>
            <a:pPr lvl="3"/>
            <a:r>
              <a:rPr lang="cs-CZ" sz="1400" dirty="0"/>
              <a:t>1-3: Svobodná umění</a:t>
            </a:r>
          </a:p>
          <a:p>
            <a:pPr lvl="3"/>
            <a:r>
              <a:rPr lang="cs-CZ" sz="1400" dirty="0"/>
              <a:t>4: medicína</a:t>
            </a:r>
          </a:p>
          <a:p>
            <a:pPr lvl="3"/>
            <a:r>
              <a:rPr lang="cs-CZ" sz="1400" dirty="0"/>
              <a:t>5: právo a chronologie</a:t>
            </a:r>
          </a:p>
          <a:p>
            <a:pPr lvl="3"/>
            <a:r>
              <a:rPr lang="cs-CZ" sz="1400" dirty="0"/>
              <a:t>6-8 Bible a teologie</a:t>
            </a:r>
          </a:p>
          <a:p>
            <a:pPr lvl="3"/>
            <a:r>
              <a:rPr lang="cs-CZ" sz="1400" dirty="0"/>
              <a:t>9: národy, jejich vlády a jazyky</a:t>
            </a:r>
          </a:p>
          <a:p>
            <a:pPr lvl="3"/>
            <a:r>
              <a:rPr lang="cs-CZ" sz="1400" dirty="0"/>
              <a:t>10: slovník</a:t>
            </a:r>
          </a:p>
          <a:p>
            <a:pPr lvl="3"/>
            <a:r>
              <a:rPr lang="cs-CZ" sz="1400" dirty="0"/>
              <a:t>11: člověk, mytologické postavy a nestvůry</a:t>
            </a:r>
          </a:p>
          <a:p>
            <a:pPr lvl="3"/>
            <a:r>
              <a:rPr lang="cs-CZ" sz="1400" dirty="0"/>
              <a:t>12: svět zvířat</a:t>
            </a:r>
          </a:p>
          <a:p>
            <a:pPr lvl="3"/>
            <a:r>
              <a:rPr lang="cs-CZ" sz="1400" dirty="0"/>
              <a:t>13-14: Vesmír, přírodní jevy, země a geografie</a:t>
            </a:r>
          </a:p>
          <a:p>
            <a:pPr lvl="3"/>
            <a:r>
              <a:rPr lang="cs-CZ" sz="1400" dirty="0"/>
              <a:t>15-20: řemesla, lidské dovednosti, technika</a:t>
            </a:r>
          </a:p>
          <a:p>
            <a:pPr lvl="2"/>
            <a:r>
              <a:rPr lang="cs-CZ" sz="1400" dirty="0"/>
              <a:t>Výklad pomocí původu slov</a:t>
            </a:r>
          </a:p>
          <a:p>
            <a:pPr lvl="1"/>
            <a:r>
              <a:rPr lang="cs-CZ" sz="1400" dirty="0"/>
              <a:t>Historické spisy</a:t>
            </a:r>
          </a:p>
          <a:p>
            <a:pPr lvl="2"/>
            <a:r>
              <a:rPr lang="cs-CZ" sz="1400" i="1" dirty="0" err="1"/>
              <a:t>Historia</a:t>
            </a:r>
            <a:r>
              <a:rPr lang="cs-CZ" sz="1400" i="1" dirty="0"/>
              <a:t> </a:t>
            </a:r>
            <a:r>
              <a:rPr lang="cs-CZ" sz="1400" i="1" dirty="0" err="1"/>
              <a:t>Gothorum</a:t>
            </a:r>
            <a:r>
              <a:rPr lang="cs-CZ" sz="1400" i="1" dirty="0"/>
              <a:t>, </a:t>
            </a:r>
            <a:r>
              <a:rPr lang="cs-CZ" sz="1400" i="1" dirty="0" err="1"/>
              <a:t>Vandalorum</a:t>
            </a:r>
            <a:r>
              <a:rPr lang="cs-CZ" sz="1400" i="1" dirty="0"/>
              <a:t> et </a:t>
            </a:r>
            <a:r>
              <a:rPr lang="cs-CZ" sz="1400" i="1" dirty="0" err="1"/>
              <a:t>Sueborum</a:t>
            </a:r>
            <a:endParaRPr lang="cs-CZ" sz="1400" i="1" dirty="0"/>
          </a:p>
          <a:p>
            <a:pPr lvl="2"/>
            <a:r>
              <a:rPr lang="cs-CZ" sz="1400" i="1" dirty="0"/>
              <a:t>De </a:t>
            </a:r>
            <a:r>
              <a:rPr lang="cs-CZ" sz="1400" i="1" dirty="0" err="1"/>
              <a:t>viris</a:t>
            </a:r>
            <a:r>
              <a:rPr lang="cs-CZ" sz="1400" i="1" dirty="0"/>
              <a:t> </a:t>
            </a:r>
            <a:r>
              <a:rPr lang="cs-CZ" sz="1400" i="1" dirty="0" err="1"/>
              <a:t>Illustribus</a:t>
            </a:r>
            <a:r>
              <a:rPr lang="cs-CZ" sz="1400" i="1" dirty="0"/>
              <a:t> </a:t>
            </a:r>
            <a:r>
              <a:rPr lang="cs-CZ" sz="1400" dirty="0"/>
              <a:t>– navázání na Jeronýma</a:t>
            </a:r>
          </a:p>
          <a:p>
            <a:pPr lvl="2"/>
            <a:r>
              <a:rPr lang="cs-CZ" sz="1400" i="1" dirty="0" err="1"/>
              <a:t>Chronica</a:t>
            </a:r>
            <a:r>
              <a:rPr lang="cs-CZ" sz="1400" i="1" dirty="0"/>
              <a:t> </a:t>
            </a:r>
            <a:r>
              <a:rPr lang="cs-CZ" sz="1400" dirty="0"/>
              <a:t>– světové dějiny</a:t>
            </a:r>
          </a:p>
          <a:p>
            <a:pPr marL="914400" lvl="2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3890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roucho, tkanina&#10;&#10;Popis byl vytvořen automaticky">
            <a:extLst>
              <a:ext uri="{FF2B5EF4-FFF2-40B4-BE49-F238E27FC236}">
                <a16:creationId xmlns:a16="http://schemas.microsoft.com/office/drawing/2014/main" id="{55E4842A-7629-0932-3E2B-8535C731D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2710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B6BBDA-C611-D8CB-E3FB-AB8B8131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 err="1"/>
              <a:t>Beda</a:t>
            </a:r>
            <a:r>
              <a:rPr lang="cs-CZ" sz="4000" dirty="0"/>
              <a:t> Ctihodný (</a:t>
            </a:r>
            <a:r>
              <a:rPr lang="cs-CZ" sz="4000" dirty="0" err="1"/>
              <a:t>Venerabilis</a:t>
            </a:r>
            <a:r>
              <a:rPr lang="cs-CZ" sz="4000" dirty="0"/>
              <a:t>; 672/3 – 735)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9E64B4-A45A-2D19-FF07-0ACC1AFF0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1400" dirty="0"/>
              <a:t>Dějepisec, teolog, matematik, přírodovědec, básník</a:t>
            </a:r>
          </a:p>
          <a:p>
            <a:r>
              <a:rPr lang="cs-CZ" sz="1400" i="1" dirty="0" err="1"/>
              <a:t>Historia</a:t>
            </a:r>
            <a:r>
              <a:rPr lang="cs-CZ" sz="1400" i="1" dirty="0"/>
              <a:t> </a:t>
            </a:r>
            <a:r>
              <a:rPr lang="cs-CZ" sz="1400" i="1" dirty="0" err="1"/>
              <a:t>ecclesiastica</a:t>
            </a:r>
            <a:r>
              <a:rPr lang="cs-CZ" sz="1400" i="1" dirty="0"/>
              <a:t> </a:t>
            </a:r>
            <a:r>
              <a:rPr lang="cs-CZ" sz="1400" i="1" dirty="0" err="1"/>
              <a:t>gentis</a:t>
            </a:r>
            <a:r>
              <a:rPr lang="cs-CZ" sz="1400" i="1" dirty="0"/>
              <a:t> </a:t>
            </a:r>
            <a:r>
              <a:rPr lang="cs-CZ" sz="1400" i="1" dirty="0" err="1"/>
              <a:t>Anglorum</a:t>
            </a:r>
            <a:endParaRPr lang="cs-CZ" sz="1400" i="1" dirty="0"/>
          </a:p>
          <a:p>
            <a:pPr lvl="1"/>
            <a:r>
              <a:rPr lang="cs-CZ" sz="1400" dirty="0"/>
              <a:t>Dějiny Anglie od Caesara po r. 731</a:t>
            </a:r>
          </a:p>
          <a:p>
            <a:pPr lvl="1"/>
            <a:r>
              <a:rPr lang="cs-CZ" sz="1400" dirty="0"/>
              <a:t>Užívá vedle římského kalendáře i datování od narození Krista – rozšíření tohoto způsobu datování pro středověk</a:t>
            </a:r>
          </a:p>
          <a:p>
            <a:pPr lvl="2"/>
            <a:r>
              <a:rPr lang="cs-CZ" sz="1400" dirty="0"/>
              <a:t>Datum narození Stanovil </a:t>
            </a:r>
            <a:r>
              <a:rPr lang="cs-CZ" sz="1400" dirty="0" err="1"/>
              <a:t>Dionysius</a:t>
            </a:r>
            <a:r>
              <a:rPr lang="cs-CZ" sz="1400" dirty="0"/>
              <a:t> </a:t>
            </a:r>
            <a:r>
              <a:rPr lang="cs-CZ" sz="1400" dirty="0" err="1"/>
              <a:t>Exiguus</a:t>
            </a:r>
            <a:r>
              <a:rPr lang="cs-CZ" sz="1400" dirty="0"/>
              <a:t> (1. pol. 6. stol.)</a:t>
            </a:r>
          </a:p>
          <a:p>
            <a:r>
              <a:rPr lang="cs-CZ" sz="1400" dirty="0"/>
              <a:t>Učebnice</a:t>
            </a:r>
          </a:p>
          <a:p>
            <a:pPr lvl="1"/>
            <a:r>
              <a:rPr lang="cs-CZ" sz="1400" dirty="0"/>
              <a:t>Učebnice básnictví a gramatiky</a:t>
            </a:r>
          </a:p>
          <a:p>
            <a:pPr lvl="1"/>
            <a:r>
              <a:rPr lang="cs-CZ" sz="1400" dirty="0"/>
              <a:t>Příručky chronologie – počítání času, výpočet Velikonoc, počítání na prstech</a:t>
            </a:r>
          </a:p>
          <a:p>
            <a:r>
              <a:rPr lang="cs-CZ" sz="1400" dirty="0"/>
              <a:t>Exegetické texty</a:t>
            </a:r>
          </a:p>
          <a:p>
            <a:pPr lvl="1"/>
            <a:endParaRPr lang="cs-CZ" sz="1400" dirty="0"/>
          </a:p>
          <a:p>
            <a:endParaRPr lang="cs-CZ" sz="1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6722058-0C3B-B27C-877B-2374262EA054}"/>
              </a:ext>
            </a:extLst>
          </p:cNvPr>
          <p:cNvSpPr txBox="1"/>
          <p:nvPr/>
        </p:nvSpPr>
        <p:spPr>
          <a:xfrm>
            <a:off x="178683" y="6589823"/>
            <a:ext cx="46842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err="1"/>
              <a:t>Beda</a:t>
            </a:r>
            <a:r>
              <a:rPr lang="cs-CZ" sz="1050" dirty="0"/>
              <a:t> píšící Církevní dějiny národa </a:t>
            </a:r>
            <a:r>
              <a:rPr lang="cs-CZ" sz="1050" dirty="0" err="1"/>
              <a:t>Anglů</a:t>
            </a:r>
            <a:r>
              <a:rPr lang="cs-CZ" sz="1050" dirty="0"/>
              <a:t>. </a:t>
            </a:r>
            <a:r>
              <a:rPr lang="cs-CZ" sz="1050" dirty="0" err="1"/>
              <a:t>Engelberg</a:t>
            </a:r>
            <a:r>
              <a:rPr lang="cs-CZ" sz="1050" dirty="0"/>
              <a:t> </a:t>
            </a:r>
            <a:r>
              <a:rPr lang="cs-CZ" sz="1050" dirty="0" err="1"/>
              <a:t>Stiftb</a:t>
            </a:r>
            <a:r>
              <a:rPr lang="cs-CZ" sz="1050" dirty="0"/>
              <a:t>., Cod. 47, f. 1v. (12. stol.)</a:t>
            </a:r>
          </a:p>
        </p:txBody>
      </p:sp>
    </p:spTree>
    <p:extLst>
      <p:ext uri="{BB962C8B-B14F-4D97-AF65-F5344CB8AC3E}">
        <p14:creationId xmlns:p14="http://schemas.microsoft.com/office/powerpoint/2010/main" val="3304723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7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6C5E56-3865-1EFB-B4E8-95663BC81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300" b="1" dirty="0">
                <a:solidFill>
                  <a:schemeClr val="bg1"/>
                </a:solidFill>
              </a:rPr>
              <a:t>Beda</a:t>
            </a:r>
            <a:br>
              <a:rPr lang="en-US" sz="2300" b="1" dirty="0">
                <a:solidFill>
                  <a:schemeClr val="bg1"/>
                </a:solidFill>
              </a:rPr>
            </a:br>
            <a:r>
              <a:rPr lang="en-US" sz="2300" b="1" dirty="0" err="1">
                <a:solidFill>
                  <a:schemeClr val="bg1"/>
                </a:solidFill>
              </a:rPr>
              <a:t>Ctihodný</a:t>
            </a:r>
            <a:r>
              <a:rPr lang="en-US" sz="2300" b="1" dirty="0">
                <a:solidFill>
                  <a:schemeClr val="bg1"/>
                </a:solidFill>
              </a:rPr>
              <a:t>: </a:t>
            </a:r>
            <a:br>
              <a:rPr lang="en-US" sz="2300" b="1" dirty="0">
                <a:solidFill>
                  <a:schemeClr val="bg1"/>
                </a:solidFill>
              </a:rPr>
            </a:br>
            <a:r>
              <a:rPr lang="en-US" sz="2300" b="1" dirty="0" err="1">
                <a:solidFill>
                  <a:schemeClr val="bg1"/>
                </a:solidFill>
              </a:rPr>
              <a:t>Tractatus</a:t>
            </a:r>
            <a:r>
              <a:rPr lang="en-US" sz="2300" b="1" dirty="0">
                <a:solidFill>
                  <a:schemeClr val="bg1"/>
                </a:solidFill>
              </a:rPr>
              <a:t> de </a:t>
            </a:r>
            <a:r>
              <a:rPr lang="en-US" sz="2300" b="1" dirty="0" err="1">
                <a:solidFill>
                  <a:schemeClr val="bg1"/>
                </a:solidFill>
              </a:rPr>
              <a:t>computo</a:t>
            </a:r>
            <a:r>
              <a:rPr lang="en-US" sz="2300" b="1" dirty="0">
                <a:solidFill>
                  <a:schemeClr val="bg1"/>
                </a:solidFill>
              </a:rPr>
              <a:t> vel </a:t>
            </a:r>
            <a:r>
              <a:rPr lang="en-US" sz="2300" b="1" dirty="0" err="1">
                <a:solidFill>
                  <a:schemeClr val="bg1"/>
                </a:solidFill>
              </a:rPr>
              <a:t>loquela</a:t>
            </a:r>
            <a:r>
              <a:rPr lang="en-US" sz="2300" b="1" dirty="0">
                <a:solidFill>
                  <a:schemeClr val="bg1"/>
                </a:solidFill>
              </a:rPr>
              <a:t> per </a:t>
            </a:r>
            <a:r>
              <a:rPr lang="en-US" sz="2300" b="1" dirty="0" err="1">
                <a:solidFill>
                  <a:schemeClr val="bg1"/>
                </a:solidFill>
              </a:rPr>
              <a:t>gestum</a:t>
            </a:r>
            <a:r>
              <a:rPr lang="en-US" sz="2300" b="1" dirty="0">
                <a:solidFill>
                  <a:schemeClr val="bg1"/>
                </a:solidFill>
              </a:rPr>
              <a:t> digitorum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E62F689-01E1-E832-45F3-5E3DC4F4E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270" y="796324"/>
            <a:ext cx="6403283" cy="28654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127152-FEA3-E849-4F25-F57A2647F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611" y="357013"/>
            <a:ext cx="2907205" cy="3749040"/>
          </a:xfrm>
          <a:prstGeom prst="rect">
            <a:avLst/>
          </a:prstGeom>
        </p:spPr>
      </p:pic>
      <p:cxnSp>
        <p:nvCxnSpPr>
          <p:cNvPr id="23" name="Straight Connector 19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58E3341D-AAFB-DF73-4624-BDBA82DD61B9}"/>
              </a:ext>
            </a:extLst>
          </p:cNvPr>
          <p:cNvSpPr txBox="1"/>
          <p:nvPr/>
        </p:nvSpPr>
        <p:spPr>
          <a:xfrm>
            <a:off x="7571611" y="4106053"/>
            <a:ext cx="4078330" cy="345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b="0" i="0" u="none" strike="noStrike" baseline="0" dirty="0"/>
              <a:t>Luca </a:t>
            </a:r>
            <a:r>
              <a:rPr lang="en-US" sz="1200" b="0" i="0" u="none" strike="noStrike" baseline="0" dirty="0" err="1"/>
              <a:t>Pacioli</a:t>
            </a:r>
            <a:r>
              <a:rPr lang="en-US" sz="1200" b="0" i="0" u="none" strike="noStrike" baseline="0" dirty="0"/>
              <a:t>, </a:t>
            </a:r>
            <a:r>
              <a:rPr lang="en-US" sz="1200" b="0" i="1" u="none" strike="noStrike" baseline="0" dirty="0"/>
              <a:t>Summa de </a:t>
            </a:r>
            <a:r>
              <a:rPr lang="en-US" sz="1200" b="0" i="1" u="none" strike="noStrike" baseline="0" dirty="0" err="1"/>
              <a:t>arithmetica</a:t>
            </a:r>
            <a:r>
              <a:rPr lang="en-US" sz="1200" b="0" i="1" u="none" strike="noStrike" baseline="0" dirty="0"/>
              <a:t> </a:t>
            </a:r>
            <a:r>
              <a:rPr lang="en-US" sz="1200" b="0" i="0" u="none" strike="noStrike" baseline="0" dirty="0"/>
              <a:t>(1494</a:t>
            </a:r>
            <a:r>
              <a:rPr lang="cs-CZ" sz="1200" dirty="0"/>
              <a:t>)</a:t>
            </a:r>
            <a:endParaRPr lang="cs-CZ" sz="1200" b="0" i="0" u="none" strike="noStrike" baseline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5431527-C970-2A5F-BE6D-FBAB01E30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695392"/>
            <a:ext cx="4744112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23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FB366F-164C-F515-AAC2-FEB03C4D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6.- 8. stol.: výběr z hroznů</a:t>
            </a:r>
          </a:p>
        </p:txBody>
      </p:sp>
      <p:pic>
        <p:nvPicPr>
          <p:cNvPr id="7" name="Obrázek 6" descr="Obsah obrázku text, noviny, dokument, plaketa&#10;&#10;Popis byl vytvořen automaticky">
            <a:extLst>
              <a:ext uri="{FF2B5EF4-FFF2-40B4-BE49-F238E27FC236}">
                <a16:creationId xmlns:a16="http://schemas.microsoft.com/office/drawing/2014/main" id="{6975DC52-9680-F246-1AAF-58B878A0C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8" r="21820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E330FA-85F1-B516-86CA-28FBAE88B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„</a:t>
            </a:r>
            <a:r>
              <a:rPr lang="cs-CZ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Fredegarova</a:t>
            </a: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 kronika (cca 613-630)</a:t>
            </a:r>
          </a:p>
          <a:p>
            <a:pPr lvl="1"/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Vznik na území merovejské říše</a:t>
            </a:r>
          </a:p>
          <a:p>
            <a:pPr lvl="1"/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Pozdní lidová latina, bájné a anekdotické prvky</a:t>
            </a:r>
          </a:p>
          <a:p>
            <a:pPr lvl="1"/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Pověst o Sámovi, prvním králi Slovanů </a:t>
            </a:r>
          </a:p>
          <a:p>
            <a:r>
              <a:rPr lang="cs-CZ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Virigilius</a:t>
            </a: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Maro </a:t>
            </a:r>
            <a:r>
              <a:rPr lang="cs-CZ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Grammaticus</a:t>
            </a: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(7./8. stol.)</a:t>
            </a:r>
          </a:p>
          <a:p>
            <a:pPr lvl="1"/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Učebnice gramatiky (</a:t>
            </a:r>
            <a:r>
              <a:rPr lang="cs-CZ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Epistolae</a:t>
            </a: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cs-CZ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Epitomae</a:t>
            </a: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lvl="1"/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Opravdu špatná učebnice gramatiky – autor blázen či humorista</a:t>
            </a:r>
          </a:p>
          <a:p>
            <a:r>
              <a:rPr lang="cs-CZ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Hisperica</a:t>
            </a: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famina</a:t>
            </a:r>
            <a:endParaRPr lang="cs-CZ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Vznik v Irsku</a:t>
            </a:r>
          </a:p>
          <a:p>
            <a:pPr lvl="1"/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Poezie? Próza?</a:t>
            </a:r>
          </a:p>
          <a:p>
            <a:pPr lvl="1"/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Latina? Nebo ne? (neologismy, </a:t>
            </a:r>
            <a:r>
              <a:rPr lang="cs-CZ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grecismy</a:t>
            </a: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semitské a keltské výrazy)</a:t>
            </a:r>
          </a:p>
          <a:p>
            <a:pPr lvl="1"/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Encyklopedie? Učebnice? Šifra</a:t>
            </a:r>
            <a:r>
              <a:rPr lang="cs-CZ" sz="1300">
                <a:solidFill>
                  <a:schemeClr val="tx1">
                    <a:lumMod val="85000"/>
                    <a:lumOff val="15000"/>
                  </a:schemeClr>
                </a:solidFill>
              </a:rPr>
              <a:t>? </a:t>
            </a:r>
            <a:endParaRPr lang="cs-CZ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cs-CZ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cs-CZ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F30164EE-3E9D-6822-E46C-42FBA9E6A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2" r="1" b="1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1C9CDC3-3464-D83E-F196-376838FD13AD}"/>
              </a:ext>
            </a:extLst>
          </p:cNvPr>
          <p:cNvSpPr txBox="1"/>
          <p:nvPr/>
        </p:nvSpPr>
        <p:spPr>
          <a:xfrm>
            <a:off x="9048311" y="180754"/>
            <a:ext cx="3143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Sámo na fresce ze znojemské rotundy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9A4CA91-642F-9AA7-50CC-3AB7D0F9F091}"/>
              </a:ext>
            </a:extLst>
          </p:cNvPr>
          <p:cNvSpPr txBox="1"/>
          <p:nvPr/>
        </p:nvSpPr>
        <p:spPr>
          <a:xfrm>
            <a:off x="276007" y="6248399"/>
            <a:ext cx="3143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0" dirty="0" err="1">
                <a:solidFill>
                  <a:srgbClr val="000000"/>
                </a:solidFill>
                <a:effectLst/>
                <a:latin typeface="EB Garamond" panose="00000500000000000000" pitchFamily="2" charset="0"/>
              </a:rPr>
              <a:t>Vatican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EB Garamond" panose="00000500000000000000" pitchFamily="2" charset="0"/>
              </a:rPr>
              <a:t> City, </a:t>
            </a:r>
            <a:r>
              <a:rPr lang="cs-CZ" sz="1400" b="0" i="0" dirty="0" err="1">
                <a:solidFill>
                  <a:srgbClr val="000000"/>
                </a:solidFill>
                <a:effectLst/>
                <a:latin typeface="EB Garamond" panose="00000500000000000000" pitchFamily="2" charset="0"/>
              </a:rPr>
              <a:t>Biblioteca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EB Garamond" panose="00000500000000000000" pitchFamily="2" charset="0"/>
              </a:rPr>
              <a:t> </a:t>
            </a:r>
            <a:r>
              <a:rPr lang="cs-CZ" sz="1400" b="0" i="0" dirty="0" err="1">
                <a:solidFill>
                  <a:srgbClr val="000000"/>
                </a:solidFill>
                <a:effectLst/>
                <a:latin typeface="EB Garamond" panose="00000500000000000000" pitchFamily="2" charset="0"/>
              </a:rPr>
              <a:t>Apostolica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EB Garamond" panose="00000500000000000000" pitchFamily="2" charset="0"/>
              </a:rPr>
              <a:t> </a:t>
            </a:r>
            <a:r>
              <a:rPr lang="cs-CZ" sz="1400" b="0" i="0" dirty="0" err="1">
                <a:solidFill>
                  <a:srgbClr val="000000"/>
                </a:solidFill>
                <a:effectLst/>
                <a:latin typeface="EB Garamond" panose="00000500000000000000" pitchFamily="2" charset="0"/>
              </a:rPr>
              <a:t>Vaticana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EB Garamond" panose="00000500000000000000" pitchFamily="2" charset="0"/>
              </a:rPr>
              <a:t>, MS </a:t>
            </a:r>
            <a:r>
              <a:rPr lang="cs-CZ" sz="1400" b="0" i="0" dirty="0" err="1">
                <a:solidFill>
                  <a:srgbClr val="000000"/>
                </a:solidFill>
                <a:effectLst/>
                <a:latin typeface="EB Garamond" panose="00000500000000000000" pitchFamily="2" charset="0"/>
              </a:rPr>
              <a:t>Reg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EB Garamond" panose="00000500000000000000" pitchFamily="2" charset="0"/>
              </a:rPr>
              <a:t>. lat. 8, f. 1r.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42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n Introduction to the Journey of Saint Brendan">
            <a:extLst>
              <a:ext uri="{FF2B5EF4-FFF2-40B4-BE49-F238E27FC236}">
                <a16:creationId xmlns:a16="http://schemas.microsoft.com/office/drawing/2014/main" id="{C48224E6-ACB9-48FF-3425-A633D0C04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0" r="1" b="2699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00" name="Rectangle 619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72D5AF3-43D9-CDA5-6147-340F0D183DE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Děkuji za pozornost</a:t>
            </a:r>
          </a:p>
        </p:txBody>
      </p:sp>
      <p:cxnSp>
        <p:nvCxnSpPr>
          <p:cNvPr id="6202" name="Straight Connector 620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4" name="Straight Connector 620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652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C51EB0F-D2A6-C02B-CD17-C8949769B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4" r="8661" b="1216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Rectangle 7174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7EF55B-CAED-5AF2-661F-B0034563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cs-CZ" sz="4000" dirty="0"/>
              <a:t>Přechodné období – </a:t>
            </a:r>
            <a:br>
              <a:rPr lang="cs-CZ" sz="4000" dirty="0"/>
            </a:br>
            <a:r>
              <a:rPr lang="cs-CZ" sz="4000" dirty="0"/>
              <a:t>„</a:t>
            </a:r>
            <a:r>
              <a:rPr lang="cs-CZ" sz="4000" dirty="0" err="1"/>
              <a:t>Dark</a:t>
            </a:r>
            <a:r>
              <a:rPr lang="cs-CZ" sz="4000" dirty="0"/>
              <a:t> </a:t>
            </a:r>
            <a:r>
              <a:rPr lang="cs-CZ" sz="4000" dirty="0" err="1"/>
              <a:t>Ages</a:t>
            </a:r>
            <a:r>
              <a:rPr lang="cs-CZ" sz="4000" dirty="0"/>
              <a:t>“?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B8D0B9-8AE5-03FB-2F47-7D34C23B1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 lnSpcReduction="10000"/>
          </a:bodyPr>
          <a:lstStyle/>
          <a:p>
            <a:r>
              <a:rPr lang="en-US" sz="1200" b="0" i="0" dirty="0">
                <a:effectLst/>
              </a:rPr>
              <a:t>Ann Williams; Alfred P. Smyth; D. P. Kirby, eds. (1991). </a:t>
            </a:r>
            <a:r>
              <a:rPr lang="en-US" sz="1200" b="0" i="1" dirty="0">
                <a:effectLst/>
              </a:rPr>
              <a:t>A Biographical Dictionary of Dark Age Britain</a:t>
            </a:r>
            <a:r>
              <a:rPr lang="en-US" sz="1200" b="0" i="0" dirty="0">
                <a:effectLst/>
              </a:rPr>
              <a:t>.</a:t>
            </a:r>
            <a:endParaRPr lang="cs-CZ" sz="1200" b="0" i="0" dirty="0">
              <a:effectLst/>
            </a:endParaRPr>
          </a:p>
          <a:p>
            <a:r>
              <a:rPr lang="en-US" sz="1200" b="0" i="0" dirty="0">
                <a:effectLst/>
              </a:rPr>
              <a:t>Andrew B. R. Elliott (2017). "Ch. 3: Medievalism, the Dark Ages and the Myth of Progress". </a:t>
            </a:r>
            <a:r>
              <a:rPr lang="en-US" sz="1200" b="0" i="1" dirty="0">
                <a:effectLst/>
              </a:rPr>
              <a:t>Medievalism, Politics and Mass Media: Appropriating the Middle Ages in the Twenty-First Century</a:t>
            </a:r>
            <a:r>
              <a:rPr lang="en-US" sz="1200" b="0" i="0" dirty="0">
                <a:effectLst/>
              </a:rPr>
              <a:t>. </a:t>
            </a:r>
            <a:r>
              <a:rPr lang="en-US" sz="1200" dirty="0" err="1"/>
              <a:t>D.S.Brewer</a:t>
            </a:r>
            <a:r>
              <a:rPr lang="en-US" sz="1200" b="0" i="0" dirty="0">
                <a:effectLst/>
              </a:rPr>
              <a:t>.</a:t>
            </a:r>
            <a:endParaRPr lang="cs-CZ" sz="1200" b="0" i="0" dirty="0">
              <a:effectLst/>
            </a:endParaRP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Kontinuita s antikou:</a:t>
            </a:r>
          </a:p>
          <a:p>
            <a:r>
              <a:rPr lang="cs-CZ" sz="1600" dirty="0"/>
              <a:t>Gramatické a rétorské školy</a:t>
            </a:r>
          </a:p>
          <a:p>
            <a:pPr lvl="1"/>
            <a:r>
              <a:rPr lang="cs-CZ" sz="1600" dirty="0"/>
              <a:t>Sedm svobodných umění</a:t>
            </a:r>
          </a:p>
          <a:p>
            <a:r>
              <a:rPr lang="cs-CZ" sz="1600" dirty="0"/>
              <a:t>Vulgární latina – vývoj z klasické latiny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Nové kulturní jevy:</a:t>
            </a:r>
          </a:p>
          <a:p>
            <a:r>
              <a:rPr lang="cs-CZ" sz="1600" dirty="0"/>
              <a:t>Kultura klášterů</a:t>
            </a:r>
          </a:p>
          <a:p>
            <a:r>
              <a:rPr lang="cs-CZ" sz="1600" dirty="0"/>
              <a:t>Křesťanská latina</a:t>
            </a:r>
          </a:p>
          <a:p>
            <a:pPr marL="0" indent="0">
              <a:buNone/>
            </a:pP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16742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092BFE0-30D1-FE31-FAA9-8ECF5AAA6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996" y="4042959"/>
            <a:ext cx="2278547" cy="23161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303F9F3-85DB-19A1-81D6-0875EFA17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64" y="384826"/>
            <a:ext cx="3164755" cy="30441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B129228-F7C9-5E98-8FDF-C5165862C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80" y="3963373"/>
            <a:ext cx="2492987" cy="2395733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96096D-1DEE-0E75-B682-BE52DE3D8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50" y="3921627"/>
            <a:ext cx="2492987" cy="2437480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96C6E23-9CF6-4AEC-4D24-A03807CED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64" y="384827"/>
            <a:ext cx="2944133" cy="2973575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788B635E-30FD-8B1B-C1EA-2A15B5E22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29" y="3992224"/>
            <a:ext cx="2399820" cy="231614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62811C9-86EA-4F64-696F-996DDFD5F7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/>
          <a:stretch/>
        </p:blipFill>
        <p:spPr>
          <a:xfrm>
            <a:off x="8995009" y="418532"/>
            <a:ext cx="2965882" cy="290993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0B2F7E-D436-FCC3-390B-C5C1DC7A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5" y="2074362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Opakování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7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svobodných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umění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025AFC76-CCC6-7225-1C12-98CEB11D9ABD}"/>
                  </a:ext>
                </a:extLst>
              </p14:cNvPr>
              <p14:cNvContentPartPr/>
              <p14:nvPr/>
            </p14:nvContentPartPr>
            <p14:xfrm>
              <a:off x="4570543" y="771583"/>
              <a:ext cx="339480" cy="17028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025AFC76-CCC6-7225-1C12-98CEB11D9AB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07543" y="708943"/>
                <a:ext cx="4651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96D43907-AB77-C61D-7A2E-793AB1ADBAEF}"/>
                  </a:ext>
                </a:extLst>
              </p14:cNvPr>
              <p14:cNvContentPartPr/>
              <p14:nvPr/>
            </p14:nvContentPartPr>
            <p14:xfrm>
              <a:off x="6723343" y="988303"/>
              <a:ext cx="234000" cy="90288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96D43907-AB77-C61D-7A2E-793AB1ADBAE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60703" y="925303"/>
                <a:ext cx="359640" cy="10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50D0310D-9B75-C469-0EDF-CE43B41FDB65}"/>
                  </a:ext>
                </a:extLst>
              </p14:cNvPr>
              <p14:cNvContentPartPr/>
              <p14:nvPr/>
            </p14:nvContentPartPr>
            <p14:xfrm>
              <a:off x="9791983" y="1001263"/>
              <a:ext cx="153360" cy="82764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50D0310D-9B75-C469-0EDF-CE43B41FDB6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28983" y="938623"/>
                <a:ext cx="279000" cy="9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A1B3823D-7494-9015-0E60-A4414692020D}"/>
                  </a:ext>
                </a:extLst>
              </p14:cNvPr>
              <p14:cNvContentPartPr/>
              <p14:nvPr/>
            </p14:nvContentPartPr>
            <p14:xfrm>
              <a:off x="4418983" y="4729063"/>
              <a:ext cx="189720" cy="59400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A1B3823D-7494-9015-0E60-A4414692020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56343" y="4666063"/>
                <a:ext cx="315360" cy="71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D848EDBB-2553-1FE0-5CD1-19E498962BF0}"/>
                  </a:ext>
                </a:extLst>
              </p14:cNvPr>
              <p14:cNvContentPartPr/>
              <p14:nvPr/>
            </p14:nvContentPartPr>
            <p14:xfrm>
              <a:off x="6669343" y="4568143"/>
              <a:ext cx="297360" cy="21744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D848EDBB-2553-1FE0-5CD1-19E498962BF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06703" y="4505143"/>
                <a:ext cx="423000" cy="34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Skupina 27">
            <a:extLst>
              <a:ext uri="{FF2B5EF4-FFF2-40B4-BE49-F238E27FC236}">
                <a16:creationId xmlns:a16="http://schemas.microsoft.com/office/drawing/2014/main" id="{6C1407B0-CF6E-05E5-E3CF-6452C10D80FD}"/>
              </a:ext>
            </a:extLst>
          </p:cNvPr>
          <p:cNvGrpSpPr/>
          <p:nvPr/>
        </p:nvGrpSpPr>
        <p:grpSpPr>
          <a:xfrm>
            <a:off x="8348383" y="4397503"/>
            <a:ext cx="120600" cy="283680"/>
            <a:chOff x="8348383" y="4397503"/>
            <a:chExt cx="120600" cy="28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F968F72D-239F-70AC-CED5-9827BD58F355}"/>
                    </a:ext>
                  </a:extLst>
                </p14:cNvPr>
                <p14:cNvContentPartPr/>
                <p14:nvPr/>
              </p14:nvContentPartPr>
              <p14:xfrm>
                <a:off x="8348383" y="4419103"/>
                <a:ext cx="34200" cy="26208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F968F72D-239F-70AC-CED5-9827BD58F35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285743" y="4356103"/>
                  <a:ext cx="15984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7" name="Rukopis 26">
                  <a:extLst>
                    <a:ext uri="{FF2B5EF4-FFF2-40B4-BE49-F238E27FC236}">
                      <a16:creationId xmlns:a16="http://schemas.microsoft.com/office/drawing/2014/main" id="{A8D630F2-3525-7167-3789-43F7A31A8D0A}"/>
                    </a:ext>
                  </a:extLst>
                </p14:cNvPr>
                <p14:cNvContentPartPr/>
                <p14:nvPr/>
              </p14:nvContentPartPr>
              <p14:xfrm>
                <a:off x="8435503" y="4397503"/>
                <a:ext cx="33480" cy="272520"/>
              </p14:xfrm>
            </p:contentPart>
          </mc:Choice>
          <mc:Fallback xmlns="">
            <p:pic>
              <p:nvPicPr>
                <p:cNvPr id="27" name="Rukopis 26">
                  <a:extLst>
                    <a:ext uri="{FF2B5EF4-FFF2-40B4-BE49-F238E27FC236}">
                      <a16:creationId xmlns:a16="http://schemas.microsoft.com/office/drawing/2014/main" id="{A8D630F2-3525-7167-3789-43F7A31A8D0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372863" y="4334863"/>
                  <a:ext cx="159120" cy="39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10F24A9D-1ABC-1F09-FD4C-783FF29E6108}"/>
                  </a:ext>
                </a:extLst>
              </p14:cNvPr>
              <p14:cNvContentPartPr/>
              <p14:nvPr/>
            </p14:nvContentPartPr>
            <p14:xfrm>
              <a:off x="11377063" y="4517383"/>
              <a:ext cx="218880" cy="177480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10F24A9D-1ABC-1F09-FD4C-783FF29E610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314063" y="4454383"/>
                <a:ext cx="344520" cy="30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8541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A903DC-E19C-A00D-2F13-7AFD0EBBD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br>
              <a:rPr lang="cs-CZ" sz="2600" dirty="0">
                <a:solidFill>
                  <a:srgbClr val="FFFFFF"/>
                </a:solidFill>
              </a:rPr>
            </a:br>
            <a:r>
              <a:rPr lang="cs-CZ" sz="2600" dirty="0">
                <a:solidFill>
                  <a:srgbClr val="FFFFFF"/>
                </a:solidFill>
              </a:rPr>
              <a:t>Základní příručky k 7 svobodným uměním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24BF7B-8223-940C-EC68-B22AEA636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922" y="-37364"/>
            <a:ext cx="4968078" cy="693272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5B3AFF-9965-5DCA-5395-9D7C962B3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866" y="611996"/>
            <a:ext cx="3487056" cy="5865003"/>
          </a:xfrm>
        </p:spPr>
        <p:txBody>
          <a:bodyPr>
            <a:normAutofit lnSpcReduction="10000"/>
          </a:bodyPr>
          <a:lstStyle/>
          <a:p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r>
              <a:rPr lang="cs-CZ" sz="1400" b="1" i="0" u="none" strike="noStrike" baseline="0" dirty="0">
                <a:latin typeface="Franklin Gothic Book" panose="020B0503020102020204" pitchFamily="34" charset="0"/>
              </a:rPr>
              <a:t>Gramatika</a:t>
            </a:r>
          </a:p>
          <a:p>
            <a:pPr lvl="1"/>
            <a:r>
              <a:rPr lang="cs-CZ" sz="1400" b="0" u="none" strike="noStrike" baseline="0" dirty="0" err="1">
                <a:latin typeface="Franklin Gothic Book" panose="020B0503020102020204" pitchFamily="34" charset="0"/>
              </a:rPr>
              <a:t>Donatus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,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Ars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grammatica</a:t>
            </a:r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pPr lvl="1"/>
            <a:r>
              <a:rPr lang="cs-CZ" sz="1400" b="0" u="none" strike="noStrike" baseline="0" dirty="0" err="1">
                <a:latin typeface="Franklin Gothic Book" panose="020B0503020102020204" pitchFamily="34" charset="0"/>
              </a:rPr>
              <a:t>Priscianus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,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Institutiones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grammaticae</a:t>
            </a:r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r>
              <a:rPr lang="cs-CZ" sz="1400" b="1" i="0" u="none" strike="noStrike" baseline="0" dirty="0">
                <a:latin typeface="Franklin Gothic Book" panose="020B0503020102020204" pitchFamily="34" charset="0"/>
              </a:rPr>
              <a:t>Rétorika</a:t>
            </a:r>
          </a:p>
          <a:p>
            <a:pPr lvl="1"/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Rhetorica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 ad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Herennium</a:t>
            </a:r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r>
              <a:rPr lang="cs-CZ" sz="1400" b="1" i="0" u="none" strike="noStrike" baseline="0" dirty="0">
                <a:latin typeface="Franklin Gothic Book" panose="020B0503020102020204" pitchFamily="34" charset="0"/>
              </a:rPr>
              <a:t>Dialektika</a:t>
            </a:r>
          </a:p>
          <a:p>
            <a:pPr lvl="1"/>
            <a:r>
              <a:rPr lang="cs-CZ" sz="1400" b="0" u="none" strike="noStrike" baseline="0" dirty="0" err="1">
                <a:latin typeface="Franklin Gothic Book" panose="020B0503020102020204" pitchFamily="34" charset="0"/>
              </a:rPr>
              <a:t>Boethius</a:t>
            </a:r>
            <a:r>
              <a:rPr lang="cs-CZ" sz="1400" b="0" u="none" strike="noStrike" baseline="0" dirty="0">
                <a:latin typeface="Franklin Gothic Book" panose="020B0503020102020204" pitchFamily="34" charset="0"/>
              </a:rPr>
              <a:t> 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- překlady Aristotela</a:t>
            </a:r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r>
              <a:rPr lang="cs-CZ" sz="1400" b="1" i="0" u="none" strike="noStrike" baseline="0" dirty="0">
                <a:latin typeface="Franklin Gothic Book" panose="020B0503020102020204" pitchFamily="34" charset="0"/>
              </a:rPr>
              <a:t>Aritmetika</a:t>
            </a:r>
          </a:p>
          <a:p>
            <a:pPr lvl="1"/>
            <a:r>
              <a:rPr lang="cs-CZ" sz="1400" b="0" u="none" strike="noStrike" baseline="0" dirty="0" err="1">
                <a:latin typeface="Franklin Gothic Book" panose="020B0503020102020204" pitchFamily="34" charset="0"/>
              </a:rPr>
              <a:t>Boethius</a:t>
            </a:r>
            <a:r>
              <a:rPr lang="cs-CZ" sz="1400" b="0" u="none" strike="noStrike" baseline="0" dirty="0">
                <a:latin typeface="Franklin Gothic Book" panose="020B0503020102020204" pitchFamily="34" charset="0"/>
              </a:rPr>
              <a:t>, 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De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institutione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arithmetica</a:t>
            </a:r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r>
              <a:rPr lang="cs-CZ" sz="1400" b="1" i="0" u="none" strike="noStrike" baseline="0" dirty="0">
                <a:latin typeface="Franklin Gothic Book" panose="020B0503020102020204" pitchFamily="34" charset="0"/>
              </a:rPr>
              <a:t>Geometrie</a:t>
            </a:r>
          </a:p>
          <a:p>
            <a:pPr lvl="1"/>
            <a:r>
              <a:rPr lang="cs-CZ" sz="1400" b="0" u="none" strike="noStrike" baseline="0" dirty="0" err="1">
                <a:latin typeface="Franklin Gothic Book" panose="020B0503020102020204" pitchFamily="34" charset="0"/>
              </a:rPr>
              <a:t>Boethius</a:t>
            </a:r>
            <a:r>
              <a:rPr lang="cs-CZ" sz="1400" b="0" u="none" strike="noStrike" baseline="0" dirty="0">
                <a:latin typeface="Franklin Gothic Book" panose="020B0503020102020204" pitchFamily="34" charset="0"/>
              </a:rPr>
              <a:t>, 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De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institutione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geometrica</a:t>
            </a:r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pPr lvl="1"/>
            <a:r>
              <a:rPr lang="cs-CZ" sz="1400" b="0" u="none" strike="noStrike" baseline="0" dirty="0" err="1">
                <a:latin typeface="Franklin Gothic Book" panose="020B0503020102020204" pitchFamily="34" charset="0"/>
              </a:rPr>
              <a:t>Eucleides</a:t>
            </a:r>
            <a:r>
              <a:rPr lang="cs-CZ" sz="1400" b="0" u="none" strike="noStrike" baseline="0" dirty="0">
                <a:latin typeface="Franklin Gothic Book" panose="020B0503020102020204" pitchFamily="34" charset="0"/>
              </a:rPr>
              <a:t>,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Elementa</a:t>
            </a:r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r>
              <a:rPr lang="cs-CZ" sz="1400" b="1" i="0" u="none" strike="noStrike" baseline="0" dirty="0">
                <a:latin typeface="Franklin Gothic Book" panose="020B0503020102020204" pitchFamily="34" charset="0"/>
              </a:rPr>
              <a:t>Hudba</a:t>
            </a:r>
          </a:p>
          <a:p>
            <a:pPr lvl="1"/>
            <a:r>
              <a:rPr lang="cs-CZ" sz="1400" b="0" u="none" strike="noStrike" baseline="0" dirty="0" err="1">
                <a:latin typeface="Franklin Gothic Book" panose="020B0503020102020204" pitchFamily="34" charset="0"/>
              </a:rPr>
              <a:t>Boethius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, De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institutione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 musica</a:t>
            </a:r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r>
              <a:rPr lang="cs-CZ" sz="1400" b="1" i="0" u="none" strike="noStrike" baseline="0" dirty="0">
                <a:latin typeface="Franklin Gothic Book" panose="020B0503020102020204" pitchFamily="34" charset="0"/>
              </a:rPr>
              <a:t>Astronomie</a:t>
            </a:r>
          </a:p>
          <a:p>
            <a:pPr lvl="1"/>
            <a:r>
              <a:rPr lang="cs-CZ" sz="1400" b="0" u="none" strike="noStrike" baseline="0" dirty="0">
                <a:latin typeface="Franklin Gothic Book" panose="020B0503020102020204" pitchFamily="34" charset="0"/>
              </a:rPr>
              <a:t>Isidor, 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De natura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rerum</a:t>
            </a:r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pPr lvl="1"/>
            <a:r>
              <a:rPr lang="cs-CZ" sz="1400" b="0" u="none" strike="noStrike" baseline="0" dirty="0" err="1">
                <a:latin typeface="Franklin Gothic Book" panose="020B0503020102020204" pitchFamily="34" charset="0"/>
              </a:rPr>
              <a:t>Beda</a:t>
            </a:r>
            <a:r>
              <a:rPr lang="cs-CZ" sz="1400" b="0" u="none" strike="noStrike" baseline="0" dirty="0">
                <a:latin typeface="Franklin Gothic Book" panose="020B0503020102020204" pitchFamily="34" charset="0"/>
              </a:rPr>
              <a:t> Ctihodný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, De natura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rerum</a:t>
            </a:r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pPr lvl="1"/>
            <a:r>
              <a:rPr lang="cs-CZ" sz="1400" b="0" u="none" strike="noStrike" baseline="0" dirty="0">
                <a:latin typeface="Franklin Gothic Book" panose="020B0503020102020204" pitchFamily="34" charset="0"/>
              </a:rPr>
              <a:t>Ptolemaios</a:t>
            </a:r>
            <a:r>
              <a:rPr lang="cs-CZ" sz="1400" b="0" i="1" u="none" strike="noStrike" baseline="0" dirty="0">
                <a:latin typeface="Franklin Gothic Book" panose="020B0503020102020204" pitchFamily="34" charset="0"/>
              </a:rPr>
              <a:t>, </a:t>
            </a:r>
            <a:r>
              <a:rPr lang="cs-CZ" sz="1400" b="0" i="1" u="none" strike="noStrike" baseline="0" dirty="0" err="1">
                <a:latin typeface="Franklin Gothic Book" panose="020B0503020102020204" pitchFamily="34" charset="0"/>
              </a:rPr>
              <a:t>Almagest</a:t>
            </a:r>
            <a:endParaRPr lang="cs-CZ" sz="1400" b="0" i="0" u="none" strike="noStrike" baseline="0" dirty="0">
              <a:latin typeface="Franklin Gothic Book" panose="020B0503020102020204" pitchFamily="34" charset="0"/>
            </a:endParaRPr>
          </a:p>
          <a:p>
            <a:endParaRPr lang="cs-CZ" sz="500" dirty="0"/>
          </a:p>
        </p:txBody>
      </p:sp>
    </p:spTree>
    <p:extLst>
      <p:ext uri="{BB962C8B-B14F-4D97-AF65-F5344CB8AC3E}">
        <p14:creationId xmlns:p14="http://schemas.microsoft.com/office/powerpoint/2010/main" val="3755958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4CFEA7-87C7-5823-1FAF-EE20A0F3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/>
              <a:t>Anicius Manlius Boethius (cca 480- 524)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CDE44F-F4C7-59A5-E1BF-8DB75F204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2000" dirty="0"/>
              <a:t>„poslední Říman“</a:t>
            </a:r>
          </a:p>
          <a:p>
            <a:r>
              <a:rPr lang="cs-CZ" sz="2000" dirty="0"/>
              <a:t>filosof, překladatel</a:t>
            </a:r>
          </a:p>
          <a:p>
            <a:r>
              <a:rPr lang="cs-CZ" sz="2000" dirty="0"/>
              <a:t>Překlady a komentáře</a:t>
            </a:r>
          </a:p>
          <a:p>
            <a:pPr lvl="1"/>
            <a:r>
              <a:rPr lang="cs-CZ" sz="1600" dirty="0"/>
              <a:t>Snaha zpřístupnit a okomentovat v latině základní díla řecké filosofie (Aristoteles atd.)</a:t>
            </a:r>
          </a:p>
          <a:p>
            <a:pPr lvl="2"/>
            <a:r>
              <a:rPr lang="cs-CZ" sz="1200" dirty="0"/>
              <a:t>Až do 12. století jediný pramen znalosti Aristotelovy filosofie v latinském středověku</a:t>
            </a:r>
          </a:p>
          <a:p>
            <a:pPr lvl="2"/>
            <a:r>
              <a:rPr lang="cs-CZ" sz="1200" dirty="0" err="1"/>
              <a:t>Profyrius</a:t>
            </a:r>
            <a:r>
              <a:rPr lang="cs-CZ" sz="1200" dirty="0"/>
              <a:t>: </a:t>
            </a:r>
            <a:r>
              <a:rPr lang="cs-CZ" sz="1200" i="1" dirty="0" err="1"/>
              <a:t>Isagogé</a:t>
            </a:r>
            <a:r>
              <a:rPr lang="cs-CZ" sz="1200" dirty="0"/>
              <a:t> (úvod k Aristotelovým </a:t>
            </a:r>
            <a:r>
              <a:rPr lang="cs-CZ" sz="1200" i="1" dirty="0"/>
              <a:t>Kategoriím</a:t>
            </a:r>
            <a:r>
              <a:rPr lang="cs-CZ" sz="1200" dirty="0"/>
              <a:t>)</a:t>
            </a:r>
          </a:p>
          <a:p>
            <a:r>
              <a:rPr lang="cs-CZ" sz="2000" dirty="0"/>
              <a:t>Spisy o disciplínách kvadrivia (dochované):</a:t>
            </a:r>
          </a:p>
          <a:p>
            <a:pPr lvl="1"/>
            <a:r>
              <a:rPr lang="cs-CZ" sz="1600" i="1" dirty="0"/>
              <a:t>De </a:t>
            </a:r>
            <a:r>
              <a:rPr lang="cs-CZ" sz="1600" i="1" dirty="0" err="1"/>
              <a:t>institutione</a:t>
            </a:r>
            <a:r>
              <a:rPr lang="cs-CZ" sz="1600" i="1" dirty="0"/>
              <a:t> </a:t>
            </a:r>
            <a:r>
              <a:rPr lang="cs-CZ" sz="1600" i="1" dirty="0" err="1"/>
              <a:t>arithmetica</a:t>
            </a:r>
            <a:endParaRPr lang="cs-CZ" sz="1600" i="1" dirty="0"/>
          </a:p>
          <a:p>
            <a:pPr lvl="1"/>
            <a:r>
              <a:rPr lang="cs-CZ" sz="1600" i="1" dirty="0"/>
              <a:t>De </a:t>
            </a:r>
            <a:r>
              <a:rPr lang="cs-CZ" sz="1600" i="1" dirty="0" err="1"/>
              <a:t>institutione</a:t>
            </a:r>
            <a:r>
              <a:rPr lang="cs-CZ" sz="1600" i="1" dirty="0"/>
              <a:t> musica</a:t>
            </a:r>
          </a:p>
          <a:p>
            <a:pPr lvl="1"/>
            <a:endParaRPr lang="cs-CZ" sz="1600" dirty="0"/>
          </a:p>
          <a:p>
            <a:endParaRPr lang="cs-CZ" sz="2000" dirty="0"/>
          </a:p>
        </p:txBody>
      </p:sp>
      <p:pic>
        <p:nvPicPr>
          <p:cNvPr id="5" name="Obrázek 4" descr="Obsah obrázku text, interiér, osoba&#10;&#10;Popis byl vytvořen automaticky">
            <a:extLst>
              <a:ext uri="{FF2B5EF4-FFF2-40B4-BE49-F238E27FC236}">
                <a16:creationId xmlns:a16="http://schemas.microsoft.com/office/drawing/2014/main" id="{0290FC21-5940-CF50-A604-72AEA7172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673"/>
          <a:stretch/>
        </p:blipFill>
        <p:spPr>
          <a:xfrm>
            <a:off x="7237606" y="-32382"/>
            <a:ext cx="4992560" cy="6857990"/>
          </a:xfrm>
          <a:prstGeom prst="rect">
            <a:avLst/>
          </a:prstGeom>
          <a:effectLst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96B519B-7EE3-39FF-5442-7E43A92D26B5}"/>
              </a:ext>
            </a:extLst>
          </p:cNvPr>
          <p:cNvSpPr txBox="1"/>
          <p:nvPr/>
        </p:nvSpPr>
        <p:spPr>
          <a:xfrm>
            <a:off x="4805081" y="6535374"/>
            <a:ext cx="2432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Felix </a:t>
            </a:r>
            <a:r>
              <a:rPr lang="cs-CZ" sz="1200" dirty="0" err="1"/>
              <a:t>Castello</a:t>
            </a:r>
            <a:r>
              <a:rPr lang="cs-CZ" sz="1200" dirty="0"/>
              <a:t>, </a:t>
            </a:r>
            <a:r>
              <a:rPr lang="cs-CZ" sz="1200" i="1" dirty="0"/>
              <a:t>Král </a:t>
            </a:r>
            <a:r>
              <a:rPr lang="cs-CZ" sz="1200" i="1" dirty="0" err="1"/>
              <a:t>Theoderich</a:t>
            </a:r>
            <a:r>
              <a:rPr lang="cs-CZ" sz="1200" dirty="0"/>
              <a:t>, 1635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7EBEE75-1942-1200-A42B-B521D0014788}"/>
              </a:ext>
            </a:extLst>
          </p:cNvPr>
          <p:cNvSpPr txBox="1"/>
          <p:nvPr/>
        </p:nvSpPr>
        <p:spPr>
          <a:xfrm>
            <a:off x="7278821" y="80914"/>
            <a:ext cx="491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Arial Black" panose="020B0A04020102020204" pitchFamily="34" charset="0"/>
              </a:rPr>
              <a:t>THE LAST OF THE ROMANS.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92D4DA2-1992-F076-2DE1-0631F494EE2D}"/>
              </a:ext>
            </a:extLst>
          </p:cNvPr>
          <p:cNvSpPr txBox="1"/>
          <p:nvPr/>
        </p:nvSpPr>
        <p:spPr>
          <a:xfrm>
            <a:off x="7312406" y="5863326"/>
            <a:ext cx="4910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PERSONALLY MAKES SURE THERE ARE NONE LEFT</a:t>
            </a:r>
          </a:p>
        </p:txBody>
      </p:sp>
    </p:spTree>
    <p:extLst>
      <p:ext uri="{BB962C8B-B14F-4D97-AF65-F5344CB8AC3E}">
        <p14:creationId xmlns:p14="http://schemas.microsoft.com/office/powerpoint/2010/main" val="2676520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91327F-286B-1360-4A89-9C2B46AE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cs-CZ" sz="4000"/>
              <a:t>Boethius: </a:t>
            </a:r>
            <a:r>
              <a:rPr lang="cs-CZ" sz="4000" i="1"/>
              <a:t>De consolatione Philosphiae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AFED69-5869-9C24-B990-4E763F478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>
            <a:normAutofit/>
          </a:bodyPr>
          <a:lstStyle/>
          <a:p>
            <a:r>
              <a:rPr lang="cs-CZ" sz="1700"/>
              <a:t>„Filosofie utěšitelkou“</a:t>
            </a:r>
          </a:p>
          <a:p>
            <a:r>
              <a:rPr lang="cs-CZ" sz="1700"/>
              <a:t>Sepsána 523-524 (ve vězení)</a:t>
            </a:r>
          </a:p>
          <a:p>
            <a:r>
              <a:rPr lang="cs-CZ" sz="1700"/>
              <a:t>Prozimetrum – střídání prozaických  veršovaných partií</a:t>
            </a:r>
          </a:p>
          <a:p>
            <a:r>
              <a:rPr lang="cs-CZ" sz="1700"/>
              <a:t>Dialog mezi vězněm a personifikovanou Filosofií</a:t>
            </a:r>
          </a:p>
          <a:p>
            <a:pPr lvl="1"/>
            <a:r>
              <a:rPr lang="cs-CZ" sz="1700"/>
              <a:t>Absence křesťanských motivů</a:t>
            </a:r>
          </a:p>
          <a:p>
            <a:pPr lvl="1"/>
            <a:r>
              <a:rPr lang="cs-CZ" sz="1700"/>
              <a:t>Vliv stoické a novoplatonské filosofie</a:t>
            </a:r>
          </a:p>
          <a:p>
            <a:pPr lvl="1"/>
            <a:r>
              <a:rPr lang="cs-CZ" sz="1700"/>
              <a:t>Otázky podstaty štěstí, smyslu života,  prozřetelnosti a svobodné vůle</a:t>
            </a:r>
          </a:p>
          <a:p>
            <a:pPr lvl="1"/>
            <a:r>
              <a:rPr lang="cs-CZ" sz="1700"/>
              <a:t>Charakteristika Vrtkavé štěstěny</a:t>
            </a:r>
          </a:p>
          <a:p>
            <a:pPr lvl="2"/>
            <a:r>
              <a:rPr lang="cs-CZ" sz="1700"/>
              <a:t>Významný motiv pro středověk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AE140DC-99E4-FF88-537C-AA9CD09C8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2" t="2182" r="17242" b="3910"/>
          <a:stretch/>
        </p:blipFill>
        <p:spPr>
          <a:xfrm>
            <a:off x="6250121" y="537882"/>
            <a:ext cx="4841981" cy="55820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3D98C1B-30CA-3EE7-BDD9-AE66E436D05E}"/>
              </a:ext>
            </a:extLst>
          </p:cNvPr>
          <p:cNvSpPr txBox="1"/>
          <p:nvPr/>
        </p:nvSpPr>
        <p:spPr>
          <a:xfrm>
            <a:off x="7791927" y="6219668"/>
            <a:ext cx="24415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100" dirty="0"/>
              <a:t>Rota </a:t>
            </a:r>
            <a:r>
              <a:rPr lang="cs-CZ" sz="1100" dirty="0" err="1"/>
              <a:t>Fortunae</a:t>
            </a:r>
            <a:r>
              <a:rPr lang="cs-CZ" sz="1100" dirty="0"/>
              <a:t> (Kolo štěstí) Mnichov,</a:t>
            </a:r>
          </a:p>
          <a:p>
            <a:pPr>
              <a:spcAft>
                <a:spcPts val="600"/>
              </a:spcAft>
            </a:pPr>
            <a:r>
              <a:rPr lang="cs-CZ" sz="1100" dirty="0" err="1"/>
              <a:t>Bayerische</a:t>
            </a:r>
            <a:r>
              <a:rPr lang="cs-CZ" sz="1100" dirty="0"/>
              <a:t> </a:t>
            </a:r>
            <a:r>
              <a:rPr lang="cs-CZ" sz="1100" dirty="0" err="1"/>
              <a:t>Staatsbibliothek</a:t>
            </a:r>
            <a:r>
              <a:rPr lang="cs-CZ" sz="1100" dirty="0"/>
              <a:t> , CLM 4660</a:t>
            </a:r>
          </a:p>
        </p:txBody>
      </p:sp>
    </p:spTree>
    <p:extLst>
      <p:ext uri="{BB962C8B-B14F-4D97-AF65-F5344CB8AC3E}">
        <p14:creationId xmlns:p14="http://schemas.microsoft.com/office/powerpoint/2010/main" val="1822845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7B2714-93A1-8139-6D85-CDC9A7557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257" y="365125"/>
            <a:ext cx="6683829" cy="3172732"/>
          </a:xfrm>
        </p:spPr>
        <p:txBody>
          <a:bodyPr vert="horz" lIns="91440" tIns="45720" rIns="91440" bIns="45720" numCol="2" rtlCol="0">
            <a:normAutofit lnSpcReduction="10000"/>
          </a:bodyPr>
          <a:lstStyle/>
          <a:p>
            <a:pPr marL="0" indent="0">
              <a:buNone/>
            </a:pPr>
            <a:r>
              <a:rPr lang="en-US" sz="1100" b="0" i="0" dirty="0" err="1">
                <a:effectLst/>
              </a:rPr>
              <a:t>Já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který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kdysi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jsem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horlivě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skládal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veselé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písně</a:t>
            </a:r>
            <a:r>
              <a:rPr lang="en-US" sz="1100" b="0" i="0" dirty="0">
                <a:effectLst/>
              </a:rPr>
              <a:t>,</a:t>
            </a:r>
          </a:p>
          <a:p>
            <a:pPr marL="0" indent="0">
              <a:buNone/>
            </a:pPr>
            <a:r>
              <a:rPr lang="en-US" sz="1100" b="0" i="0" dirty="0">
                <a:effectLst/>
              </a:rPr>
              <a:t>v </a:t>
            </a:r>
            <a:r>
              <a:rPr lang="en-US" sz="1100" b="0" i="0" dirty="0" err="1">
                <a:effectLst/>
              </a:rPr>
              <a:t>zármutku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plačtivé</a:t>
            </a:r>
            <a:r>
              <a:rPr lang="en-US" sz="1100" b="0" i="0" dirty="0">
                <a:effectLst/>
              </a:rPr>
              <a:t>, ach! </a:t>
            </a:r>
            <a:r>
              <a:rPr lang="en-US" sz="1100" b="0" i="0" dirty="0" err="1">
                <a:effectLst/>
              </a:rPr>
              <a:t>nářky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jen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zpívati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mám</a:t>
            </a:r>
            <a:r>
              <a:rPr lang="en-US" sz="1100" b="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Zdrásané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Musy</a:t>
            </a:r>
            <a:r>
              <a:rPr lang="en-US" sz="1100" b="0" i="0" dirty="0">
                <a:effectLst/>
              </a:rPr>
              <a:t> mi </a:t>
            </a:r>
            <a:r>
              <a:rPr lang="en-US" sz="1100" b="0" i="0" dirty="0" err="1">
                <a:effectLst/>
              </a:rPr>
              <a:t>samy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hle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diktují</a:t>
            </a:r>
            <a:r>
              <a:rPr lang="en-US" sz="1100" b="0" i="0" dirty="0">
                <a:effectLst/>
              </a:rPr>
              <a:t>, co </a:t>
            </a:r>
            <a:r>
              <a:rPr lang="en-US" sz="1100" b="0" i="0" dirty="0" err="1">
                <a:effectLst/>
              </a:rPr>
              <a:t>bych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měl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psáti</a:t>
            </a:r>
            <a:r>
              <a:rPr lang="en-US" sz="1100" b="0" i="0" dirty="0">
                <a:effectLst/>
              </a:rPr>
              <a:t>,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při</a:t>
            </a:r>
            <a:r>
              <a:rPr lang="en-US" sz="1100" b="0" i="0" dirty="0">
                <a:effectLst/>
              </a:rPr>
              <a:t> tom mi </a:t>
            </a:r>
            <a:r>
              <a:rPr lang="en-US" sz="1100" b="0" i="0" dirty="0" err="1">
                <a:effectLst/>
              </a:rPr>
              <a:t>upřímných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slz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líce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již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svlažuje</a:t>
            </a:r>
            <a:r>
              <a:rPr lang="en-US" sz="1100" b="0" i="0" dirty="0">
                <a:effectLst/>
              </a:rPr>
              <a:t> proud.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Žádná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hrůza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nemohla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přemoci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Kamény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tyto</a:t>
            </a:r>
            <a:r>
              <a:rPr lang="en-US" sz="1100" b="0" i="0" dirty="0">
                <a:effectLst/>
              </a:rPr>
              <a:t>,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pevně</a:t>
            </a:r>
            <a:r>
              <a:rPr lang="en-US" sz="1100" b="0" i="0" dirty="0">
                <a:effectLst/>
              </a:rPr>
              <a:t> se </a:t>
            </a:r>
            <a:r>
              <a:rPr lang="en-US" sz="1100" b="0" i="0" dirty="0" err="1">
                <a:effectLst/>
              </a:rPr>
              <a:t>rozhodly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hned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cestě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provázet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nás</a:t>
            </a:r>
            <a:r>
              <a:rPr lang="en-US" sz="1100" b="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Sláva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bujarého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kdysi</a:t>
            </a:r>
            <a:r>
              <a:rPr lang="en-US" sz="1100" b="0" i="0" dirty="0">
                <a:effectLst/>
              </a:rPr>
              <a:t> a </a:t>
            </a:r>
            <a:r>
              <a:rPr lang="en-US" sz="1100" b="0" i="0" dirty="0" err="1">
                <a:effectLst/>
              </a:rPr>
              <a:t>šťastného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mládí</a:t>
            </a:r>
            <a:r>
              <a:rPr lang="en-US" sz="1100" b="0" i="0" dirty="0">
                <a:effectLst/>
              </a:rPr>
              <a:t> -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těší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nyní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již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můj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smutného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stařečka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los</a:t>
            </a:r>
            <a:r>
              <a:rPr lang="en-US" sz="1100" b="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Neštěstím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stáří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zrychlilo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kroky</a:t>
            </a:r>
            <a:r>
              <a:rPr lang="en-US" sz="1100" b="0" i="0" dirty="0">
                <a:effectLst/>
              </a:rPr>
              <a:t>, a </a:t>
            </a:r>
            <a:r>
              <a:rPr lang="en-US" sz="1100" b="0" i="0" dirty="0" err="1">
                <a:effectLst/>
              </a:rPr>
              <a:t>než</a:t>
            </a:r>
            <a:r>
              <a:rPr lang="en-US" sz="1100" b="0" i="0" dirty="0">
                <a:effectLst/>
              </a:rPr>
              <a:t> se </a:t>
            </a:r>
            <a:r>
              <a:rPr lang="en-US" sz="1100" b="0" i="0" dirty="0" err="1">
                <a:effectLst/>
              </a:rPr>
              <a:t>kdo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nadál</a:t>
            </a:r>
            <a:r>
              <a:rPr lang="en-US" sz="1100" b="0" i="0" dirty="0">
                <a:effectLst/>
              </a:rPr>
              <a:t>,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bolest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přiměla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čas</a:t>
            </a:r>
            <a:r>
              <a:rPr lang="en-US" sz="1100" b="0" i="0" dirty="0">
                <a:effectLst/>
              </a:rPr>
              <a:t>, aby se </a:t>
            </a:r>
            <a:r>
              <a:rPr lang="en-US" sz="1100" b="0" i="0" dirty="0" err="1">
                <a:effectLst/>
              </a:rPr>
              <a:t>naplnil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spíš</a:t>
            </a:r>
            <a:r>
              <a:rPr lang="en-US" sz="1100" b="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Předčasných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šedin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plíseň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temeno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hlav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kryje</a:t>
            </a:r>
            <a:r>
              <a:rPr lang="en-US" sz="1100" b="0" i="0" dirty="0">
                <a:effectLst/>
              </a:rPr>
              <a:t>,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zesláblo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tělo</a:t>
            </a:r>
            <a:r>
              <a:rPr lang="en-US" sz="1100" b="0" i="0" dirty="0">
                <a:effectLst/>
              </a:rPr>
              <a:t> a </a:t>
            </a:r>
            <a:r>
              <a:rPr lang="en-US" sz="1100" b="0" i="0" dirty="0" err="1">
                <a:effectLst/>
              </a:rPr>
              <a:t>pleť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chvěje</a:t>
            </a:r>
            <a:r>
              <a:rPr lang="en-US" sz="1100" b="0" i="0" dirty="0">
                <a:effectLst/>
              </a:rPr>
              <a:t> se </a:t>
            </a:r>
            <a:r>
              <a:rPr lang="en-US" sz="1100" b="0" i="0" dirty="0" err="1">
                <a:effectLst/>
              </a:rPr>
              <a:t>uvadlá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též</a:t>
            </a:r>
            <a:r>
              <a:rPr lang="en-US" sz="1100" b="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Šťastni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jsou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lidé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když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smrt</a:t>
            </a:r>
            <a:r>
              <a:rPr lang="en-US" sz="1100" b="0" i="0" dirty="0">
                <a:effectLst/>
              </a:rPr>
              <a:t> se </a:t>
            </a:r>
            <a:r>
              <a:rPr lang="en-US" sz="1100" b="0" i="0" dirty="0" err="1">
                <a:effectLst/>
              </a:rPr>
              <a:t>buď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nevplete</a:t>
            </a:r>
            <a:r>
              <a:rPr lang="en-US" sz="1100" b="0" i="0" dirty="0">
                <a:effectLst/>
              </a:rPr>
              <a:t> do </a:t>
            </a:r>
            <a:r>
              <a:rPr lang="en-US" sz="1100" b="0" i="0" dirty="0" err="1">
                <a:effectLst/>
              </a:rPr>
              <a:t>blaha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žití</a:t>
            </a:r>
            <a:r>
              <a:rPr lang="en-US" sz="1100" b="0" i="0" dirty="0">
                <a:effectLst/>
              </a:rPr>
              <a:t>,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nebo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když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volána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jsouc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přispěchá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ukončit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bol.</a:t>
            </a:r>
            <a:endParaRPr lang="en-US" sz="1100" b="0" i="0" dirty="0">
              <a:effectLst/>
            </a:endParaRP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Běda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však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kdykoli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odvrací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hluché</a:t>
            </a:r>
            <a:r>
              <a:rPr lang="en-US" sz="1100" b="0" i="0" dirty="0">
                <a:effectLst/>
              </a:rPr>
              <a:t> od </a:t>
            </a:r>
            <a:r>
              <a:rPr lang="en-US" sz="1100" b="0" i="0" dirty="0" err="1">
                <a:effectLst/>
              </a:rPr>
              <a:t>bídných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uši</a:t>
            </a:r>
            <a:r>
              <a:rPr lang="en-US" sz="1100" b="0" i="0" dirty="0">
                <a:effectLst/>
              </a:rPr>
              <a:t>,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nechce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ukrutná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jim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zkrátiti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slzavou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pouť</a:t>
            </a:r>
            <a:r>
              <a:rPr lang="en-US" sz="1100" b="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100" b="0" i="0" dirty="0">
                <a:effectLst/>
              </a:rPr>
              <a:t>V </a:t>
            </a:r>
            <a:r>
              <a:rPr lang="en-US" sz="1100" b="0" i="0" dirty="0" err="1">
                <a:effectLst/>
              </a:rPr>
              <a:t>době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kdy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osud</a:t>
            </a:r>
            <a:r>
              <a:rPr lang="en-US" sz="1100" b="0" i="0" dirty="0">
                <a:effectLst/>
              </a:rPr>
              <a:t> mi </a:t>
            </a:r>
            <a:r>
              <a:rPr lang="en-US" sz="1100" b="0" i="0" dirty="0" err="1">
                <a:effectLst/>
              </a:rPr>
              <a:t>dopřával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klamného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blaha</a:t>
            </a:r>
            <a:r>
              <a:rPr lang="en-US" sz="1100" b="0" i="0" dirty="0">
                <a:effectLst/>
              </a:rPr>
              <a:t>,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neblahá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hodina</a:t>
            </a:r>
            <a:r>
              <a:rPr lang="en-US" sz="1100" b="0" i="0" dirty="0">
                <a:effectLst/>
              </a:rPr>
              <a:t>, div </a:t>
            </a:r>
            <a:r>
              <a:rPr lang="en-US" sz="1100" b="0" i="0" dirty="0" err="1">
                <a:effectLst/>
              </a:rPr>
              <a:t>nesklála</a:t>
            </a:r>
            <a:r>
              <a:rPr lang="en-US" sz="1100" b="0" i="0" dirty="0">
                <a:effectLst/>
              </a:rPr>
              <a:t> do </a:t>
            </a:r>
            <a:r>
              <a:rPr lang="en-US" sz="1100" b="0" i="0" dirty="0" err="1">
                <a:effectLst/>
              </a:rPr>
              <a:t>hrobu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mne</a:t>
            </a:r>
            <a:r>
              <a:rPr lang="en-US" sz="1100" b="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Nyní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když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chmurami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zastřel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šálivou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tvář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svou</a:t>
            </a:r>
            <a:r>
              <a:rPr lang="en-US" sz="1100" b="0" i="0" dirty="0">
                <a:effectLst/>
              </a:rPr>
              <a:t>,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přede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nevděčnou</a:t>
            </a:r>
            <a:r>
              <a:rPr lang="en-US" sz="1100" b="0" i="0" dirty="0">
                <a:effectLst/>
              </a:rPr>
              <a:t> nit </a:t>
            </a:r>
            <a:r>
              <a:rPr lang="en-US" sz="1100" b="0" i="0" dirty="0" err="1">
                <a:effectLst/>
              </a:rPr>
              <a:t>života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mého</a:t>
            </a:r>
            <a:r>
              <a:rPr lang="en-US" sz="1100" b="0" i="0" dirty="0">
                <a:effectLst/>
              </a:rPr>
              <a:t> zas </a:t>
            </a:r>
            <a:r>
              <a:rPr lang="en-US" sz="1100" b="0" i="0" dirty="0" err="1">
                <a:effectLst/>
              </a:rPr>
              <a:t>dál</a:t>
            </a:r>
            <a:r>
              <a:rPr lang="en-US" sz="1100" b="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Proč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jste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mne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přátelé</a:t>
            </a:r>
            <a:r>
              <a:rPr lang="en-US" sz="1100" b="0" i="0" dirty="0">
                <a:effectLst/>
              </a:rPr>
              <a:t>, v </a:t>
            </a:r>
            <a:r>
              <a:rPr lang="en-US" sz="1100" b="0" i="0" dirty="0" err="1">
                <a:effectLst/>
              </a:rPr>
              <a:t>životě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tolikrát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nazvali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šťastným</a:t>
            </a:r>
            <a:r>
              <a:rPr lang="en-US" sz="1100" b="0" i="0" dirty="0">
                <a:effectLst/>
              </a:rPr>
              <a:t>?</a:t>
            </a:r>
          </a:p>
          <a:p>
            <a:pPr marL="0" indent="0">
              <a:buNone/>
            </a:pPr>
            <a:r>
              <a:rPr lang="en-US" sz="1100" b="0" i="0" dirty="0" err="1">
                <a:effectLst/>
              </a:rPr>
              <a:t>Kdokoli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upadl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stál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slabých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základech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jen</a:t>
            </a:r>
            <a:r>
              <a:rPr lang="en-US" sz="1100" b="0" i="0" dirty="0">
                <a:effectLst/>
              </a:rPr>
              <a:t>.</a:t>
            </a:r>
          </a:p>
          <a:p>
            <a:pPr marL="0"/>
            <a:endParaRPr lang="en-US" sz="700" b="0" i="0" dirty="0">
              <a:effectLst/>
            </a:endParaRPr>
          </a:p>
          <a:p>
            <a:pPr marL="0"/>
            <a:endParaRPr lang="en-US" sz="7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6246A70-A5D1-E4DD-39DC-93086E9F34AD}"/>
              </a:ext>
            </a:extLst>
          </p:cNvPr>
          <p:cNvSpPr txBox="1"/>
          <p:nvPr/>
        </p:nvSpPr>
        <p:spPr>
          <a:xfrm>
            <a:off x="5214256" y="3687247"/>
            <a:ext cx="6683829" cy="3034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100" b="0" i="0" dirty="0" err="1">
                <a:effectLst/>
              </a:rPr>
              <a:t>Když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jsem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takto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mlčky</a:t>
            </a:r>
            <a:r>
              <a:rPr lang="en-US" sz="1100" b="0" i="0" dirty="0">
                <a:effectLst/>
              </a:rPr>
              <a:t> u </a:t>
            </a:r>
            <a:r>
              <a:rPr lang="en-US" sz="1100" b="0" i="0" dirty="0" err="1">
                <a:effectLst/>
              </a:rPr>
              <a:t>sebe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uvažoval</a:t>
            </a:r>
            <a:r>
              <a:rPr lang="en-US" sz="1100" b="0" i="0" dirty="0">
                <a:effectLst/>
              </a:rPr>
              <a:t> a </a:t>
            </a:r>
            <a:r>
              <a:rPr lang="en-US" sz="1100" b="0" i="0" dirty="0" err="1">
                <a:effectLst/>
              </a:rPr>
              <a:t>slzavé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nářky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zapisoval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rydlem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zdálo</a:t>
            </a:r>
            <a:r>
              <a:rPr lang="en-US" sz="1100" b="0" i="0" dirty="0">
                <a:effectLst/>
              </a:rPr>
              <a:t> se mi, </a:t>
            </a:r>
            <a:r>
              <a:rPr lang="en-US" sz="1100" b="0" i="0" dirty="0" err="1">
                <a:effectLst/>
              </a:rPr>
              <a:t>že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nade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mnou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stojí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žena</a:t>
            </a:r>
            <a:r>
              <a:rPr lang="en-US" sz="1100" b="0" i="0" dirty="0">
                <a:effectLst/>
              </a:rPr>
              <a:t> s </a:t>
            </a:r>
            <a:r>
              <a:rPr lang="en-US" sz="1100" b="0" i="0" dirty="0" err="1">
                <a:effectLst/>
              </a:rPr>
              <a:t>velmi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ctihodným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obličejem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že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planou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oči</a:t>
            </a:r>
            <a:r>
              <a:rPr lang="en-US" sz="1100" b="0" i="0" dirty="0">
                <a:effectLst/>
              </a:rPr>
              <a:t> a </a:t>
            </a:r>
            <a:r>
              <a:rPr lang="en-US" sz="1100" b="0" i="0" dirty="0" err="1">
                <a:effectLst/>
              </a:rPr>
              <a:t>jsou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pronikavější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než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oči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obyčejného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člověka</a:t>
            </a:r>
            <a:r>
              <a:rPr lang="en-US" sz="1100" b="0" i="0" dirty="0">
                <a:effectLst/>
              </a:rPr>
              <a:t>. </a:t>
            </a:r>
            <a:r>
              <a:rPr lang="en-US" sz="1100" b="0" i="0" dirty="0" err="1">
                <a:effectLst/>
              </a:rPr>
              <a:t>Její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pleť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byla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živá</a:t>
            </a:r>
            <a:r>
              <a:rPr lang="en-US" sz="1100" b="0" i="0" dirty="0">
                <a:effectLst/>
              </a:rPr>
              <a:t> a </a:t>
            </a:r>
            <a:r>
              <a:rPr lang="en-US" sz="1100" b="0" i="0" dirty="0" err="1">
                <a:effectLst/>
              </a:rPr>
              <a:t>nesmírně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svěží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ač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žena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byla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tak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letitá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že</a:t>
            </a:r>
            <a:r>
              <a:rPr lang="en-US" sz="1100" b="0" i="0" dirty="0">
                <a:effectLst/>
              </a:rPr>
              <a:t> by </a:t>
            </a:r>
            <a:r>
              <a:rPr lang="en-US" sz="1100" b="0" i="0" dirty="0" err="1">
                <a:effectLst/>
              </a:rPr>
              <a:t>jí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nikdo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naprosto</a:t>
            </a:r>
            <a:r>
              <a:rPr lang="en-US" sz="1100" b="0" i="0" dirty="0">
                <a:effectLst/>
              </a:rPr>
              <a:t>  </a:t>
            </a:r>
            <a:r>
              <a:rPr lang="en-US" sz="1100" b="0" i="0" dirty="0" err="1">
                <a:effectLst/>
              </a:rPr>
              <a:t>nepovažoval</a:t>
            </a:r>
            <a:r>
              <a:rPr lang="en-US" sz="1100" b="0" i="0" dirty="0">
                <a:effectLst/>
              </a:rPr>
              <a:t> za </a:t>
            </a:r>
            <a:r>
              <a:rPr lang="en-US" sz="1100" b="0" i="0" dirty="0" err="1">
                <a:effectLst/>
              </a:rPr>
              <a:t>ženu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naší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doby</a:t>
            </a:r>
            <a:r>
              <a:rPr lang="en-US" sz="1100" b="0" i="0" dirty="0">
                <a:effectLst/>
              </a:rPr>
              <a:t>. </a:t>
            </a:r>
            <a:r>
              <a:rPr lang="en-US" sz="1100" b="0" i="0" dirty="0" err="1">
                <a:effectLst/>
              </a:rPr>
              <a:t>Postava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byla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vzrůstem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dvojí</a:t>
            </a:r>
            <a:r>
              <a:rPr lang="en-US" sz="1100" b="0" i="0" dirty="0">
                <a:effectLst/>
              </a:rPr>
              <a:t>: </a:t>
            </a:r>
            <a:r>
              <a:rPr lang="en-US" sz="1100" b="0" i="0" dirty="0" err="1">
                <a:effectLst/>
              </a:rPr>
              <a:t>neboť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brzy</a:t>
            </a:r>
            <a:r>
              <a:rPr lang="en-US" sz="1100" b="0" i="0" dirty="0">
                <a:effectLst/>
              </a:rPr>
              <a:t> se </a:t>
            </a:r>
            <a:r>
              <a:rPr lang="en-US" sz="1100" b="0" i="0" dirty="0" err="1">
                <a:effectLst/>
              </a:rPr>
              <a:t>omezovala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běžné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lidské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rozměry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brzy</a:t>
            </a:r>
            <a:r>
              <a:rPr lang="en-US" sz="1100" b="0" i="0" dirty="0">
                <a:effectLst/>
              </a:rPr>
              <a:t> se </a:t>
            </a:r>
            <a:r>
              <a:rPr lang="en-US" sz="1100" b="0" i="0" dirty="0" err="1">
                <a:effectLst/>
              </a:rPr>
              <a:t>zase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zdálo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že</a:t>
            </a:r>
            <a:r>
              <a:rPr lang="en-US" sz="1100" b="0" i="0" dirty="0">
                <a:effectLst/>
              </a:rPr>
              <a:t> se </a:t>
            </a:r>
            <a:r>
              <a:rPr lang="en-US" sz="1100" b="0" i="0" dirty="0" err="1">
                <a:effectLst/>
              </a:rPr>
              <a:t>temenem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hlavy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dotýká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oblohy</a:t>
            </a:r>
            <a:r>
              <a:rPr lang="en-US" sz="1100" b="0" i="0" dirty="0">
                <a:effectLst/>
              </a:rPr>
              <a:t>. </a:t>
            </a:r>
            <a:r>
              <a:rPr lang="cs-CZ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Kdykoli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pozdvihla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hlavu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ještě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výše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pronikala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samou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oblohou</a:t>
            </a:r>
            <a:r>
              <a:rPr lang="en-US" sz="1100" b="0" i="0" dirty="0">
                <a:effectLst/>
              </a:rPr>
              <a:t> a </a:t>
            </a:r>
            <a:r>
              <a:rPr lang="en-US" sz="1100" b="0" i="0" dirty="0" err="1">
                <a:effectLst/>
              </a:rPr>
              <a:t>ztrácela</a:t>
            </a:r>
            <a:r>
              <a:rPr lang="en-US" sz="1100" b="0" i="0" dirty="0">
                <a:effectLst/>
              </a:rPr>
              <a:t> se </a:t>
            </a:r>
            <a:r>
              <a:rPr lang="en-US" sz="1100" b="0" i="0" dirty="0" err="1">
                <a:effectLst/>
              </a:rPr>
              <a:t>divákovu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zraku</a:t>
            </a:r>
            <a:r>
              <a:rPr lang="en-US" sz="1100" b="0" i="0" dirty="0">
                <a:effectLst/>
              </a:rPr>
              <a:t>.</a:t>
            </a:r>
            <a:endParaRPr lang="cs-CZ" sz="1100" b="0" i="0" dirty="0">
              <a:effectLst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Její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roucho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bylo</a:t>
            </a:r>
            <a:r>
              <a:rPr lang="en-US" sz="1100" b="0" i="0" dirty="0">
                <a:effectLst/>
              </a:rPr>
              <a:t> z </a:t>
            </a:r>
            <a:r>
              <a:rPr lang="en-US" sz="1100" b="0" i="0" dirty="0" err="1">
                <a:effectLst/>
              </a:rPr>
              <a:t>velmi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tenkých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vláken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jemné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umělecké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dílo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látka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nezničitelná</a:t>
            </a:r>
            <a:r>
              <a:rPr lang="en-US" sz="1100" b="0" i="0" dirty="0">
                <a:effectLst/>
              </a:rPr>
              <a:t>. </a:t>
            </a:r>
            <a:r>
              <a:rPr lang="cs-CZ" sz="1100" b="0" i="0" dirty="0">
                <a:effectLst/>
              </a:rPr>
              <a:t> </a:t>
            </a:r>
            <a:r>
              <a:rPr lang="en-US" sz="1100" b="0" i="0" dirty="0">
                <a:effectLst/>
              </a:rPr>
              <a:t>Jak </a:t>
            </a:r>
            <a:r>
              <a:rPr lang="en-US" sz="1100" b="0" i="0" dirty="0" err="1">
                <a:effectLst/>
              </a:rPr>
              <a:t>jsem</a:t>
            </a:r>
            <a:r>
              <a:rPr lang="en-US" sz="1100" b="0" i="0" dirty="0">
                <a:effectLst/>
              </a:rPr>
              <a:t> se </a:t>
            </a:r>
            <a:r>
              <a:rPr lang="en-US" sz="1100" b="0" i="0" dirty="0" err="1">
                <a:effectLst/>
              </a:rPr>
              <a:t>potom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dověděl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přímo</a:t>
            </a:r>
            <a:r>
              <a:rPr lang="en-US" sz="1100" b="0" i="0" dirty="0">
                <a:effectLst/>
              </a:rPr>
              <a:t> od </a:t>
            </a:r>
            <a:r>
              <a:rPr lang="en-US" sz="1100" b="0" i="0" dirty="0" err="1">
                <a:effectLst/>
              </a:rPr>
              <a:t>ní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sama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si</a:t>
            </a:r>
            <a:r>
              <a:rPr lang="en-US" sz="1100" b="0" i="0" dirty="0">
                <a:effectLst/>
              </a:rPr>
              <a:t> je </a:t>
            </a:r>
            <a:r>
              <a:rPr lang="en-US" sz="1100" b="0" i="0" dirty="0" err="1">
                <a:effectLst/>
              </a:rPr>
              <a:t>ručně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utkala</a:t>
            </a:r>
            <a:r>
              <a:rPr lang="en-US" sz="1100" b="0" i="0" dirty="0">
                <a:effectLst/>
              </a:rPr>
              <a:t>. </a:t>
            </a:r>
            <a:r>
              <a:rPr lang="en-US" sz="1100" b="0" i="0" dirty="0" err="1">
                <a:effectLst/>
              </a:rPr>
              <a:t>Jeho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zevnějšek</a:t>
            </a:r>
            <a:r>
              <a:rPr lang="en-US" sz="1100" b="0" i="0" dirty="0">
                <a:effectLst/>
              </a:rPr>
              <a:t>, jak </a:t>
            </a:r>
            <a:r>
              <a:rPr lang="en-US" sz="1100" b="0" i="0" dirty="0" err="1">
                <a:effectLst/>
              </a:rPr>
              <a:t>tomu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bývá</a:t>
            </a:r>
            <a:r>
              <a:rPr lang="en-US" sz="1100" b="0" i="0" dirty="0">
                <a:effectLst/>
              </a:rPr>
              <a:t> u </a:t>
            </a:r>
            <a:r>
              <a:rPr lang="en-US" sz="1100" b="0" i="0" dirty="0" err="1">
                <a:effectLst/>
              </a:rPr>
              <a:t>zakouřených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obrazů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halila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nějaká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jakoby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mlhová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rouška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zanedbané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starožitnosti</a:t>
            </a:r>
            <a:r>
              <a:rPr lang="en-US" sz="1100" b="0" i="0" dirty="0">
                <a:effectLst/>
              </a:rPr>
              <a:t>. </a:t>
            </a:r>
            <a:r>
              <a:rPr lang="cs-CZ" sz="1100" b="0" i="0" dirty="0">
                <a:effectLst/>
              </a:rPr>
              <a:t> </a:t>
            </a:r>
            <a:r>
              <a:rPr lang="en-US" sz="1100" b="0" i="0" dirty="0">
                <a:effectLst/>
              </a:rPr>
              <a:t>(…) </a:t>
            </a:r>
            <a:r>
              <a:rPr lang="en-US" sz="1100" b="0" i="0" dirty="0" err="1">
                <a:effectLst/>
              </a:rPr>
              <a:t>Přece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však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potrhaly</a:t>
            </a:r>
            <a:r>
              <a:rPr lang="en-US" sz="1100" b="0" i="0" dirty="0">
                <a:effectLst/>
              </a:rPr>
              <a:t> to </a:t>
            </a:r>
            <a:r>
              <a:rPr lang="en-US" sz="1100" b="0" i="0" dirty="0" err="1">
                <a:effectLst/>
              </a:rPr>
              <a:t>roucho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ruce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nějakých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násilníků</a:t>
            </a:r>
            <a:r>
              <a:rPr lang="en-US" sz="1100" b="0" i="0" dirty="0">
                <a:effectLst/>
              </a:rPr>
              <a:t>, a </a:t>
            </a:r>
            <a:r>
              <a:rPr lang="en-US" sz="1100" b="0" i="0" dirty="0" err="1">
                <a:effectLst/>
              </a:rPr>
              <a:t>každý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odnesl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urvaných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kousků</a:t>
            </a:r>
            <a:r>
              <a:rPr lang="en-US" sz="1100" b="0" i="0" dirty="0">
                <a:effectLst/>
              </a:rPr>
              <a:t>, co </a:t>
            </a:r>
            <a:r>
              <a:rPr lang="en-US" sz="1100" b="0" i="0" dirty="0" err="1">
                <a:effectLst/>
              </a:rPr>
              <a:t>mohl</a:t>
            </a:r>
            <a:r>
              <a:rPr lang="en-US" sz="1100" b="0" i="0" dirty="0">
                <a:effectLst/>
              </a:rPr>
              <a:t>. V </a:t>
            </a:r>
            <a:r>
              <a:rPr lang="en-US" sz="1100" b="0" i="0" dirty="0" err="1">
                <a:effectLst/>
              </a:rPr>
              <a:t>pravé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ruce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držela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knížky</a:t>
            </a:r>
            <a:r>
              <a:rPr lang="en-US" sz="1100" b="0" i="0" dirty="0">
                <a:effectLst/>
              </a:rPr>
              <a:t> a v </a:t>
            </a:r>
            <a:r>
              <a:rPr lang="en-US" sz="1100" b="0" i="0" dirty="0" err="1">
                <a:effectLst/>
              </a:rPr>
              <a:t>levé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ruce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žezlo</a:t>
            </a:r>
            <a:r>
              <a:rPr lang="en-US" sz="1100" b="0" i="0" dirty="0">
                <a:effectLst/>
              </a:rPr>
              <a:t>.</a:t>
            </a:r>
            <a:r>
              <a:rPr lang="cs-CZ" sz="1100" b="0" i="0" dirty="0">
                <a:effectLst/>
              </a:rPr>
              <a:t> </a:t>
            </a:r>
            <a:endParaRPr lang="en-US" sz="1100" b="0" i="0" dirty="0">
              <a:effectLst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100" b="0" i="0" dirty="0" err="1">
                <a:effectLst/>
              </a:rPr>
              <a:t>Když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viděla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že</a:t>
            </a:r>
            <a:r>
              <a:rPr lang="en-US" sz="1100" b="0" i="0" dirty="0">
                <a:effectLst/>
              </a:rPr>
              <a:t> u </a:t>
            </a:r>
            <a:r>
              <a:rPr lang="en-US" sz="1100" b="0" i="0" dirty="0" err="1">
                <a:effectLst/>
              </a:rPr>
              <a:t>našeho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lůžka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stojí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básnické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Múzy</a:t>
            </a:r>
            <a:r>
              <a:rPr lang="en-US" sz="1100" b="0" i="0" dirty="0">
                <a:effectLst/>
              </a:rPr>
              <a:t> a </a:t>
            </a:r>
            <a:r>
              <a:rPr lang="en-US" sz="1100" b="0" i="0" dirty="0" err="1">
                <a:effectLst/>
              </a:rPr>
              <a:t>že</a:t>
            </a:r>
            <a:r>
              <a:rPr lang="en-US" sz="1100" b="0" i="0" dirty="0">
                <a:effectLst/>
              </a:rPr>
              <a:t> mi </a:t>
            </a:r>
            <a:r>
              <a:rPr lang="en-US" sz="1100" b="0" i="0" dirty="0" err="1">
                <a:effectLst/>
              </a:rPr>
              <a:t>diktují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naříkavá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slova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poněkud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zneklidněla</a:t>
            </a:r>
            <a:r>
              <a:rPr lang="en-US" sz="1100" b="0" i="0" dirty="0">
                <a:effectLst/>
              </a:rPr>
              <a:t> a v </a:t>
            </a:r>
            <a:r>
              <a:rPr lang="en-US" sz="1100" b="0" i="0" dirty="0" err="1">
                <a:effectLst/>
              </a:rPr>
              <a:t>očích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zaplál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divoký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oheň</a:t>
            </a:r>
            <a:r>
              <a:rPr lang="cs-CZ" sz="1100" dirty="0"/>
              <a:t> :</a:t>
            </a:r>
            <a:r>
              <a:rPr lang="en-US" sz="1100" b="0" i="0" dirty="0">
                <a:effectLst/>
              </a:rPr>
              <a:t>"</a:t>
            </a:r>
            <a:r>
              <a:rPr lang="en-US" sz="1100" b="0" i="0" dirty="0" err="1">
                <a:effectLst/>
              </a:rPr>
              <a:t>Kdo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prosím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kdo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sem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pustil</a:t>
            </a:r>
            <a:r>
              <a:rPr lang="en-US" sz="1100" b="0" i="0" dirty="0">
                <a:effectLst/>
              </a:rPr>
              <a:t> k </a:t>
            </a:r>
            <a:r>
              <a:rPr lang="en-US" sz="1100" b="0" i="0" dirty="0" err="1">
                <a:effectLst/>
              </a:rPr>
              <a:t>tomuto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nemocnému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tyhle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prodejné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herečky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které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jeho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nemoc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nejen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neléčí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žádným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lékem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nýbrž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naopak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ještě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živí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sladkými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jedy</a:t>
            </a:r>
            <a:r>
              <a:rPr lang="en-US" sz="1100" b="0" i="0" dirty="0">
                <a:effectLst/>
              </a:rPr>
              <a:t>? </a:t>
            </a:r>
            <a:r>
              <a:rPr lang="en-US" sz="1100" b="0" i="0" dirty="0" err="1">
                <a:effectLst/>
              </a:rPr>
              <a:t>Vždyť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ony</a:t>
            </a:r>
            <a:r>
              <a:rPr lang="en-US" sz="1100" b="0" i="0" dirty="0">
                <a:effectLst/>
              </a:rPr>
              <a:t> to </a:t>
            </a:r>
            <a:r>
              <a:rPr lang="en-US" sz="1100" b="0" i="0" dirty="0" err="1">
                <a:effectLst/>
              </a:rPr>
              <a:t>jsou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které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neplodnými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ostny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vášní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maří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plodné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osení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rozumu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slibující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bohatou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žeň</a:t>
            </a:r>
            <a:r>
              <a:rPr lang="en-US" sz="1100" b="0" i="0" dirty="0">
                <a:effectLst/>
              </a:rPr>
              <a:t>, a </a:t>
            </a:r>
            <a:r>
              <a:rPr lang="en-US" sz="1100" b="0" i="0" dirty="0" err="1">
                <a:effectLst/>
              </a:rPr>
              <a:t>lidskou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mysl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zvykají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nemoci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místo</a:t>
            </a:r>
            <a:r>
              <a:rPr lang="en-US" sz="1100" b="0" i="0" dirty="0">
                <a:effectLst/>
              </a:rPr>
              <a:t> aby ji </a:t>
            </a:r>
            <a:r>
              <a:rPr lang="en-US" sz="1100" b="0" i="0" dirty="0" err="1">
                <a:effectLst/>
              </a:rPr>
              <a:t>nemoci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zbavovaly</a:t>
            </a:r>
            <a:r>
              <a:rPr lang="en-US" sz="1100" b="0" i="0" dirty="0">
                <a:effectLst/>
              </a:rPr>
              <a:t>! </a:t>
            </a:r>
            <a:r>
              <a:rPr lang="en-US" sz="1100" b="0" i="0" dirty="0" err="1">
                <a:effectLst/>
              </a:rPr>
              <a:t>Ovšem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kdyby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vaše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lichotky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lákaly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scestí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někoho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docela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všedního</a:t>
            </a:r>
            <a:r>
              <a:rPr lang="en-US" sz="1100" b="0" i="0" dirty="0">
                <a:effectLst/>
              </a:rPr>
              <a:t>, jak </a:t>
            </a:r>
            <a:r>
              <a:rPr lang="en-US" sz="1100" b="0" i="0" dirty="0" err="1">
                <a:effectLst/>
              </a:rPr>
              <a:t>bývá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zpravidla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váš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obyčej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řekla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bych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že</a:t>
            </a:r>
            <a:r>
              <a:rPr lang="en-US" sz="1100" b="0" i="0" dirty="0">
                <a:effectLst/>
              </a:rPr>
              <a:t> se to </a:t>
            </a:r>
            <a:r>
              <a:rPr lang="en-US" sz="1100" b="0" i="0" dirty="0" err="1">
                <a:effectLst/>
              </a:rPr>
              <a:t>spíše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může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snášeti</a:t>
            </a:r>
            <a:r>
              <a:rPr lang="en-US" sz="1100" b="0" i="0" dirty="0">
                <a:effectLst/>
              </a:rPr>
              <a:t>. </a:t>
            </a:r>
            <a:r>
              <a:rPr lang="en-US" sz="1100" b="0" i="0" dirty="0" err="1">
                <a:effectLst/>
              </a:rPr>
              <a:t>Neboť</a:t>
            </a:r>
            <a:r>
              <a:rPr lang="en-US" sz="1100" b="0" i="0" dirty="0">
                <a:effectLst/>
              </a:rPr>
              <a:t> u </a:t>
            </a:r>
            <a:r>
              <a:rPr lang="en-US" sz="1100" b="0" i="0" dirty="0" err="1">
                <a:effectLst/>
              </a:rPr>
              <a:t>takového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člověka</a:t>
            </a:r>
            <a:r>
              <a:rPr lang="en-US" sz="1100" b="0" i="0" dirty="0">
                <a:effectLst/>
              </a:rPr>
              <a:t> by </a:t>
            </a:r>
            <a:r>
              <a:rPr lang="en-US" sz="1100" b="0" i="0" dirty="0" err="1">
                <a:effectLst/>
              </a:rPr>
              <a:t>nijak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nebylo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poškozováno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naše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dílo</a:t>
            </a:r>
            <a:r>
              <a:rPr lang="en-US" sz="1100" b="0" i="0" dirty="0">
                <a:effectLst/>
              </a:rPr>
              <a:t>. Ale </a:t>
            </a:r>
            <a:r>
              <a:rPr lang="en-US" sz="1100" b="0" i="0" dirty="0" err="1">
                <a:effectLst/>
              </a:rPr>
              <a:t>tohohle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muže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odkojeného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vědou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elejskou</a:t>
            </a:r>
            <a:r>
              <a:rPr lang="en-US" sz="1100" b="0" i="0" dirty="0">
                <a:effectLst/>
              </a:rPr>
              <a:t> a </a:t>
            </a:r>
            <a:r>
              <a:rPr lang="en-US" sz="1100" b="0" i="0" dirty="0" err="1">
                <a:effectLst/>
              </a:rPr>
              <a:t>akademickou</a:t>
            </a:r>
            <a:r>
              <a:rPr lang="en-US" sz="1100" b="0" i="0" dirty="0">
                <a:effectLst/>
              </a:rPr>
              <a:t>? </a:t>
            </a:r>
            <a:r>
              <a:rPr lang="en-US" sz="1100" b="0" i="0" dirty="0" err="1">
                <a:effectLst/>
              </a:rPr>
              <a:t>Než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kliďte</a:t>
            </a:r>
            <a:r>
              <a:rPr lang="en-US" sz="1100" b="0" i="0" dirty="0">
                <a:effectLst/>
              </a:rPr>
              <a:t> se </a:t>
            </a:r>
            <a:r>
              <a:rPr lang="en-US" sz="1100" b="0" i="0" dirty="0" err="1">
                <a:effectLst/>
              </a:rPr>
              <a:t>raději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svůdkyně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až</a:t>
            </a:r>
            <a:r>
              <a:rPr lang="en-US" sz="1100" b="0" i="0" dirty="0">
                <a:effectLst/>
              </a:rPr>
              <a:t> k </a:t>
            </a:r>
            <a:r>
              <a:rPr lang="en-US" sz="1100" b="0" i="0" dirty="0" err="1">
                <a:effectLst/>
              </a:rPr>
              <a:t>smrti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sladké</a:t>
            </a:r>
            <a:r>
              <a:rPr lang="en-US" sz="1100" b="0" i="0" dirty="0">
                <a:effectLst/>
              </a:rPr>
              <a:t> a </a:t>
            </a:r>
            <a:r>
              <a:rPr lang="en-US" sz="1100" b="0" i="0" dirty="0" err="1">
                <a:effectLst/>
              </a:rPr>
              <a:t>nechte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mne</a:t>
            </a:r>
            <a:r>
              <a:rPr lang="en-US" sz="1100" b="0" i="0" dirty="0">
                <a:effectLst/>
              </a:rPr>
              <a:t>, </a:t>
            </a:r>
            <a:r>
              <a:rPr lang="en-US" sz="1100" b="0" i="0" dirty="0" err="1">
                <a:effectLst/>
              </a:rPr>
              <a:t>abych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jej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ošetřovala</a:t>
            </a:r>
            <a:r>
              <a:rPr lang="en-US" sz="1100" b="0" i="0" dirty="0">
                <a:effectLst/>
              </a:rPr>
              <a:t> a </a:t>
            </a:r>
            <a:r>
              <a:rPr lang="en-US" sz="1100" b="0" i="0" dirty="0" err="1">
                <a:effectLst/>
              </a:rPr>
              <a:t>léčila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svými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Múzami</a:t>
            </a:r>
            <a:r>
              <a:rPr lang="en-US" sz="1100" b="0" i="0" dirty="0">
                <a:effectLst/>
              </a:rPr>
              <a:t>."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A210479-0DCE-58FD-7ACC-DC5B18ACD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341" t="9170" r="4767" b="672"/>
          <a:stretch/>
        </p:blipFill>
        <p:spPr>
          <a:xfrm>
            <a:off x="0" y="-1"/>
            <a:ext cx="4781294" cy="685799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15C993A-FE1B-4774-5AAA-542992BA9035}"/>
              </a:ext>
            </a:extLst>
          </p:cNvPr>
          <p:cNvSpPr txBox="1"/>
          <p:nvPr/>
        </p:nvSpPr>
        <p:spPr>
          <a:xfrm>
            <a:off x="8920976" y="2843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5699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9F5DDF-4059-8408-CA37-2B20B0A9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cs-CZ" sz="3400"/>
              <a:t>Vznik monastické kultury v západním křesťanství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DA7883-192B-075A-2653-F4524A3B0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cs-CZ" sz="1800" dirty="0"/>
              <a:t>Nejstarší kláštery v prvních staletích n.l. v Egyptě a Sýrii (ideál poustevnictví)</a:t>
            </a:r>
          </a:p>
          <a:p>
            <a:r>
              <a:rPr lang="cs-CZ" sz="1800" dirty="0"/>
              <a:t>První klášterní </a:t>
            </a:r>
            <a:r>
              <a:rPr lang="cs-CZ" sz="1800" dirty="0" err="1"/>
              <a:t>spoelčenství</a:t>
            </a:r>
            <a:r>
              <a:rPr lang="cs-CZ" sz="1800" dirty="0"/>
              <a:t> na západě:</a:t>
            </a:r>
          </a:p>
          <a:p>
            <a:pPr lvl="1"/>
            <a:r>
              <a:rPr lang="cs-CZ" sz="1800" dirty="0"/>
              <a:t>Martin z </a:t>
            </a:r>
            <a:r>
              <a:rPr lang="cs-CZ" sz="1800" dirty="0" err="1"/>
              <a:t>Toursu</a:t>
            </a:r>
            <a:r>
              <a:rPr lang="cs-CZ" sz="1800" dirty="0"/>
              <a:t> – klášter </a:t>
            </a:r>
            <a:r>
              <a:rPr lang="cs-CZ" sz="1800" dirty="0" err="1"/>
              <a:t>Ligugé</a:t>
            </a:r>
            <a:r>
              <a:rPr lang="cs-CZ" sz="1800" dirty="0"/>
              <a:t> (361)</a:t>
            </a:r>
          </a:p>
          <a:p>
            <a:pPr lvl="1"/>
            <a:r>
              <a:rPr lang="cs-CZ" sz="1800" dirty="0"/>
              <a:t>Jan </a:t>
            </a:r>
            <a:r>
              <a:rPr lang="cs-CZ" sz="1800" dirty="0" err="1"/>
              <a:t>Cassianus</a:t>
            </a:r>
            <a:r>
              <a:rPr lang="cs-CZ" sz="1800" dirty="0"/>
              <a:t> – 2 kláštery v dnešním Marseille (416)</a:t>
            </a:r>
          </a:p>
          <a:p>
            <a:pPr lvl="1"/>
            <a:r>
              <a:rPr lang="cs-CZ" sz="1800" dirty="0"/>
              <a:t>Augustinus – řeholní společenství v severní Itálii</a:t>
            </a:r>
          </a:p>
          <a:p>
            <a:pPr lvl="2"/>
            <a:r>
              <a:rPr lang="cs-CZ" sz="1800" dirty="0"/>
              <a:t>Pravidla společného života – „řehole“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83E8CC95-1516-98B9-904A-788C16DFD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r="7525" b="2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7" name="Grafický objekt 6" descr="Vlajka ve tvaru kapra se souvislou výplní">
            <a:extLst>
              <a:ext uri="{FF2B5EF4-FFF2-40B4-BE49-F238E27FC236}">
                <a16:creationId xmlns:a16="http://schemas.microsoft.com/office/drawing/2014/main" id="{3C211BA6-ABBE-ED57-0AE9-9F06A1DBD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7703" y="2863214"/>
            <a:ext cx="714375" cy="714375"/>
          </a:xfrm>
          <a:prstGeom prst="rect">
            <a:avLst/>
          </a:prstGeom>
        </p:spPr>
      </p:pic>
      <p:pic>
        <p:nvPicPr>
          <p:cNvPr id="8" name="Grafický objekt 7" descr="Vlajka ve tvaru kapra se souvislou výplní">
            <a:extLst>
              <a:ext uri="{FF2B5EF4-FFF2-40B4-BE49-F238E27FC236}">
                <a16:creationId xmlns:a16="http://schemas.microsoft.com/office/drawing/2014/main" id="{4DCA5792-B427-11D6-6F10-8205DC70F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4628" y="5363526"/>
            <a:ext cx="714375" cy="714375"/>
          </a:xfrm>
          <a:prstGeom prst="rect">
            <a:avLst/>
          </a:prstGeom>
        </p:spPr>
      </p:pic>
      <p:sp>
        <p:nvSpPr>
          <p:cNvPr id="9" name="Stužka: nakloněná nahoru 8">
            <a:extLst>
              <a:ext uri="{FF2B5EF4-FFF2-40B4-BE49-F238E27FC236}">
                <a16:creationId xmlns:a16="http://schemas.microsoft.com/office/drawing/2014/main" id="{B63E090F-D19F-3ABD-9DE5-22DD210C8E2E}"/>
              </a:ext>
            </a:extLst>
          </p:cNvPr>
          <p:cNvSpPr/>
          <p:nvPr/>
        </p:nvSpPr>
        <p:spPr>
          <a:xfrm>
            <a:off x="7705726" y="3676650"/>
            <a:ext cx="1428750" cy="438150"/>
          </a:xfrm>
          <a:prstGeom prst="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 err="1"/>
              <a:t>Liguge</a:t>
            </a:r>
            <a:endParaRPr lang="cs-CZ" sz="1200" dirty="0"/>
          </a:p>
        </p:txBody>
      </p:sp>
      <p:sp>
        <p:nvSpPr>
          <p:cNvPr id="11" name="Stužka: nakloněná nahoru 10">
            <a:extLst>
              <a:ext uri="{FF2B5EF4-FFF2-40B4-BE49-F238E27FC236}">
                <a16:creationId xmlns:a16="http://schemas.microsoft.com/office/drawing/2014/main" id="{1AFC35D8-96BE-5BD5-965D-D10760F47D7C}"/>
              </a:ext>
            </a:extLst>
          </p:cNvPr>
          <p:cNvSpPr/>
          <p:nvPr/>
        </p:nvSpPr>
        <p:spPr>
          <a:xfrm>
            <a:off x="9658350" y="6173151"/>
            <a:ext cx="1550629" cy="438150"/>
          </a:xfrm>
          <a:prstGeom prst="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/>
              <a:t>Marseille</a:t>
            </a:r>
          </a:p>
        </p:txBody>
      </p:sp>
      <p:pic>
        <p:nvPicPr>
          <p:cNvPr id="1026" name="Picture 2" descr="The skull of saint John Cassian – News that matters">
            <a:extLst>
              <a:ext uri="{FF2B5EF4-FFF2-40B4-BE49-F238E27FC236}">
                <a16:creationId xmlns:a16="http://schemas.microsoft.com/office/drawing/2014/main" id="{9EE1CF97-3CEF-3E99-C8F2-174BDAC7A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62" y="4480560"/>
            <a:ext cx="3258713" cy="228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ite guidée en Anglais - Basilique Saint Martin">
            <a:extLst>
              <a:ext uri="{FF2B5EF4-FFF2-40B4-BE49-F238E27FC236}">
                <a16:creationId xmlns:a16="http://schemas.microsoft.com/office/drawing/2014/main" id="{FD4BF2CE-1C52-4293-30B7-7E0BA33C0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421" y="539894"/>
            <a:ext cx="2324099" cy="349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63EBDAD-C6B2-9ABE-EC52-F232CE3988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9821"/>
          <a:stretch/>
        </p:blipFill>
        <p:spPr>
          <a:xfrm flipH="1">
            <a:off x="19510" y="5720713"/>
            <a:ext cx="946365" cy="117889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0A15140-FD07-804B-424D-6CF13A18E335}"/>
              </a:ext>
            </a:extLst>
          </p:cNvPr>
          <p:cNvSpPr txBox="1"/>
          <p:nvPr/>
        </p:nvSpPr>
        <p:spPr>
          <a:xfrm>
            <a:off x="9727882" y="619668"/>
            <a:ext cx="1781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Lebka sv. Martina z </a:t>
            </a:r>
            <a:r>
              <a:rPr lang="cs-CZ" sz="1200" dirty="0" err="1">
                <a:solidFill>
                  <a:schemeClr val="bg1"/>
                </a:solidFill>
              </a:rPr>
              <a:t>Tours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5A0909D-64B6-079A-F9DC-B9DB0532CF74}"/>
              </a:ext>
            </a:extLst>
          </p:cNvPr>
          <p:cNvSpPr txBox="1"/>
          <p:nvPr/>
        </p:nvSpPr>
        <p:spPr>
          <a:xfrm>
            <a:off x="7254071" y="6496419"/>
            <a:ext cx="1781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Lebka sv. Jana </a:t>
            </a:r>
            <a:r>
              <a:rPr lang="cs-CZ" sz="1200" dirty="0" err="1">
                <a:solidFill>
                  <a:schemeClr val="bg1"/>
                </a:solidFill>
              </a:rPr>
              <a:t>Cassiana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F6ACCE8-1C23-67B7-F61D-55F3501F545D}"/>
              </a:ext>
            </a:extLst>
          </p:cNvPr>
          <p:cNvSpPr txBox="1"/>
          <p:nvPr/>
        </p:nvSpPr>
        <p:spPr>
          <a:xfrm>
            <a:off x="983021" y="6288278"/>
            <a:ext cx="31142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Tohle není pravá lebka sv. Augustina. Toto je jen ilustrační lebka, aby to Augustinovi nebylo líto, že se mu narozdíl od kolegů nedochovala.</a:t>
            </a:r>
          </a:p>
        </p:txBody>
      </p:sp>
    </p:spTree>
    <p:extLst>
      <p:ext uri="{BB962C8B-B14F-4D97-AF65-F5344CB8AC3E}">
        <p14:creationId xmlns:p14="http://schemas.microsoft.com/office/powerpoint/2010/main" val="362216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177DE9-0922-5897-8496-8B16B0E0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0" y="582384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dirty="0"/>
              <a:t>První kláštery a jejich zakladatelé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3698C3-C81E-4624-CA10-EE1038DA6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219324"/>
            <a:ext cx="6002110" cy="4170590"/>
          </a:xfrm>
        </p:spPr>
        <p:txBody>
          <a:bodyPr>
            <a:normAutofit fontScale="92500" lnSpcReduction="10000"/>
          </a:bodyPr>
          <a:lstStyle/>
          <a:p>
            <a:r>
              <a:rPr lang="cs-CZ" sz="2400" b="1" dirty="0"/>
              <a:t>Benedikt z </a:t>
            </a:r>
            <a:r>
              <a:rPr lang="cs-CZ" sz="2400" b="1" dirty="0" err="1"/>
              <a:t>Nursie</a:t>
            </a:r>
            <a:r>
              <a:rPr lang="cs-CZ" sz="2400" b="1" dirty="0"/>
              <a:t> </a:t>
            </a:r>
            <a:r>
              <a:rPr lang="cs-CZ" sz="2400" dirty="0"/>
              <a:t>(cca 480-547)</a:t>
            </a:r>
          </a:p>
          <a:p>
            <a:pPr lvl="1"/>
            <a:r>
              <a:rPr lang="cs-CZ" sz="1400" dirty="0"/>
              <a:t>Zakladatel benediktinského řádu</a:t>
            </a:r>
          </a:p>
          <a:p>
            <a:pPr lvl="1"/>
            <a:r>
              <a:rPr lang="cs-CZ" sz="1400" dirty="0"/>
              <a:t>„Ora et </a:t>
            </a:r>
            <a:r>
              <a:rPr lang="cs-CZ" sz="1400" dirty="0" err="1"/>
              <a:t>labora</a:t>
            </a:r>
            <a:r>
              <a:rPr lang="cs-CZ" sz="1400" dirty="0"/>
              <a:t>“ – modli se a pracuj – později se vztahovalo i na intelektuální práci (např. opisování knih)</a:t>
            </a:r>
          </a:p>
          <a:p>
            <a:pPr lvl="1"/>
            <a:r>
              <a:rPr lang="cs-CZ" sz="1400" b="1" dirty="0"/>
              <a:t>Monte </a:t>
            </a:r>
            <a:r>
              <a:rPr lang="cs-CZ" sz="1400" b="1" dirty="0" err="1"/>
              <a:t>Cassino</a:t>
            </a:r>
            <a:r>
              <a:rPr lang="cs-CZ" sz="1400" b="1" dirty="0"/>
              <a:t> </a:t>
            </a:r>
            <a:r>
              <a:rPr lang="cs-CZ" sz="1400" dirty="0"/>
              <a:t>– založeno 529</a:t>
            </a:r>
          </a:p>
          <a:p>
            <a:pPr lvl="1"/>
            <a:r>
              <a:rPr lang="cs-CZ" sz="1400" i="1" dirty="0" err="1"/>
              <a:t>Regula</a:t>
            </a:r>
            <a:r>
              <a:rPr lang="cs-CZ" sz="1400" i="1" dirty="0"/>
              <a:t> </a:t>
            </a:r>
            <a:r>
              <a:rPr lang="cs-CZ" sz="1400" i="1" dirty="0" err="1"/>
              <a:t>Benedicti</a:t>
            </a:r>
            <a:r>
              <a:rPr lang="cs-CZ" sz="1400" i="1" dirty="0"/>
              <a:t> </a:t>
            </a:r>
            <a:r>
              <a:rPr lang="cs-CZ" sz="1400" dirty="0"/>
              <a:t>(Benediktova řehole)</a:t>
            </a:r>
          </a:p>
          <a:p>
            <a:pPr lvl="2"/>
            <a:r>
              <a:rPr lang="cs-CZ" sz="1400" dirty="0"/>
              <a:t>Systematický popis povinností mnicha</a:t>
            </a:r>
          </a:p>
          <a:p>
            <a:r>
              <a:rPr lang="cs-CZ" sz="2400" dirty="0"/>
              <a:t>Flavius </a:t>
            </a:r>
            <a:r>
              <a:rPr lang="cs-CZ" sz="2400" dirty="0" err="1"/>
              <a:t>Magnus</a:t>
            </a:r>
            <a:r>
              <a:rPr lang="cs-CZ" sz="2400" dirty="0"/>
              <a:t> Aurelius </a:t>
            </a:r>
            <a:r>
              <a:rPr lang="cs-CZ" sz="2400" b="1" dirty="0" err="1"/>
              <a:t>Cassiodorus</a:t>
            </a:r>
            <a:r>
              <a:rPr lang="cs-CZ" sz="2400" dirty="0"/>
              <a:t> </a:t>
            </a:r>
            <a:r>
              <a:rPr lang="cs-CZ" sz="2400" dirty="0" err="1"/>
              <a:t>Senator</a:t>
            </a:r>
            <a:r>
              <a:rPr lang="cs-CZ" sz="2400" dirty="0"/>
              <a:t> (před 490 – po 580)</a:t>
            </a:r>
          </a:p>
          <a:p>
            <a:pPr lvl="1"/>
            <a:r>
              <a:rPr lang="cs-CZ" sz="1400" dirty="0"/>
              <a:t>Historik, encyklopedista a teolog</a:t>
            </a:r>
          </a:p>
          <a:p>
            <a:pPr lvl="2"/>
            <a:r>
              <a:rPr lang="cs-CZ" sz="1400" i="1" dirty="0" err="1"/>
              <a:t>Chronica</a:t>
            </a:r>
            <a:r>
              <a:rPr lang="cs-CZ" sz="1400" dirty="0"/>
              <a:t>, </a:t>
            </a:r>
            <a:r>
              <a:rPr lang="cs-CZ" sz="1400" i="1" dirty="0"/>
              <a:t>De </a:t>
            </a:r>
            <a:r>
              <a:rPr lang="cs-CZ" sz="1400" i="1" dirty="0" err="1"/>
              <a:t>origine</a:t>
            </a:r>
            <a:r>
              <a:rPr lang="cs-CZ" sz="1400" i="1" dirty="0"/>
              <a:t> </a:t>
            </a:r>
            <a:r>
              <a:rPr lang="cs-CZ" sz="1400" i="1" dirty="0" err="1"/>
              <a:t>gestisque</a:t>
            </a:r>
            <a:r>
              <a:rPr lang="cs-CZ" sz="1400" i="1" dirty="0"/>
              <a:t> </a:t>
            </a:r>
            <a:r>
              <a:rPr lang="cs-CZ" sz="1400" i="1" dirty="0" err="1"/>
              <a:t>Getarum</a:t>
            </a:r>
            <a:endParaRPr lang="cs-CZ" sz="1400" i="1" dirty="0"/>
          </a:p>
          <a:p>
            <a:pPr lvl="2"/>
            <a:r>
              <a:rPr lang="cs-CZ" sz="1400" i="1" dirty="0" err="1"/>
              <a:t>Institutiones</a:t>
            </a:r>
            <a:r>
              <a:rPr lang="cs-CZ" sz="1400" i="1" dirty="0"/>
              <a:t> </a:t>
            </a:r>
            <a:r>
              <a:rPr lang="cs-CZ" sz="1400" i="1" dirty="0" err="1"/>
              <a:t>divinarum</a:t>
            </a:r>
            <a:r>
              <a:rPr lang="cs-CZ" sz="1400" i="1" dirty="0"/>
              <a:t> et </a:t>
            </a:r>
            <a:r>
              <a:rPr lang="cs-CZ" sz="1400" i="1" dirty="0" err="1"/>
              <a:t>saecularium</a:t>
            </a:r>
            <a:r>
              <a:rPr lang="cs-CZ" sz="1400" i="1" dirty="0"/>
              <a:t> </a:t>
            </a:r>
            <a:r>
              <a:rPr lang="cs-CZ" sz="1400" i="1" dirty="0" err="1"/>
              <a:t>litterarum</a:t>
            </a:r>
            <a:endParaRPr lang="cs-CZ" sz="1400" i="1" dirty="0"/>
          </a:p>
          <a:p>
            <a:pPr lvl="3"/>
            <a:r>
              <a:rPr lang="cs-CZ" sz="1400" dirty="0"/>
              <a:t>Pojednání o Bibli + 7 svobodných uměních</a:t>
            </a:r>
          </a:p>
          <a:p>
            <a:pPr lvl="1"/>
            <a:r>
              <a:rPr lang="cs-CZ" sz="1400" b="1" dirty="0" err="1"/>
              <a:t>Vivarium</a:t>
            </a:r>
            <a:r>
              <a:rPr lang="cs-CZ" sz="1400" dirty="0"/>
              <a:t> (540-544)</a:t>
            </a:r>
          </a:p>
          <a:p>
            <a:pPr lvl="2"/>
            <a:r>
              <a:rPr lang="cs-CZ" sz="1400" dirty="0" err="1"/>
              <a:t>Institutiones</a:t>
            </a:r>
            <a:r>
              <a:rPr lang="cs-CZ" sz="1400" dirty="0"/>
              <a:t> snad určeny pro mnichy ve </a:t>
            </a:r>
            <a:r>
              <a:rPr lang="cs-CZ" sz="1400" dirty="0" err="1"/>
              <a:t>Vivariu</a:t>
            </a:r>
            <a:endParaRPr lang="cs-CZ" sz="1400" dirty="0"/>
          </a:p>
          <a:p>
            <a:pPr lvl="2"/>
            <a:r>
              <a:rPr lang="cs-CZ" sz="1400" dirty="0"/>
              <a:t>Pravidla života vychází z </a:t>
            </a:r>
            <a:r>
              <a:rPr lang="cs-CZ" sz="1400" dirty="0" err="1"/>
              <a:t>Cassianových</a:t>
            </a:r>
            <a:r>
              <a:rPr lang="cs-CZ" sz="1400" dirty="0"/>
              <a:t> pravidel pro klášterní život</a:t>
            </a:r>
          </a:p>
          <a:p>
            <a:pPr lvl="2"/>
            <a:r>
              <a:rPr lang="cs-CZ" sz="1400" dirty="0"/>
              <a:t>Bohatá knihovna, dílna na opisování textů</a:t>
            </a:r>
          </a:p>
          <a:p>
            <a:pPr lvl="2"/>
            <a:endParaRPr lang="cs-CZ" sz="11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26B10A-6A8E-F730-F7F7-98101C9D2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2744" r="3" b="8997"/>
          <a:stretch/>
        </p:blipFill>
        <p:spPr>
          <a:xfrm>
            <a:off x="7532914" y="-3100"/>
            <a:ext cx="4659085" cy="6861100"/>
          </a:xfrm>
          <a:prstGeom prst="rect">
            <a:avLst/>
          </a:prstGeom>
          <a:effectLst/>
        </p:spPr>
      </p:pic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0C226F5B-C5CD-B854-0A3A-F73762220A06}"/>
              </a:ext>
            </a:extLst>
          </p:cNvPr>
          <p:cNvSpPr/>
          <p:nvPr/>
        </p:nvSpPr>
        <p:spPr>
          <a:xfrm>
            <a:off x="6664470" y="114298"/>
            <a:ext cx="2620932" cy="1322616"/>
          </a:xfrm>
          <a:prstGeom prst="wedgeEllipseCallout">
            <a:avLst>
              <a:gd name="adj1" fmla="val 59285"/>
              <a:gd name="adj2" fmla="val 4539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b="0" i="0" u="none" strike="noStrike" baseline="0" dirty="0">
                <a:solidFill>
                  <a:srgbClr val="000000"/>
                </a:solidFill>
                <a:latin typeface="Franklin Gothic Book" panose="020B0503020102020204" pitchFamily="34" charset="0"/>
              </a:rPr>
              <a:t>„Neboť každé slovo Páně, které písař opíše, znamená ránu zasazenou ďáblovi.“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FE7BBCF-5E7C-CF3C-A135-0ABD145379E0}"/>
              </a:ext>
            </a:extLst>
          </p:cNvPr>
          <p:cNvSpPr txBox="1"/>
          <p:nvPr/>
        </p:nvSpPr>
        <p:spPr>
          <a:xfrm>
            <a:off x="3864632" y="6550782"/>
            <a:ext cx="366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„</a:t>
            </a:r>
            <a:r>
              <a:rPr lang="cs-CZ" sz="1200" dirty="0" err="1"/>
              <a:t>Durhamský</a:t>
            </a:r>
            <a:r>
              <a:rPr lang="cs-CZ" sz="1200" dirty="0"/>
              <a:t> </a:t>
            </a:r>
            <a:r>
              <a:rPr lang="cs-CZ" sz="1200" dirty="0" err="1"/>
              <a:t>Cassiodorus</a:t>
            </a:r>
            <a:r>
              <a:rPr lang="cs-CZ" sz="1200" dirty="0"/>
              <a:t>“, </a:t>
            </a:r>
            <a:r>
              <a:rPr lang="cs-CZ" sz="1200" dirty="0" err="1"/>
              <a:t>Expositio</a:t>
            </a:r>
            <a:r>
              <a:rPr lang="cs-CZ" sz="1200" dirty="0"/>
              <a:t> </a:t>
            </a:r>
            <a:r>
              <a:rPr lang="cs-CZ" sz="1200" dirty="0" err="1"/>
              <a:t>Psalmorum</a:t>
            </a:r>
            <a:r>
              <a:rPr lang="cs-CZ" sz="1200" dirty="0"/>
              <a:t>, 8. stol.</a:t>
            </a:r>
          </a:p>
        </p:txBody>
      </p:sp>
    </p:spTree>
    <p:extLst>
      <p:ext uri="{BB962C8B-B14F-4D97-AF65-F5344CB8AC3E}">
        <p14:creationId xmlns:p14="http://schemas.microsoft.com/office/powerpoint/2010/main" val="2573375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1785</Words>
  <Application>Microsoft Office PowerPoint</Application>
  <PresentationFormat>Širokoúhlá obrazovka</PresentationFormat>
  <Paragraphs>225</Paragraphs>
  <Slides>19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EB Garamond</vt:lpstr>
      <vt:lpstr>Franklin Gothic Book</vt:lpstr>
      <vt:lpstr>Motiv Office</vt:lpstr>
      <vt:lpstr>Základy  středolatinské literatury</vt:lpstr>
      <vt:lpstr>Přechodné období –  „Dark Ages“?</vt:lpstr>
      <vt:lpstr>Opakování: 7 svobodných umění </vt:lpstr>
      <vt:lpstr> Základní příručky k 7 svobodným uměním</vt:lpstr>
      <vt:lpstr>Anicius Manlius Boethius (cca 480- 524)</vt:lpstr>
      <vt:lpstr>Boethius: De consolatione Philosphiae</vt:lpstr>
      <vt:lpstr>Prezentace aplikace PowerPoint</vt:lpstr>
      <vt:lpstr>Vznik monastické kultury v západním křesťanství</vt:lpstr>
      <vt:lpstr>První kláštery a jejich zakladatelé</vt:lpstr>
      <vt:lpstr>Regula Benedicti</vt:lpstr>
      <vt:lpstr>Významné benediktinské kláštery</vt:lpstr>
      <vt:lpstr>Prezentace aplikace PowerPoint</vt:lpstr>
      <vt:lpstr>Řehoř Veliký (540-604)</vt:lpstr>
      <vt:lpstr>Prezentace aplikace PowerPoint</vt:lpstr>
      <vt:lpstr>Isidorus ze Sevilly (ca. 560 -636)</vt:lpstr>
      <vt:lpstr>Beda Ctihodný (Venerabilis; 672/3 – 735) </vt:lpstr>
      <vt:lpstr>Beda Ctihodný:  Tractatus de computo vel loquela per gestum digitorum</vt:lpstr>
      <vt:lpstr>6.- 8. stol.: výběr z hroznů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 středolatinské literatury</dc:title>
  <dc:creator>Zuzana Čermáková Lukšová</dc:creator>
  <cp:lastModifiedBy>Zuzana Čermáková Lukšová</cp:lastModifiedBy>
  <cp:revision>4</cp:revision>
  <dcterms:created xsi:type="dcterms:W3CDTF">2022-10-10T09:24:59Z</dcterms:created>
  <dcterms:modified xsi:type="dcterms:W3CDTF">2022-10-11T07:59:32Z</dcterms:modified>
</cp:coreProperties>
</file>