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2" r:id="rId9"/>
    <p:sldId id="266" r:id="rId10"/>
    <p:sldId id="263" r:id="rId11"/>
    <p:sldId id="267" r:id="rId12"/>
    <p:sldId id="268" r:id="rId13"/>
    <p:sldId id="271" r:id="rId14"/>
    <p:sldId id="270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/>
    <p:restoredTop sz="94599"/>
  </p:normalViewPr>
  <p:slideViewPr>
    <p:cSldViewPr snapToGrid="0">
      <p:cViewPr varScale="1">
        <p:scale>
          <a:sx n="106" d="100"/>
          <a:sy n="106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1A7D-14DB-8A48-8A24-E15097CCECB3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1AC5-3BB9-5A4D-A02B-68B381A32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18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71AC5-3BB9-5A4D-A02B-68B381A322D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98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16909-1057-94CC-3D22-34B6CD59A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4679CA-393D-3BD1-9EA4-232CF57B3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4BB-2AAA-5912-4B7E-3DCA59CA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01DFCB-91D0-D9BB-3AFE-85DB954D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8B6088-3D80-ECE2-9E82-AE7F4A01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2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7301D-21E3-E9A2-9414-256EFEF3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96F72E-92D8-91E8-A081-5A938A858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3CEDC-4AB4-D095-B0BD-BF148FA2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4E0879-91E8-12CC-DC0E-D44D14D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9914AF-9E71-9AEB-5E98-93F398CF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4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57D7EA-C10D-71F3-4ED7-9975B6DDB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5CE3EB-535D-737A-51A4-2435C9C4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8450FB-EA65-2BFE-CD46-3B422561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39EF21-6D71-191F-C2FE-8360906E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46CC76-4E87-B31E-FD18-E434EA63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77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3B3A1-5C7D-2BC5-BE5E-10DF5401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7C42D-D1F1-281E-2060-3E4FC4AA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764779-3A60-8B82-36F7-023A8AA3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1D068-DB96-A21D-1BD7-7D0EB397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E80F96-C5E5-4EEA-2324-D5DA6357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7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8F505-A1CF-1F52-4854-F6714ED7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54733E-B0B0-0EAB-A8F8-0A3689173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AC384-9092-A6B4-1F20-7DD95346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2CBFE2-2FD0-F389-774F-F552EDC2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48274C-95A9-36F0-4CBF-C9DF0FC9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337CA-B206-B961-CE1E-36740AEB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FB091-CBD2-637A-8EF3-8308EF12C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81E191-99CC-BA93-503E-17042AA8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7A8993-8EAB-31FF-1E59-B5CF1BD1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91CC7F-EAAE-8F64-789A-579C997F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ECD12B-0468-8812-2D35-8F773770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1E2A-CA53-77A5-3D79-06F7C351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B5E60-6E17-DC2F-100B-0FA9207F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B00650-3286-7861-EC31-59050592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B1975E-B3E0-7D0A-4E5C-8366CBB4C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FC131C-2488-E6F1-0CCD-9CDF34B60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98CC16-1A74-B834-34FD-0B0A2D00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ECB030-395A-97D8-D2D0-F96E8039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5F8DDC-3B1B-8235-30FF-E9C0132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6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D8BD-49F5-2149-D928-E0E98D5D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17C74B-67DF-D416-C777-EB5673F7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51617D-038C-8BBF-E55B-54824B70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A2EDA7-EC66-441C-A5B3-8913FA19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2B83C6-FB7A-AFBB-9B2B-358A2C96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CC2704-56D4-9BC0-FC22-9A0AB8A3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319E10-E409-9C62-30EE-A4723516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1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E4FCE-B849-6865-89D6-C1751DDE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019CD-A1F0-3EBE-BF80-3D40E377D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EB07F3-7685-A81A-5458-CE6FC0867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0E346F-C6A2-F88D-0A57-AE900E16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E10639-2D0C-E137-68C9-ED00B0BC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109D45-3350-180B-2FBB-7465E068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63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0886F-2FCD-F054-3A33-C931B3EB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CF4190-F2B9-FFC9-629C-480203735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2A5D63-6732-0597-2E40-C6E025337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8B141-A6BE-26C0-6910-9633CDFA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4DF0F-734E-88E9-81A0-6E29B3E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A4EB3E-D004-68C4-C28D-4FD9E033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18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EFCDF8-724E-0A49-D716-028FAE1B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216B1D-5AD9-70C2-B980-1FB119D8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ED12E8-156A-5A06-A32A-11281B7C2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DCEE-4247-5D4B-8550-6E6194C1B88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EBA304-4262-BB7E-7AC8-516951FF9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E10054-1C70-0458-7A72-B218F47E9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E273-135A-B247-BCBC-13A482AD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icius Manlius Severinus Boethius | Roman scholar, philosopher, and  statesman | Britannica">
            <a:extLst>
              <a:ext uri="{FF2B5EF4-FFF2-40B4-BE49-F238E27FC236}">
                <a16:creationId xmlns:a16="http://schemas.microsoft.com/office/drawing/2014/main" id="{1F0B42F9-DFCD-033D-2F0A-F14201951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 b="68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66C515-F6D7-F155-CA7C-2BFB49AC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cs-CZ" sz="81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Anicius</a:t>
            </a:r>
            <a:r>
              <a:rPr lang="cs-CZ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cs-CZ" sz="81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Manlius</a:t>
            </a:r>
            <a:r>
              <a:rPr lang="cs-CZ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cs-CZ" sz="81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Torquatus</a:t>
            </a:r>
            <a:r>
              <a:rPr lang="cs-CZ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cs-CZ" sz="81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Severinus</a:t>
            </a:r>
            <a:r>
              <a:rPr lang="cs-CZ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cs-CZ" sz="8100">
                <a:ln w="22225">
                  <a:solidFill>
                    <a:schemeClr val="tx1"/>
                  </a:solidFill>
                  <a:miter lim="800000"/>
                </a:ln>
                <a:noFill/>
                <a:latin typeface="Apple Chancery" panose="03020702040506060504" pitchFamily="66" charset="-79"/>
                <a:cs typeface="Apple Chancery" panose="03020702040506060504" pitchFamily="66" charset="-79"/>
              </a:rPr>
              <a:t>Boethius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2FFF30-58CC-76C3-B27B-C1E71C665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cs-CZ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Vendula </a:t>
            </a:r>
            <a:r>
              <a:rPr lang="cs-CZ" sz="3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Aubusová</a:t>
            </a:r>
            <a:r>
              <a:rPr lang="cs-CZ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, Marie </a:t>
            </a:r>
            <a:r>
              <a:rPr lang="cs-CZ" sz="3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Podmolíková</a:t>
            </a:r>
            <a:r>
              <a:rPr lang="cs-CZ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, Michaela Velechovská</a:t>
            </a:r>
          </a:p>
        </p:txBody>
      </p:sp>
    </p:spTree>
    <p:extLst>
      <p:ext uri="{BB962C8B-B14F-4D97-AF65-F5344CB8AC3E}">
        <p14:creationId xmlns:p14="http://schemas.microsoft.com/office/powerpoint/2010/main" val="4214767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4" name="Rectangle 10261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C66E9-8B57-2738-A504-68F0DDE9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„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Žena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je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jako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pes,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nejprve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kousne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pak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ránu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5000" b="0" i="0" u="none" strike="noStrike" dirty="0" err="1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olizuje</a:t>
            </a:r>
            <a:r>
              <a:rPr lang="en-US" sz="50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.“</a:t>
            </a:r>
            <a:endParaRPr lang="en-US" sz="5000" dirty="0">
              <a:ln w="22225">
                <a:solidFill>
                  <a:schemeClr val="tx1"/>
                </a:solidFill>
                <a:miter lim="800000"/>
              </a:ln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0242" name="Picture 2" descr="Anicius Manlius Boëthius citáty (34 citátů) | Citáty slavných osobností">
            <a:extLst>
              <a:ext uri="{FF2B5EF4-FFF2-40B4-BE49-F238E27FC236}">
                <a16:creationId xmlns:a16="http://schemas.microsoft.com/office/drawing/2014/main" id="{26B1B176-7127-25CA-73D2-F3877920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" b="-2"/>
          <a:stretch/>
        </p:blipFill>
        <p:spPr bwMode="auto">
          <a:xfrm>
            <a:off x="5176911" y="720190"/>
            <a:ext cx="6833848" cy="55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18C7E44-8C70-F641-ADB9-DC83356D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72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De institutione musica </a:t>
            </a:r>
            <a:b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(</a:t>
            </a:r>
            <a:r>
              <a:rPr lang="en-US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Úvod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do </a:t>
            </a:r>
            <a:r>
              <a:rPr lang="en-US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hudby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</p:txBody>
      </p:sp>
      <p:pic>
        <p:nvPicPr>
          <p:cNvPr id="2052" name="Picture 4" descr="Art About Music: Boethius' “De institutione musica” (c. 6th century) –  brettworks">
            <a:extLst>
              <a:ext uri="{FF2B5EF4-FFF2-40B4-BE49-F238E27FC236}">
                <a16:creationId xmlns:a16="http://schemas.microsoft.com/office/drawing/2014/main" id="{D4EC6F97-CD77-534C-9D21-C529E644A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2" b="895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DE12D-AD91-1145-8554-512F02C3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De institutione musica </a:t>
            </a:r>
            <a:br>
              <a:rPr lang="cs-CZ" sz="4100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cs-CZ" sz="4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1. kniha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9608E-C2D6-BA4E-9E0A-ACEBD6B2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5852"/>
            <a:ext cx="6586489" cy="4370890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Úvod do disciplíny, obhajuje funkci hudby (působí na lidskou morálku)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Hlavní myšlenka – vnímání hudby 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3 druhy hudby:</a:t>
            </a:r>
          </a:p>
          <a:p>
            <a:pPr marL="800100" lvl="1" indent="-342900">
              <a:buAutoNum type="arabicParenR"/>
            </a:pPr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musica </a:t>
            </a:r>
            <a:r>
              <a:rPr lang="cs-CZ" sz="18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mundana</a:t>
            </a:r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(pro lidi neslyšitelná hudba)</a:t>
            </a:r>
          </a:p>
          <a:p>
            <a:pPr marL="800100" lvl="1" indent="-342900">
              <a:buAutoNum type="arabicParenR"/>
            </a:pPr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musica humana (spojuje lidské tělo a duši)</a:t>
            </a:r>
          </a:p>
          <a:p>
            <a:pPr marL="800100" lvl="1" indent="-342900">
              <a:buAutoNum type="arabicParenR"/>
            </a:pPr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musica </a:t>
            </a:r>
            <a:r>
              <a:rPr lang="cs-CZ" sz="18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instrumentalis</a:t>
            </a:r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(provozována lidmi pomocí hudebních nástrojů)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Základem všech 3 druhů hudby –  matematicky vyjádřená harmonie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Pravý hudebník – ten, který hudbu poznává svým rozumem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Pythagoras -  velkým vzorem</a:t>
            </a:r>
          </a:p>
          <a:p>
            <a:pPr marL="457200" lvl="1" indent="0">
              <a:buNone/>
            </a:pPr>
            <a:endParaRPr lang="cs-CZ" sz="14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457200" lvl="1" indent="0">
              <a:buNone/>
            </a:pPr>
            <a:endParaRPr lang="cs-CZ" sz="14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3074" name="Picture 2" descr="Frontispiece of Gaffuri's treatise on music 'Theorica Musicae' (1492),  showing Pythagoras. Pythagoras's theories investigated using bells and  musical glasses . Gaffuri: Italian theorist, 1451-1522. Pythagoras: Greek  Philosopher, mathematician and music ...">
            <a:extLst>
              <a:ext uri="{FF2B5EF4-FFF2-40B4-BE49-F238E27FC236}">
                <a16:creationId xmlns:a16="http://schemas.microsoft.com/office/drawing/2014/main" id="{2C2C4D6F-9D73-8E4A-A29B-3F4837D10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7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76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4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BCF92-C9F6-A344-AAE8-8734C8AF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495"/>
            <a:ext cx="10515600" cy="522646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“</a:t>
            </a:r>
            <a:r>
              <a:rPr lang="cs-CZ" sz="29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Nic totiž není lidem tak vlastní jako to, že je sladké melodie uvolňují, opačné svazují, a nezáleží to u jednotlivých osob na jejich vzdělání nebo věku, avšak je to rozšířeno ve všech kategoriích, a děti, mladí lidé jsou uchváceni hudebními melodiemi pod vlivem jakéhosi spontánního přirozeného citu, takže neexistuje žádný věkový stupeň, který by neměl ze sladké písně potěšení.</a:t>
            </a:r>
          </a:p>
          <a:p>
            <a:pPr marL="0" indent="0" algn="ctr">
              <a:buNone/>
            </a:pPr>
            <a:r>
              <a:rPr lang="cs-CZ" sz="29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Z toho lze také poznat to, co ne bez příčiny řekl Platón, že duše světa spočívá na hudební harmonii.“</a:t>
            </a:r>
          </a:p>
          <a:p>
            <a:pPr marL="0" indent="0" algn="ctr">
              <a:buNone/>
            </a:pPr>
            <a:endParaRPr lang="cs-CZ" sz="29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(</a:t>
            </a:r>
            <a:r>
              <a:rPr lang="cs-CZ" sz="11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Boethius</a:t>
            </a: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, De </a:t>
            </a:r>
            <a:r>
              <a:rPr lang="cs-CZ" sz="11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institutione</a:t>
            </a: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musica, 1. kniha, 1. kapitola)</a:t>
            </a:r>
          </a:p>
        </p:txBody>
      </p:sp>
    </p:spTree>
    <p:extLst>
      <p:ext uri="{BB962C8B-B14F-4D97-AF65-F5344CB8AC3E}">
        <p14:creationId xmlns:p14="http://schemas.microsoft.com/office/powerpoint/2010/main" val="354795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2CB4C-1D1D-2B48-8ABE-AAE64C6B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De institutione musica 2.–5. kniha</a:t>
            </a:r>
            <a:endParaRPr lang="cs-CZ" sz="41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E6DC7-4581-9343-8280-043D64D6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430"/>
            <a:ext cx="4619621" cy="4320445"/>
          </a:xfrm>
        </p:spPr>
        <p:txBody>
          <a:bodyPr>
            <a:noAutofit/>
          </a:bodyPr>
          <a:lstStyle/>
          <a:p>
            <a:r>
              <a:rPr lang="cs-CZ" sz="1900" dirty="0">
                <a:latin typeface="Apple Chancery" panose="03020702040506060504" pitchFamily="66" charset="-79"/>
                <a:ea typeface="Apple Symbols" panose="02000000000000000000" pitchFamily="2" charset="-79"/>
                <a:cs typeface="Apple Chancery" panose="03020702040506060504" pitchFamily="66" charset="-79"/>
              </a:rPr>
              <a:t>Druhá a třetí kniha – teorie zpracována matematicky</a:t>
            </a:r>
          </a:p>
          <a:p>
            <a:r>
              <a:rPr lang="cs-CZ" sz="1900" dirty="0">
                <a:latin typeface="Apple Chancery" panose="03020702040506060504" pitchFamily="66" charset="-79"/>
                <a:ea typeface="Apple Symbols" panose="02000000000000000000" pitchFamily="2" charset="-79"/>
                <a:cs typeface="Apple Chancery" panose="03020702040506060504" pitchFamily="66" charset="-79"/>
              </a:rPr>
              <a:t>Druhá kniha – vysvětlení poměrů mezi intervaly a určena hierarchie konsonancí podle dokonalosti jejich souzvuku</a:t>
            </a:r>
          </a:p>
          <a:p>
            <a:r>
              <a:rPr lang="cs-CZ" sz="1900" dirty="0">
                <a:latin typeface="Apple Chancery" panose="03020702040506060504" pitchFamily="66" charset="-79"/>
                <a:ea typeface="Apple Symbols" panose="02000000000000000000" pitchFamily="2" charset="-79"/>
                <a:cs typeface="Apple Chancery" panose="03020702040506060504" pitchFamily="66" charset="-79"/>
              </a:rPr>
              <a:t>Třetí kniha – vysvětlení tónů, půltónů a jejich vzájemných vztahů</a:t>
            </a:r>
          </a:p>
          <a:p>
            <a:r>
              <a:rPr lang="cs-CZ" sz="1900" dirty="0">
                <a:latin typeface="Apple Chancery" panose="03020702040506060504" pitchFamily="66" charset="-79"/>
                <a:ea typeface="Apple Symbols" panose="02000000000000000000" pitchFamily="2" charset="-79"/>
                <a:cs typeface="Apple Chancery" panose="03020702040506060504" pitchFamily="66" charset="-79"/>
              </a:rPr>
              <a:t>Čtvrtá kniha – aplikace matematických principů druhé a třetí knihy na monochord (hudební nástroj – dřevěná destička s jednou strunou)</a:t>
            </a:r>
          </a:p>
          <a:p>
            <a:r>
              <a:rPr lang="cs-CZ" sz="1900" dirty="0">
                <a:latin typeface="Apple Chancery" panose="03020702040506060504" pitchFamily="66" charset="-79"/>
                <a:ea typeface="Apple Symbols" panose="02000000000000000000" pitchFamily="2" charset="-79"/>
                <a:cs typeface="Apple Chancery" panose="03020702040506060504" pitchFamily="66" charset="-79"/>
              </a:rPr>
              <a:t>Pátá kniha – plný text pouze do 19. kapitoly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C3315E-0F0D-6847-A2EC-84F6FF445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12017" b="-1"/>
          <a:stretch/>
        </p:blipFill>
        <p:spPr bwMode="auto">
          <a:xfrm>
            <a:off x="6296021" y="10"/>
            <a:ext cx="589597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A8400A-58AA-A241-B161-AAD1717E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Monochord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8194FE36-8984-48B0-C25D-FF1C446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V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půdovním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slova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smyslu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“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jedna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struna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”</a:t>
            </a:r>
          </a:p>
          <a:p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Využití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Pythagorem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–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demonstrace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zákonitostí</a:t>
            </a:r>
            <a:r>
              <a:rPr lang="en-US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vesmíru</a:t>
            </a:r>
            <a:endParaRPr lang="en-US" sz="2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endParaRPr lang="en-US" sz="2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5122" name="Picture 2" descr="Monochord of Pythagoras | LUTHIEROS">
            <a:extLst>
              <a:ext uri="{FF2B5EF4-FFF2-40B4-BE49-F238E27FC236}">
                <a16:creationId xmlns:a16="http://schemas.microsoft.com/office/drawing/2014/main" id="{11E2C646-46FF-D542-9EAE-7F381D4BF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9" r="-2" b="793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0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85DA12-53CB-A644-BD36-E9AD7E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Shrnutí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72D24-4040-924D-863B-38EC03F3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Mundana</a:t>
            </a:r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a humana - hudba spatřována jako princip řídící fungování kosmu </a:t>
            </a:r>
          </a:p>
          <a:p>
            <a:r>
              <a:rPr lang="cs-CZ" sz="2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Instrumentalis</a:t>
            </a:r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– pouhé napodobení Bohem stvořené harmonie</a:t>
            </a:r>
          </a:p>
          <a:p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Dobrá hudba postavená na konsonancích zušlechťuje lidskou duši</a:t>
            </a:r>
          </a:p>
          <a:p>
            <a:endParaRPr lang="cs-CZ" sz="2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FA7EAE4-9E0A-544C-805F-411C6358D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-2" b="1718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1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55410-1CDD-0543-AD8A-0B82C488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„Ze všeho, co bylo řečeno, se jasně a nepochybně ukazuje, že hudba je s námi od přirozenosti tak spojena, že bychom bez ní nemohli být, ani kdybychom chtěli. Proto se musí vnitřní síla snažit o to, aby to, co je od přirozenosti vrozeno, mohlo být též pochopeno vědou a udrženo. Vždyť tak jako při dívání nestačí lidem vzdělaným jen vidět barvy a tvary, jestliže také nevypátrají, jaké vlastnosti tyto barvy a tvary mají, stejně tak nestačí cítit potěšení z hudebních skladeb, jestliže se člověk také nenaučí, podle jakého poměru hlasů jsou složeny.“</a:t>
            </a:r>
          </a:p>
          <a:p>
            <a:pPr marL="0" indent="0" algn="ctr">
              <a:buNone/>
            </a:pPr>
            <a:endParaRPr lang="cs-CZ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(</a:t>
            </a:r>
            <a:r>
              <a:rPr lang="cs-CZ" sz="11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Boethius</a:t>
            </a: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, De </a:t>
            </a:r>
            <a:r>
              <a:rPr lang="cs-CZ" sz="11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institutione</a:t>
            </a:r>
            <a:r>
              <a:rPr lang="cs-CZ" sz="11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musica, 1. kniha, 1. kapitola)</a:t>
            </a:r>
          </a:p>
          <a:p>
            <a:pPr marL="0" indent="0" algn="ctr">
              <a:buNone/>
            </a:pPr>
            <a:endParaRPr lang="cs-CZ" sz="1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144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0" name="Rectangle 313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CBE436-4B5A-1DF9-CDE1-75417926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DABF9-277E-B6F6-CA17-F9DDCD3A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500" b="0" i="0" u="none" strike="noStrike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„Láska je cesta, jež vede k životnímu cíli. Rozum je jen průvodce.“</a:t>
            </a:r>
            <a:endParaRPr lang="cs-CZ" sz="25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3078" name="Picture 6" descr="New Liturgical Movement: The Relics of St Boethius">
            <a:extLst>
              <a:ext uri="{FF2B5EF4-FFF2-40B4-BE49-F238E27FC236}">
                <a16:creationId xmlns:a16="http://schemas.microsoft.com/office/drawing/2014/main" id="{404AF67F-F617-2535-81B4-05B20F1C3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90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9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AD521D-9513-F5B2-4434-114BEC78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280284"/>
          </a:xfrm>
        </p:spPr>
        <p:txBody>
          <a:bodyPr anchor="b">
            <a:normAutofit/>
          </a:bodyPr>
          <a:lstStyle/>
          <a:p>
            <a:r>
              <a:rPr lang="cs-CZ" sz="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Život: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E14F6-B2F6-F7AF-08BB-5C785A59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8921"/>
            <a:ext cx="4783697" cy="412098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Asi 480 Řím – 25. října 524/525 Pavia</a:t>
            </a:r>
          </a:p>
          <a:p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Křesťanský teolog, překladatel, římský státník a filozof</a:t>
            </a:r>
          </a:p>
          <a:p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Označován jako „poslední Říman“</a:t>
            </a:r>
          </a:p>
          <a:p>
            <a:r>
              <a:rPr lang="cs-CZ" sz="2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Římskokatolická církev jej ctí jako světce</a:t>
            </a:r>
          </a:p>
        </p:txBody>
      </p:sp>
      <p:pic>
        <p:nvPicPr>
          <p:cNvPr id="2050" name="Picture 2" descr="Boëthius – Wikipedie">
            <a:extLst>
              <a:ext uri="{FF2B5EF4-FFF2-40B4-BE49-F238E27FC236}">
                <a16:creationId xmlns:a16="http://schemas.microsoft.com/office/drawing/2014/main" id="{A02DBF2F-0857-0AD9-50DC-D3E7CE9DB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" b="1"/>
          <a:stretch/>
        </p:blipFill>
        <p:spPr bwMode="auto">
          <a:xfrm>
            <a:off x="5988424" y="646200"/>
            <a:ext cx="5365375" cy="53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6" name="Rectangle 38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3354C9-86ED-BDB5-0A70-14790C7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248387"/>
          </a:xfrm>
        </p:spPr>
        <p:txBody>
          <a:bodyPr anchor="b">
            <a:normAutofit/>
          </a:bodyPr>
          <a:lstStyle/>
          <a:p>
            <a:r>
              <a:rPr lang="cs-CZ" sz="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Život: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D59B9-E274-024B-605C-72D29DD9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0699"/>
            <a:ext cx="4783697" cy="4259208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O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siřel </a:t>
            </a:r>
            <a:endParaRPr lang="cs-CZ" sz="1600" dirty="0">
              <a:latin typeface="Apple Chancery" panose="03020702040506060504" pitchFamily="66" charset="-79"/>
              <a:ea typeface="Calibri" panose="020F0502020204030204" pitchFamily="34" charset="0"/>
              <a:cs typeface="Apple Chancery" panose="03020702040506060504" pitchFamily="66" charset="-79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Byl vychováván v domě ctihodného senátora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Pobyt v Athénách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Napsal několik knih z různých vědních oborů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ůvěrníkem ostrogótského krále </a:t>
            </a:r>
            <a:r>
              <a:rPr lang="cs-CZ" sz="16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Theodoricha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Velikého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Theodorich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ho v roce 510 jmenoval konzulem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Později se přidal k politické skupině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523 z rozkazu krále vzat do vazby pro zločin z velezrady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Ve vězení napsal proslulý spis De </a:t>
            </a:r>
            <a:r>
              <a:rPr lang="cs-CZ" sz="16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consolatione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</a:t>
            </a:r>
            <a:r>
              <a:rPr lang="cs-CZ" sz="16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philosophiae</a:t>
            </a: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(O útěše filosofie, Filozofie utěšitelkou)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6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Následně popraven v roce 524/525</a:t>
            </a:r>
          </a:p>
        </p:txBody>
      </p:sp>
      <p:pic>
        <p:nvPicPr>
          <p:cNvPr id="4" name="Picture 4" descr="Boethius (consul 522) - Wikipedia">
            <a:extLst>
              <a:ext uri="{FF2B5EF4-FFF2-40B4-BE49-F238E27FC236}">
                <a16:creationId xmlns:a16="http://schemas.microsoft.com/office/drawing/2014/main" id="{741A3436-E1A7-FD22-BC86-7FE5250C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671" y="537882"/>
            <a:ext cx="3478881" cy="55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0" name="Rectangle 397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981E2B-F7E6-A7FD-500A-564696AF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Dílo obecně: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00E04-2E96-7B12-6759-43FE0D3B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1977656"/>
            <a:ext cx="6358432" cy="4151431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ejdůležitější a nejznámější spisy nám jej nepředstavují jako křesťana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C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hoval velkou úctu k antické filozofické tradici, zvláště k Platónovi a Aristotelovi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Překládal do latiny řecká filozofická a vědecká díla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Jeho práce byla základem středověkého křesťanského vzdělání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Za nutný předpoklad, pro studium filozofie považoval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quadrivium</a:t>
            </a:r>
            <a:endParaRPr lang="cs-CZ" sz="1900" dirty="0">
              <a:effectLst/>
              <a:latin typeface="Apple Chancery" panose="03020702040506060504" pitchFamily="66" charset="-79"/>
              <a:ea typeface="Calibri" panose="020F0502020204030204" pitchFamily="34" charset="0"/>
              <a:cs typeface="Apple Chancery" panose="03020702040506060504" pitchFamily="66" charset="-79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Přeložen do mnoha jazyků a zůstal oblíbenou četbou až do XVII. století</a:t>
            </a:r>
          </a:p>
        </p:txBody>
      </p:sp>
      <p:pic>
        <p:nvPicPr>
          <p:cNvPr id="4" name="Picture 2" descr="Boethius - Wikipedia">
            <a:extLst>
              <a:ext uri="{FF2B5EF4-FFF2-40B4-BE49-F238E27FC236}">
                <a16:creationId xmlns:a16="http://schemas.microsoft.com/office/drawing/2014/main" id="{12711A48-5958-7199-5822-9F90771B2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4765" b="-2"/>
          <a:stretch/>
        </p:blipFill>
        <p:spPr bwMode="auto">
          <a:xfrm>
            <a:off x="7556409" y="557190"/>
            <a:ext cx="3995928" cy="55718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2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5865EB-84C5-E325-02D0-7F8EA671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Dílo: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64F7B-0443-FE12-97D3-9AF87E01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474"/>
            <a:ext cx="4619621" cy="4454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Několik spisů o disciplínách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quadrivia</a:t>
            </a:r>
            <a:endParaRPr lang="cs-CZ" sz="1900" dirty="0">
              <a:effectLst/>
              <a:latin typeface="Apple Chancery" panose="03020702040506060504" pitchFamily="66" charset="-79"/>
              <a:ea typeface="Calibri" panose="020F0502020204030204" pitchFamily="34" charset="0"/>
              <a:cs typeface="Apple Chancery" panose="03020702040506060504" pitchFamily="66" charset="-79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De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institutione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arithmetica</a:t>
            </a:r>
            <a:endParaRPr lang="cs-CZ" sz="1900" dirty="0">
              <a:effectLst/>
              <a:latin typeface="Apple Chancery" panose="03020702040506060504" pitchFamily="66" charset="-79"/>
              <a:ea typeface="Calibri" panose="020F0502020204030204" pitchFamily="34" charset="0"/>
              <a:cs typeface="Apple Chancery" panose="03020702040506060504" pitchFamily="66" charset="-79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De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institutione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musica</a:t>
            </a:r>
          </a:p>
          <a:p>
            <a:pPr marL="0" indent="0">
              <a:buNone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Z teologického díla jsou známy např.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De S.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Trinitate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(O Trojici)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Z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da Otec, Syn a Duch svatý o božství vypovídají substanciálně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Jakým způsobem jsou substance dobré v tom, co jsou, ačkoli samy nejsou substanciální dobro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Kniha proti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Eutychovi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a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Nestoriovi</a:t>
            </a:r>
            <a:endParaRPr lang="cs-CZ" sz="1900" dirty="0">
              <a:effectLst/>
              <a:latin typeface="Apple Chancery" panose="03020702040506060504" pitchFamily="66" charset="-79"/>
              <a:ea typeface="Calibri" panose="020F0502020204030204" pitchFamily="34" charset="0"/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Nejslavnější dílo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De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consolatione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</a:t>
            </a:r>
            <a:r>
              <a:rPr lang="cs-CZ" sz="1900" dirty="0" err="1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philosophiae</a:t>
            </a:r>
            <a:r>
              <a:rPr lang="cs-CZ" sz="1900" dirty="0"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</a:t>
            </a:r>
          </a:p>
        </p:txBody>
      </p:sp>
      <p:pic>
        <p:nvPicPr>
          <p:cNvPr id="9218" name="Picture 2" descr="Anicius Manlius Severinus Boethius (From - Unbekannter Künstler jako tisk  anebo olejomalba">
            <a:extLst>
              <a:ext uri="{FF2B5EF4-FFF2-40B4-BE49-F238E27FC236}">
                <a16:creationId xmlns:a16="http://schemas.microsoft.com/office/drawing/2014/main" id="{6CFC391E-45F7-8D5D-B0ED-92CADFDF0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6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ok Review: The Consolation of Philosophy – By Boethius – Presbyformed">
            <a:extLst>
              <a:ext uri="{FF2B5EF4-FFF2-40B4-BE49-F238E27FC236}">
                <a16:creationId xmlns:a16="http://schemas.microsoft.com/office/drawing/2014/main" id="{ABDA78AD-7DEA-313C-5D55-67100304DF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94" y="643466"/>
            <a:ext cx="80740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1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2" name="Rectangle 38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790385-9517-DA77-58F8-7DF95BE6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cs-CZ" sz="4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Filozofie utěšitelkou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59640-701B-B322-34BA-19900CB7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24493"/>
            <a:ext cx="5181508" cy="4204595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Skládá se z 5 knih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Dialog mezi vězněm a Filozofií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Objevují se otázky podstaty štěstí, smyslu života, prozřetelnosti a svobodné vůle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Objevuje se tam charakteristika vrtkavé Štěstěny, která je významným motivem pro středověk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Dílo se opírá o názory kynické, stoické, novoplatónské a aristotelovské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Útěchu dodává hlavně přesvědčení, že pozemské statky, jsou statky zdánlivé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Mezi prózou je roztroušeno 39 básní v různých metrech</a:t>
            </a:r>
          </a:p>
          <a:p>
            <a:r>
              <a:rPr lang="cs-CZ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Oblíbenou četbou až do XVII. století</a:t>
            </a:r>
          </a:p>
        </p:txBody>
      </p:sp>
      <p:pic>
        <p:nvPicPr>
          <p:cNvPr id="4" name="Picture 2" descr="Boethius and The Consolation of Philosophy - The School Of Life">
            <a:extLst>
              <a:ext uri="{FF2B5EF4-FFF2-40B4-BE49-F238E27FC236}">
                <a16:creationId xmlns:a16="http://schemas.microsoft.com/office/drawing/2014/main" id="{D92EC9CC-E02F-5713-9AAC-1513EBCF0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r="8980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1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ethius and The Consolation of Philosophy - The School Of Life">
            <a:extLst>
              <a:ext uri="{FF2B5EF4-FFF2-40B4-BE49-F238E27FC236}">
                <a16:creationId xmlns:a16="http://schemas.microsoft.com/office/drawing/2014/main" id="{A095F7DE-31A5-D1B7-50A4-DA9235AB1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069" y="643466"/>
            <a:ext cx="54178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4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782</Words>
  <Application>Microsoft Macintosh PowerPoint</Application>
  <PresentationFormat>Širokoúhlá obrazovka</PresentationFormat>
  <Paragraphs>79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Apple Chancery</vt:lpstr>
      <vt:lpstr>Arial</vt:lpstr>
      <vt:lpstr>Calibri</vt:lpstr>
      <vt:lpstr>Calibri Light</vt:lpstr>
      <vt:lpstr>Courier New</vt:lpstr>
      <vt:lpstr>Symbol</vt:lpstr>
      <vt:lpstr>Motiv Office</vt:lpstr>
      <vt:lpstr>Anicius Manlius Torquatus Severinus Boethius</vt:lpstr>
      <vt:lpstr>Prezentace aplikace PowerPoint</vt:lpstr>
      <vt:lpstr>Život:</vt:lpstr>
      <vt:lpstr>Život:</vt:lpstr>
      <vt:lpstr>Dílo obecně:</vt:lpstr>
      <vt:lpstr>Dílo:</vt:lpstr>
      <vt:lpstr>Prezentace aplikace PowerPoint</vt:lpstr>
      <vt:lpstr>Filozofie utěšitelkou</vt:lpstr>
      <vt:lpstr>Prezentace aplikace PowerPoint</vt:lpstr>
      <vt:lpstr>„Žena je jako pes, nejprve kousne a pak ránu olizuje.“</vt:lpstr>
      <vt:lpstr>De institutione musica  (Úvod do hudby)</vt:lpstr>
      <vt:lpstr>De institutione musica  1. kniha</vt:lpstr>
      <vt:lpstr>Prezentace aplikace PowerPoint</vt:lpstr>
      <vt:lpstr>De institutione musica 2.–5. kniha</vt:lpstr>
      <vt:lpstr>Monochord</vt:lpstr>
      <vt:lpstr>Shrnutí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Anicius Manlius Torquatus Severinus Boethius</dc:title>
  <dc:creator>Michaela Velechovská</dc:creator>
  <cp:lastModifiedBy>Vendula Aubusova</cp:lastModifiedBy>
  <cp:revision>5</cp:revision>
  <dcterms:created xsi:type="dcterms:W3CDTF">2022-10-15T08:52:15Z</dcterms:created>
  <dcterms:modified xsi:type="dcterms:W3CDTF">2022-10-16T13:00:50Z</dcterms:modified>
</cp:coreProperties>
</file>