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ibre Franklin" pitchFamily="2" charset="-18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hFxFibKiNZ076M78QnduIJh/Jy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hrdliček 5050 s=n(a1+a2)/2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pn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ogica.ugent.be/albrecht/alcuin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due.de/collcart/hortus/strabo/Hortus.h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 descr="Obsah obrázku text, staré, malování&#10;&#10;Popis byl vytvořen automaticky"/>
          <p:cNvPicPr preferRelativeResize="0"/>
          <p:nvPr/>
        </p:nvPicPr>
        <p:blipFill rotWithShape="1">
          <a:blip r:embed="rId3">
            <a:alphaModFix/>
          </a:blip>
          <a:srcRect t="13887" r="-2" b="3183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 txBox="1"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Calibri"/>
              <a:buNone/>
            </a:pPr>
            <a:r>
              <a:rPr lang="cs-CZ" sz="5200">
                <a:solidFill>
                  <a:srgbClr val="FFFFFF"/>
                </a:solidFill>
              </a:rPr>
              <a:t>Základy středolatinské literatury</a:t>
            </a:r>
            <a:endParaRPr/>
          </a:p>
        </p:txBody>
      </p:sp>
      <p:sp>
        <p:nvSpPr>
          <p:cNvPr id="100" name="Google Shape;100;p1"/>
          <p:cNvSpPr txBox="1"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cs-CZ">
                <a:solidFill>
                  <a:srgbClr val="FFFFFF"/>
                </a:solidFill>
              </a:rPr>
              <a:t>Karolinská renesance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cs-CZ">
                <a:solidFill>
                  <a:srgbClr val="FFFFFF"/>
                </a:solidFill>
              </a:rPr>
              <a:t>18.10.2022</a:t>
            </a:r>
            <a:endParaRPr/>
          </a:p>
        </p:txBody>
      </p:sp>
      <p:sp>
        <p:nvSpPr>
          <p:cNvPr id="101" name="Google Shape;101;p1"/>
          <p:cNvSpPr txBox="1"/>
          <p:nvPr/>
        </p:nvSpPr>
        <p:spPr>
          <a:xfrm>
            <a:off x="6391372" y="6396335"/>
            <a:ext cx="26206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Rabanus Maurus (vpravo) předává papeži Řehořovi IV. své dílo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0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cs-CZ" sz="4100"/>
              <a:t>Snaha o kulturní a politickou obrodu – „Renovatio imperii“</a:t>
            </a:r>
            <a:endParaRPr/>
          </a:p>
        </p:txBody>
      </p:sp>
      <p:sp>
        <p:nvSpPr>
          <p:cNvPr id="207" name="Google Shape;207;p10"/>
          <p:cNvSpPr txBox="1">
            <a:spLocks noGrp="1"/>
          </p:cNvSpPr>
          <p:nvPr>
            <p:ph type="body" idx="1"/>
          </p:nvPr>
        </p:nvSpPr>
        <p:spPr>
          <a:xfrm>
            <a:off x="838200" y="2333297"/>
            <a:ext cx="4619621" cy="384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336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16"/>
              <a:t>Stav znalosti latiny i písma ve franské říši ztěžoval správu nové, velmi rozsáhlé říše</a:t>
            </a:r>
            <a:endParaRPr sz="3016"/>
          </a:p>
          <a:p>
            <a:pPr marL="228600" lvl="0" indent="-23368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16"/>
              <a:t>Řešení</a:t>
            </a:r>
            <a:endParaRPr sz="3016"/>
          </a:p>
          <a:p>
            <a:pPr marL="685800" lvl="1" indent="-2336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16"/>
              <a:t>Povolání významných učenců na Karlův dvůr v Cáchách</a:t>
            </a:r>
            <a:endParaRPr sz="2616"/>
          </a:p>
          <a:p>
            <a:pPr marL="685800" lvl="1" indent="-2336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16"/>
              <a:t>Povinnost klášterů zakládat školy</a:t>
            </a:r>
            <a:endParaRPr sz="2616"/>
          </a:p>
          <a:p>
            <a:pPr marL="1143000" lvl="2" indent="-2336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16" i="1"/>
              <a:t>Admonitio generalis </a:t>
            </a:r>
            <a:r>
              <a:rPr lang="cs-CZ" sz="1816"/>
              <a:t>(789)</a:t>
            </a:r>
            <a:endParaRPr sz="2216"/>
          </a:p>
          <a:p>
            <a:pPr marL="1143000" lvl="2" indent="-2336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16" i="1"/>
              <a:t>Epistula de litteris colendis </a:t>
            </a:r>
            <a:r>
              <a:rPr lang="cs-CZ" sz="1816"/>
              <a:t>(800)</a:t>
            </a:r>
            <a:endParaRPr sz="2216"/>
          </a:p>
          <a:p>
            <a:pPr marL="1143000" lvl="2" indent="-2336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16"/>
              <a:t>Schola palatii – škola na Karlově dvoře</a:t>
            </a:r>
            <a:endParaRPr sz="2216"/>
          </a:p>
          <a:p>
            <a:pPr marL="685800" lvl="1" indent="-2336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16"/>
              <a:t>Návrat k antice – vnějškový, formální; četba antických textů měla zjednodušit přístup k bibli a křesťanským (patristickým) autoritám) </a:t>
            </a:r>
            <a:endParaRPr sz="2616"/>
          </a:p>
          <a:p>
            <a:pPr marL="685800" lvl="1" indent="-2336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16"/>
              <a:t>Reforma písma</a:t>
            </a:r>
            <a:endParaRPr sz="2616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</p:txBody>
      </p:sp>
      <p:pic>
        <p:nvPicPr>
          <p:cNvPr id="208" name="Google Shape;208;p10"/>
          <p:cNvPicPr preferRelativeResize="0"/>
          <p:nvPr/>
        </p:nvPicPr>
        <p:blipFill rotWithShape="1">
          <a:blip r:embed="rId3">
            <a:alphaModFix/>
          </a:blip>
          <a:srcRect t="152" b="524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 extrusionOk="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9" name="Google Shape;209;p10"/>
          <p:cNvSpPr txBox="1"/>
          <p:nvPr/>
        </p:nvSpPr>
        <p:spPr>
          <a:xfrm>
            <a:off x="4129880" y="6596390"/>
            <a:ext cx="326082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 b="0" i="1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Admonitio Generalis</a:t>
            </a:r>
            <a:r>
              <a:rPr lang="cs-CZ" sz="1100" b="0" i="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, BnF Paris, Ms.Latin 10758, p. 50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1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 t="25665" r="-1" b="37630"/>
          <a:stretch/>
        </p:blipFill>
        <p:spPr>
          <a:xfrm>
            <a:off x="20" y="10"/>
            <a:ext cx="6095980" cy="342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1" descr="What Modern Society Could Learn from Charlemagne – Lee Willett"/>
          <p:cNvPicPr preferRelativeResize="0"/>
          <p:nvPr/>
        </p:nvPicPr>
        <p:blipFill rotWithShape="1">
          <a:blip r:embed="rId4">
            <a:alphaModFix/>
          </a:blip>
          <a:srcRect t="21420" b="19525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1" descr="Obsah obrázku text, dokument&#10;&#10;Popis byl vytvořen automaticky"/>
          <p:cNvPicPr preferRelativeResize="0"/>
          <p:nvPr/>
        </p:nvPicPr>
        <p:blipFill rotWithShape="1">
          <a:blip r:embed="rId5">
            <a:alphaModFix/>
          </a:blip>
          <a:srcRect t="10598" b="3850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1" descr="Carolingian Minuscule: Section Six"/>
          <p:cNvPicPr preferRelativeResize="0"/>
          <p:nvPr/>
        </p:nvPicPr>
        <p:blipFill rotWithShape="1">
          <a:blip r:embed="rId6">
            <a:alphaModFix/>
          </a:blip>
          <a:srcRect t="22664" b="19494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1"/>
          <p:cNvSpPr/>
          <p:nvPr/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"/>
          <p:cNvSpPr/>
          <p:nvPr/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1"/>
          <p:cNvSpPr txBox="1"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2800"/>
              <a:buFont typeface="Calibri"/>
              <a:buNone/>
            </a:pPr>
            <a:r>
              <a:rPr lang="cs-CZ" sz="2800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Merovejské písmo a karolinská minuskula</a:t>
            </a:r>
            <a:endParaRPr sz="2800">
              <a:solidFill>
                <a:srgbClr val="08080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2" descr="Obsah obrázku text, malování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18238" t="27445" r="27769" b="-39"/>
          <a:stretch/>
        </p:blipFill>
        <p:spPr>
          <a:xfrm>
            <a:off x="4044455" y="169181"/>
            <a:ext cx="2212611" cy="311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2"/>
          <p:cNvSpPr/>
          <p:nvPr/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646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2" descr="Obsah obrázku text, kniha, pruhovaný&#10;&#10;Popis byl vytvořen automaticky"/>
          <p:cNvPicPr preferRelativeResize="0"/>
          <p:nvPr/>
        </p:nvPicPr>
        <p:blipFill rotWithShape="1">
          <a:blip r:embed="rId4">
            <a:alphaModFix/>
          </a:blip>
          <a:srcRect b="13959"/>
          <a:stretch/>
        </p:blipFill>
        <p:spPr>
          <a:xfrm>
            <a:off x="6401085" y="132846"/>
            <a:ext cx="3073809" cy="3156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2" descr="Obsah obrázku interiér, sedadlo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3972" y="3429000"/>
            <a:ext cx="1854200" cy="215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2" descr="Obsah obrázku text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217" y="1551931"/>
            <a:ext cx="2554096" cy="515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 descr="Obsah obrázku text&#10;&#10;Popis byl vytvořen automatick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04346" y="4268630"/>
            <a:ext cx="2306248" cy="231648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2"/>
          <p:cNvSpPr txBox="1">
            <a:spLocks noGrp="1"/>
          </p:cNvSpPr>
          <p:nvPr>
            <p:ph type="title"/>
          </p:nvPr>
        </p:nvSpPr>
        <p:spPr>
          <a:xfrm>
            <a:off x="869072" y="152338"/>
            <a:ext cx="2840182" cy="134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cs-CZ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Karlův dvůr</a:t>
            </a: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2"/>
          <p:cNvSpPr txBox="1"/>
          <p:nvPr/>
        </p:nvSpPr>
        <p:spPr>
          <a:xfrm>
            <a:off x="3521855" y="5613399"/>
            <a:ext cx="18463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Petr z Pisy (+ před 799)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Znalec latiny</a:t>
            </a:r>
            <a:endParaRPr/>
          </a:p>
        </p:txBody>
      </p:sp>
      <p:pic>
        <p:nvPicPr>
          <p:cNvPr id="233" name="Google Shape;233;p12"/>
          <p:cNvPicPr preferRelativeResize="0"/>
          <p:nvPr/>
        </p:nvPicPr>
        <p:blipFill rotWithShape="1">
          <a:blip r:embed="rId8">
            <a:alphaModFix/>
          </a:blip>
          <a:srcRect t="7456" r="23737" b="27543"/>
          <a:stretch/>
        </p:blipFill>
        <p:spPr>
          <a:xfrm>
            <a:off x="9590192" y="169182"/>
            <a:ext cx="2220402" cy="336617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2"/>
          <p:cNvSpPr txBox="1"/>
          <p:nvPr/>
        </p:nvSpPr>
        <p:spPr>
          <a:xfrm>
            <a:off x="6583202" y="2486268"/>
            <a:ext cx="2709573" cy="6771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Alcuin z Yorku (+ 804)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„Flaccus“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2"/>
          <p:cNvSpPr txBox="1"/>
          <p:nvPr/>
        </p:nvSpPr>
        <p:spPr>
          <a:xfrm>
            <a:off x="9590192" y="3572131"/>
            <a:ext cx="2602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Theodulf Orleánský (+ cca 821)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„Pindaros“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Teolog a básník</a:t>
            </a:r>
            <a:endParaRPr/>
          </a:p>
        </p:txBody>
      </p:sp>
      <p:sp>
        <p:nvSpPr>
          <p:cNvPr id="236" name="Google Shape;236;p12"/>
          <p:cNvSpPr txBox="1"/>
          <p:nvPr/>
        </p:nvSpPr>
        <p:spPr>
          <a:xfrm>
            <a:off x="4086225" y="1989693"/>
            <a:ext cx="2135941" cy="6771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Einhard (+ 840)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„Besaleel“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12" descr="Obsah obrázku bílá, tkanina&#10;&#10;Popis byl vytvořen automaticky"/>
          <p:cNvPicPr preferRelativeResize="0"/>
          <p:nvPr/>
        </p:nvPicPr>
        <p:blipFill rotWithShape="1">
          <a:blip r:embed="rId9">
            <a:alphaModFix/>
          </a:blip>
          <a:srcRect l="24705" t="-1005" r="24969" b="1005"/>
          <a:stretch/>
        </p:blipFill>
        <p:spPr>
          <a:xfrm>
            <a:off x="5570700" y="3387687"/>
            <a:ext cx="1519039" cy="244921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2"/>
          <p:cNvSpPr txBox="1"/>
          <p:nvPr/>
        </p:nvSpPr>
        <p:spPr>
          <a:xfrm>
            <a:off x="5454941" y="5844231"/>
            <a:ext cx="18463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Angilbert (+ před 814)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„Homerus“,  básník</a:t>
            </a:r>
            <a:endParaRPr/>
          </a:p>
        </p:txBody>
      </p:sp>
      <p:sp>
        <p:nvSpPr>
          <p:cNvPr id="239" name="Google Shape;239;p12"/>
          <p:cNvSpPr/>
          <p:nvPr/>
        </p:nvSpPr>
        <p:spPr>
          <a:xfrm rot="-3174465">
            <a:off x="6553360" y="3318007"/>
            <a:ext cx="753879" cy="360117"/>
          </a:xfrm>
          <a:prstGeom prst="rightArrowCallout">
            <a:avLst>
              <a:gd name="adj1" fmla="val 18529"/>
              <a:gd name="adj2" fmla="val 28236"/>
              <a:gd name="adj3" fmla="val 25000"/>
              <a:gd name="adj4" fmla="val 64977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žák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2"/>
          <p:cNvSpPr/>
          <p:nvPr/>
        </p:nvSpPr>
        <p:spPr>
          <a:xfrm flipH="1">
            <a:off x="3450246" y="6322817"/>
            <a:ext cx="3639493" cy="413604"/>
          </a:xfrm>
          <a:prstGeom prst="rightArrowCallout">
            <a:avLst>
              <a:gd name="adj1" fmla="val 18529"/>
              <a:gd name="adj2" fmla="val 28236"/>
              <a:gd name="adj3" fmla="val 25000"/>
              <a:gd name="adj4" fmla="val 43524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Techtle mechtle s dcerou Bertou</a:t>
            </a:r>
            <a:endParaRPr/>
          </a:p>
        </p:txBody>
      </p:sp>
      <p:sp>
        <p:nvSpPr>
          <p:cNvPr id="241" name="Google Shape;241;p12"/>
          <p:cNvSpPr/>
          <p:nvPr/>
        </p:nvSpPr>
        <p:spPr>
          <a:xfrm flipH="1">
            <a:off x="3471286" y="6039380"/>
            <a:ext cx="1772134" cy="338931"/>
          </a:xfrm>
          <a:prstGeom prst="rightArrowCallout">
            <a:avLst>
              <a:gd name="adj1" fmla="val 18529"/>
              <a:gd name="adj2" fmla="val 28236"/>
              <a:gd name="adj3" fmla="val 25000"/>
              <a:gd name="adj4" fmla="val 81271"/>
            </a:avLst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osobní učitel jazyka a gramatiky</a:t>
            </a:r>
            <a:endParaRPr/>
          </a:p>
        </p:txBody>
      </p:sp>
      <p:pic>
        <p:nvPicPr>
          <p:cNvPr id="242" name="Google Shape;242;p12"/>
          <p:cNvPicPr preferRelativeResize="0"/>
          <p:nvPr/>
        </p:nvPicPr>
        <p:blipFill rotWithShape="1">
          <a:blip r:embed="rId10">
            <a:alphaModFix/>
          </a:blip>
          <a:srcRect l="4933" t="13034" r="20293" b="22197"/>
          <a:stretch/>
        </p:blipFill>
        <p:spPr>
          <a:xfrm>
            <a:off x="7384252" y="4490519"/>
            <a:ext cx="1891205" cy="222732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2"/>
          <p:cNvSpPr txBox="1"/>
          <p:nvPr/>
        </p:nvSpPr>
        <p:spPr>
          <a:xfrm>
            <a:off x="7272843" y="3413502"/>
            <a:ext cx="26025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Král Karel a papež Lev (799)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„Paderbornský epos“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Karel jako Aeneas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Setkání papeže a Karla před korunovací</a:t>
            </a:r>
            <a:endParaRPr/>
          </a:p>
        </p:txBody>
      </p:sp>
      <p:sp>
        <p:nvSpPr>
          <p:cNvPr id="244" name="Google Shape;244;p12"/>
          <p:cNvSpPr/>
          <p:nvPr/>
        </p:nvSpPr>
        <p:spPr>
          <a:xfrm>
            <a:off x="6059346" y="4983861"/>
            <a:ext cx="1428920" cy="360117"/>
          </a:xfrm>
          <a:prstGeom prst="rightArrowCallout">
            <a:avLst>
              <a:gd name="adj1" fmla="val 18529"/>
              <a:gd name="adj2" fmla="val 28236"/>
              <a:gd name="adj3" fmla="val 25000"/>
              <a:gd name="adj4" fmla="val 64977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NEnapsal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2"/>
          <p:cNvSpPr txBox="1"/>
          <p:nvPr/>
        </p:nvSpPr>
        <p:spPr>
          <a:xfrm>
            <a:off x="9779495" y="1984837"/>
            <a:ext cx="1841700" cy="14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Paulus Diaconus (+ 797/9)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Mnich z Monte Cassina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Historiografie (</a:t>
            </a:r>
            <a:r>
              <a:rPr lang="cs-CZ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Historia Langobardorum, Historia Romana</a:t>
            </a:r>
            <a:r>
              <a:rPr lang="cs-CZ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246" name="Google Shape;246;p12"/>
          <p:cNvSpPr/>
          <p:nvPr/>
        </p:nvSpPr>
        <p:spPr>
          <a:xfrm flipH="1">
            <a:off x="3471286" y="2791292"/>
            <a:ext cx="1772134" cy="338931"/>
          </a:xfrm>
          <a:prstGeom prst="rightArrowCallout">
            <a:avLst>
              <a:gd name="adj1" fmla="val 18529"/>
              <a:gd name="adj2" fmla="val 28236"/>
              <a:gd name="adj3" fmla="val 25000"/>
              <a:gd name="adj4" fmla="val 81271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životopisec</a:t>
            </a:r>
            <a:endParaRPr/>
          </a:p>
        </p:txBody>
      </p:sp>
      <p:sp>
        <p:nvSpPr>
          <p:cNvPr id="247" name="Google Shape;247;p12"/>
          <p:cNvSpPr txBox="1"/>
          <p:nvPr/>
        </p:nvSpPr>
        <p:spPr>
          <a:xfrm>
            <a:off x="1033398" y="5554605"/>
            <a:ext cx="1947734" cy="5539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Karel Veliký(+ 814)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„David“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Alkuin z Yorku</a:t>
            </a:r>
            <a:br>
              <a:rPr lang="cs-CZ"/>
            </a:br>
            <a:r>
              <a:rPr lang="cs-CZ"/>
              <a:t>(cca 730 – 804)</a:t>
            </a:r>
            <a:endParaRPr/>
          </a:p>
        </p:txBody>
      </p:sp>
      <p:pic>
        <p:nvPicPr>
          <p:cNvPr id="254" name="Google Shape;254;p13" descr="Obsah obrázku text, kniha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511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 extrusionOk="0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55" name="Google Shape;255;p13"/>
          <p:cNvSpPr txBox="1">
            <a:spLocks noGrp="1"/>
          </p:cNvSpPr>
          <p:nvPr>
            <p:ph type="body" idx="1"/>
          </p:nvPr>
        </p:nvSpPr>
        <p:spPr>
          <a:xfrm>
            <a:off x="6513788" y="2333296"/>
            <a:ext cx="4840010" cy="423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Původem z Anglie; 782 přišel s několika žáky na Karlův dvůr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Hlavní Karlův rádce v oblasti školství a kultury (782-790; po 796)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Didaktické spisy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600"/>
              <a:t>„Vzdělávací program“ – </a:t>
            </a:r>
            <a:r>
              <a:rPr lang="cs-CZ" sz="1600" i="1"/>
              <a:t>Disputatio de vera philosophia </a:t>
            </a:r>
            <a:r>
              <a:rPr lang="cs-CZ" sz="1600"/>
              <a:t>– studium antických autorů za účelem lepšího pochopení Bible; navazuje na Boethia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600" i="1"/>
              <a:t>Grammatica sive dialogus Saxonis et Franconis</a:t>
            </a:r>
            <a:endParaRPr sz="1600" i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Teologie – exegetické a dogmatické spisy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Hagiografie – Vita sancti Wilibrodi (život sv. Bonifáce)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Básně – O kukačce, Spor jara a zimy, Rozloučení s celou (?)</a:t>
            </a:r>
            <a:endParaRPr/>
          </a:p>
          <a:p>
            <a:pPr marL="685800" lvl="1" indent="-134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</p:txBody>
      </p:sp>
      <p:sp>
        <p:nvSpPr>
          <p:cNvPr id="256" name="Google Shape;256;p13"/>
          <p:cNvSpPr/>
          <p:nvPr/>
        </p:nvSpPr>
        <p:spPr>
          <a:xfrm>
            <a:off x="1928388" y="199177"/>
            <a:ext cx="728988" cy="804096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43165" y="1453776"/>
            <a:ext cx="4513968" cy="52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2394" y="1576116"/>
            <a:ext cx="4782339" cy="495669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4"/>
          <p:cNvSpPr/>
          <p:nvPr/>
        </p:nvSpPr>
        <p:spPr>
          <a:xfrm>
            <a:off x="4126871" y="325190"/>
            <a:ext cx="3938257" cy="8148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Alcuin z Yorku: Spor Jara a Zimy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5" descr="neat use of ladder | Chicken coop designs, Chickens backyard, Diy chicken  coop"/>
          <p:cNvPicPr preferRelativeResize="0"/>
          <p:nvPr/>
        </p:nvPicPr>
        <p:blipFill rotWithShape="1">
          <a:blip r:embed="rId3">
            <a:alphaModFix/>
          </a:blip>
          <a:srcRect t="9586" r="9091" b="222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5"/>
          <p:cNvSpPr/>
          <p:nvPr/>
        </p:nvSpPr>
        <p:spPr>
          <a:xfrm>
            <a:off x="336884" y="321176"/>
            <a:ext cx="7197772" cy="5896743"/>
          </a:xfrm>
          <a:prstGeom prst="rect">
            <a:avLst/>
          </a:prstGeom>
          <a:solidFill>
            <a:schemeClr val="lt1">
              <a:alpha val="89803"/>
            </a:schemeClr>
          </a:solidFill>
          <a:ln w="127000" cap="sq" cmpd="thinThick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5"/>
          <p:cNvSpPr txBox="1"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Alkuin z Yorku: Úlohy k bystření mladíků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body" idx="1"/>
          </p:nvPr>
        </p:nvSpPr>
        <p:spPr>
          <a:xfrm>
            <a:off x="594109" y="2121763"/>
            <a:ext cx="6620505" cy="377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Máme žebřík o 100 příčkách. Na první příčce sedí jedna hrdlička, na druhé dvě, na třetí tři, na čtvrté čtyři, na páté pět a tak dále až do stovky. Kolik hrdliček sedí na žebříku dohromady?</a:t>
            </a:r>
            <a:endParaRPr sz="1700"/>
          </a:p>
          <a:p>
            <a:pPr marL="685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Jistý umírající otec svým čtyřem synům zanechal čtyři malé sudy s vínem.  V prvním bylo 40 modiů vína, v druhém 30, ve třetím 20, v posledním 10. Zavolal svého správce a řekl mu: „Rozděl tyto 4 sudy mezi mé 4 syny tak, ať každý z nich dostane sud se stejným množstvím vína.“ Jak se musí víno a sudy rozdělit, aby měl každý ze synů stejně?</a:t>
            </a:r>
            <a:endParaRPr/>
          </a:p>
          <a:p>
            <a:pPr marL="228600" lvl="0" indent="-120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Další úlohy k bystření naleznete zde (v AJ):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 u="sng">
                <a:solidFill>
                  <a:schemeClr val="hlink"/>
                </a:solidFill>
                <a:hlinkClick r:id="rId4"/>
              </a:rPr>
              <a:t>http://logica.ugent.be/albrecht/alcuin.pdf</a:t>
            </a:r>
            <a:endParaRPr sz="1700"/>
          </a:p>
          <a:p>
            <a:pPr marL="685800" lvl="1" indent="-1206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4B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6"/>
          <p:cNvSpPr/>
          <p:nvPr/>
        </p:nvSpPr>
        <p:spPr>
          <a:xfrm>
            <a:off x="233680" y="228036"/>
            <a:ext cx="11724640" cy="63779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title"/>
          </p:nvPr>
        </p:nvSpPr>
        <p:spPr>
          <a:xfrm>
            <a:off x="871220" y="860028"/>
            <a:ext cx="6006192" cy="132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4B3F"/>
              </a:buClr>
              <a:buSzPts val="4400"/>
              <a:buFont typeface="Calibri"/>
              <a:buNone/>
            </a:pPr>
            <a:r>
              <a:rPr lang="cs-CZ">
                <a:solidFill>
                  <a:srgbClr val="704B3F"/>
                </a:solidFill>
              </a:rPr>
              <a:t>Einhard (770-840)</a:t>
            </a:r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body" idx="1"/>
          </p:nvPr>
        </p:nvSpPr>
        <p:spPr>
          <a:xfrm>
            <a:off x="871220" y="2248823"/>
            <a:ext cx="6006192" cy="392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4B3F"/>
              </a:buClr>
              <a:buSzPts val="2400"/>
              <a:buChar char="•"/>
            </a:pPr>
            <a:r>
              <a:rPr lang="cs-CZ" sz="2400">
                <a:solidFill>
                  <a:srgbClr val="704B3F"/>
                </a:solidFill>
              </a:rPr>
              <a:t>Franského původu, vychován v klášteře ve Fuldě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4B3F"/>
              </a:buClr>
              <a:buSzPts val="2400"/>
              <a:buChar char="•"/>
            </a:pPr>
            <a:r>
              <a:rPr lang="cs-CZ" sz="2400">
                <a:solidFill>
                  <a:srgbClr val="704B3F"/>
                </a:solidFill>
              </a:rPr>
              <a:t>Besaleel (V bibli stavitel archy úmluvy) – měl na starosti dvorské stavby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4B3F"/>
              </a:buClr>
              <a:buSzPts val="2400"/>
              <a:buChar char="•"/>
            </a:pPr>
            <a:r>
              <a:rPr lang="cs-CZ" sz="2400">
                <a:solidFill>
                  <a:srgbClr val="704B3F"/>
                </a:solidFill>
              </a:rPr>
              <a:t>Vita Caroli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4B3F"/>
              </a:buClr>
              <a:buSzPts val="2400"/>
              <a:buChar char="•"/>
            </a:pPr>
            <a:r>
              <a:rPr lang="cs-CZ">
                <a:solidFill>
                  <a:srgbClr val="704B3F"/>
                </a:solidFill>
              </a:rPr>
              <a:t>Životopis Karla Velikého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4B3F"/>
              </a:buClr>
              <a:buSzPts val="2400"/>
              <a:buChar char="•"/>
            </a:pPr>
            <a:r>
              <a:rPr lang="cs-CZ">
                <a:solidFill>
                  <a:srgbClr val="704B3F"/>
                </a:solidFill>
              </a:rPr>
              <a:t>Inspirace Aeneidou, Suetoniem, ale i Životem sv. Martina</a:t>
            </a:r>
            <a:endParaRPr/>
          </a:p>
        </p:txBody>
      </p:sp>
      <p:sp>
        <p:nvSpPr>
          <p:cNvPr id="280" name="Google Shape;280;p16"/>
          <p:cNvSpPr/>
          <p:nvPr/>
        </p:nvSpPr>
        <p:spPr>
          <a:xfrm>
            <a:off x="7360466" y="699706"/>
            <a:ext cx="4114800" cy="5477256"/>
          </a:xfrm>
          <a:prstGeom prst="rect">
            <a:avLst/>
          </a:prstGeom>
          <a:solidFill>
            <a:srgbClr val="FFFFFF"/>
          </a:solidFill>
          <a:ln w="15875" cap="flat" cmpd="sng">
            <a:solidFill>
              <a:srgbClr val="704B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6"/>
          <p:cNvPicPr preferRelativeResize="0"/>
          <p:nvPr/>
        </p:nvPicPr>
        <p:blipFill rotWithShape="1">
          <a:blip r:embed="rId3">
            <a:alphaModFix/>
          </a:blip>
          <a:srcRect r="3872" b="1"/>
          <a:stretch/>
        </p:blipFill>
        <p:spPr>
          <a:xfrm>
            <a:off x="7523826" y="862763"/>
            <a:ext cx="3788081" cy="515114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6"/>
          <p:cNvSpPr txBox="1"/>
          <p:nvPr/>
        </p:nvSpPr>
        <p:spPr>
          <a:xfrm>
            <a:off x="7192526" y="6246675"/>
            <a:ext cx="460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Vita Caroli magni, BnF Paris , Ms. Latin 5927, f. 280v, cca 1050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7"/>
          <p:cNvSpPr txBox="1">
            <a:spLocks noGrp="1"/>
          </p:cNvSpPr>
          <p:nvPr>
            <p:ph type="title"/>
          </p:nvPr>
        </p:nvSpPr>
        <p:spPr>
          <a:xfrm>
            <a:off x="1005008" y="524523"/>
            <a:ext cx="10178934" cy="1328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Einhard, Život Karlův, 25: Vzdělání Karla Velikého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17" descr="Obsah obrázku text, osoba, chlapec, dítě&#10;&#10;Popis byl vytvořen automatick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492" r="-2" b="-1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4">
            <a:alphaModFix/>
          </a:blip>
          <a:srcRect l="2271" r="3002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5">
            <a:alphaModFix/>
          </a:blip>
          <a:srcRect l="14846" t="-219" r="22550" b="53456"/>
          <a:stretch/>
        </p:blipFill>
        <p:spPr>
          <a:xfrm rot="-999242">
            <a:off x="198075" y="1529528"/>
            <a:ext cx="2831498" cy="3660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8"/>
          <p:cNvSpPr txBox="1">
            <a:spLocks noGrp="1"/>
          </p:cNvSpPr>
          <p:nvPr>
            <p:ph type="title"/>
          </p:nvPr>
        </p:nvSpPr>
        <p:spPr>
          <a:xfrm>
            <a:off x="6513788" y="365126"/>
            <a:ext cx="4840010" cy="126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sz="3400"/>
              <a:t>Autoři mimo Karlův dvůr: </a:t>
            </a:r>
            <a:br>
              <a:rPr lang="cs-CZ" sz="3400"/>
            </a:br>
            <a:r>
              <a:rPr lang="cs-CZ" sz="3400" b="1"/>
              <a:t>(H)rabanus Maurus </a:t>
            </a:r>
            <a:br>
              <a:rPr lang="cs-CZ" sz="3400"/>
            </a:br>
            <a:r>
              <a:rPr lang="cs-CZ" sz="3400"/>
              <a:t>(cca 780-853)</a:t>
            </a:r>
            <a:endParaRPr/>
          </a:p>
        </p:txBody>
      </p:sp>
      <p:pic>
        <p:nvPicPr>
          <p:cNvPr id="298" name="Google Shape;298;p18" descr="Obsah obrázku text, kniha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511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 extrusionOk="0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9" name="Google Shape;299;p18"/>
          <p:cNvSpPr txBox="1">
            <a:spLocks noGrp="1"/>
          </p:cNvSpPr>
          <p:nvPr>
            <p:ph type="body" idx="1"/>
          </p:nvPr>
        </p:nvSpPr>
        <p:spPr>
          <a:xfrm>
            <a:off x="6513788" y="1878960"/>
            <a:ext cx="5482269" cy="3370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Alkuinův žák v klášteře v Tours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Opat ve Fuldě (822)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Exegetické dílo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 i="1"/>
              <a:t>De rerum naturis /De universo</a:t>
            </a:r>
            <a:endParaRPr sz="1600" i="1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i="1"/>
              <a:t>O přirozenosti věcí / O všem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i="1"/>
              <a:t>Alegorická interpretace jevů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Básnické dílo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Hymny Altus prosator, Veni creator spiritus (?)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De laudibus sancte Crucis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/>
              <a:t>Figurální básně</a:t>
            </a:r>
            <a:endParaRPr/>
          </a:p>
        </p:txBody>
      </p:sp>
      <p:sp>
        <p:nvSpPr>
          <p:cNvPr id="300" name="Google Shape;300;p18"/>
          <p:cNvSpPr/>
          <p:nvPr/>
        </p:nvSpPr>
        <p:spPr>
          <a:xfrm>
            <a:off x="914400" y="238377"/>
            <a:ext cx="728988" cy="804096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8" title="Palestrina | Veni Creator Spiritus [hymnus á 4 &amp; 5; The Sixteen]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2548" y="5171469"/>
            <a:ext cx="2540000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8" title="«Veni Creator Spiritus» (oración incl.) – Himno de invocación del Espíritu Santo – Canto Gregorian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6569" y="5183637"/>
            <a:ext cx="2317233" cy="130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19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8909" r="16701" b="-1"/>
          <a:stretch/>
        </p:blipFill>
        <p:spPr>
          <a:xfrm>
            <a:off x="20" y="10"/>
            <a:ext cx="764272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9"/>
          <p:cNvSpPr/>
          <p:nvPr/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lt1">
              <a:alpha val="94901"/>
            </a:schemeClr>
          </a:solidFill>
          <a:ln w="12700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cs-CZ" sz="2400"/>
              <a:t>Rabanus Maurus: O přirozenosti věcí VIII, 2</a:t>
            </a:r>
            <a:endParaRPr/>
          </a:p>
        </p:txBody>
      </p:sp>
      <p:pic>
        <p:nvPicPr>
          <p:cNvPr id="311" name="Google Shape;311;p19" descr="Obsah obrázku text&#10;&#10;Popis byl vytvořen automaticky"/>
          <p:cNvPicPr preferRelativeResize="0"/>
          <p:nvPr/>
        </p:nvPicPr>
        <p:blipFill rotWithShape="1">
          <a:blip r:embed="rId4">
            <a:alphaModFix/>
          </a:blip>
          <a:srcRect r="1" b="24951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9"/>
          <p:cNvSpPr/>
          <p:nvPr/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9"/>
          <p:cNvSpPr/>
          <p:nvPr/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9"/>
          <p:cNvSpPr txBox="1">
            <a:spLocks noGrp="1"/>
          </p:cNvSpPr>
          <p:nvPr>
            <p:ph type="body" idx="1"/>
          </p:nvPr>
        </p:nvSpPr>
        <p:spPr>
          <a:xfrm>
            <a:off x="3364992" y="4151376"/>
            <a:ext cx="3319272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00"/>
              <a:t>Žáby byly nazvány podle své hlučnosti, protože se plíží poblíž bažin a vydávají nepříjemné zvuky. Žáby jsou (alegoricky chápáno) démoni apokalypsy: „Viděl jsem z úst draka vystupovat tři nečisté duchy na způsob démonických žab.“ Žáby jsou také heretici, kteří lpí na nejnižších smyslech a nepřestávají štěkat ve své marnotratné žvanivosti, jako v knize Exodus“.</a:t>
            </a:r>
            <a:endParaRPr/>
          </a:p>
        </p:txBody>
      </p:sp>
      <p:pic>
        <p:nvPicPr>
          <p:cNvPr id="315" name="Google Shape;315;p19" descr="Obsah obrázku text&#10;&#10;Popis byl vytvořen automaticky"/>
          <p:cNvPicPr preferRelativeResize="0"/>
          <p:nvPr/>
        </p:nvPicPr>
        <p:blipFill rotWithShape="1">
          <a:blip r:embed="rId5">
            <a:alphaModFix/>
          </a:blip>
          <a:srcRect t="24949" r="1" b="1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9" descr="Obsah obrázku text, malování, tkanina&#10;&#10;Popis byl vytvořen automaticky"/>
          <p:cNvPicPr preferRelativeResize="0"/>
          <p:nvPr/>
        </p:nvPicPr>
        <p:blipFill rotWithShape="1">
          <a:blip r:embed="rId6">
            <a:alphaModFix/>
          </a:blip>
          <a:srcRect t="28943" b="35738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59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233680" y="228036"/>
            <a:ext cx="11724640" cy="63779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871220" y="860028"/>
            <a:ext cx="6006192" cy="132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5949"/>
              </a:buClr>
              <a:buSzPts val="4400"/>
              <a:buFont typeface="Calibri"/>
              <a:buNone/>
            </a:pPr>
            <a:r>
              <a:rPr lang="cs-CZ">
                <a:solidFill>
                  <a:srgbClr val="645949"/>
                </a:solidFill>
              </a:rPr>
              <a:t>Domácí úkol: </a:t>
            </a:r>
            <a:r>
              <a:rPr lang="cs-CZ" i="1">
                <a:solidFill>
                  <a:srgbClr val="645949"/>
                </a:solidFill>
              </a:rPr>
              <a:t>Navigatio Brendani</a:t>
            </a:r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body" idx="1"/>
          </p:nvPr>
        </p:nvSpPr>
        <p:spPr>
          <a:xfrm>
            <a:off x="871220" y="2248823"/>
            <a:ext cx="6006192" cy="392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5949"/>
              </a:buClr>
              <a:buSzPts val="1300"/>
              <a:buChar char="•"/>
            </a:pPr>
            <a:r>
              <a:rPr lang="cs-CZ" sz="1300">
                <a:solidFill>
                  <a:srgbClr val="645949"/>
                </a:solidFill>
              </a:rPr>
              <a:t>Brendan (*484/486) – irský světec (zakladatel kláštera v Clonfertu)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5949"/>
              </a:buClr>
              <a:buSzPts val="1300"/>
              <a:buChar char="•"/>
            </a:pPr>
            <a:r>
              <a:rPr lang="cs-CZ" sz="1300">
                <a:solidFill>
                  <a:srgbClr val="645949"/>
                </a:solidFill>
              </a:rPr>
              <a:t>Navigatio Brendani</a:t>
            </a:r>
            <a:endParaRPr sz="1300">
              <a:solidFill>
                <a:srgbClr val="645949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45949"/>
              </a:buClr>
              <a:buSzPts val="1300"/>
              <a:buChar char="•"/>
            </a:pPr>
            <a:r>
              <a:rPr lang="cs-CZ" sz="1300">
                <a:solidFill>
                  <a:srgbClr val="645949"/>
                </a:solidFill>
              </a:rPr>
              <a:t>Sepsáno latinsky 730-780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45949"/>
              </a:buClr>
              <a:buSzPts val="1300"/>
              <a:buChar char="•"/>
            </a:pPr>
            <a:r>
              <a:rPr lang="cs-CZ" sz="1300">
                <a:solidFill>
                  <a:srgbClr val="645949"/>
                </a:solidFill>
              </a:rPr>
              <a:t>Autorem zřejmě Ir /dobrý znalec irského prostředí a literatury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45949"/>
              </a:buClr>
              <a:buSzPts val="1300"/>
              <a:buChar char="•"/>
            </a:pPr>
            <a:r>
              <a:rPr lang="cs-CZ" sz="1300" i="1">
                <a:solidFill>
                  <a:srgbClr val="645949"/>
                </a:solidFill>
              </a:rPr>
              <a:t>Immrama</a:t>
            </a:r>
            <a:r>
              <a:rPr lang="cs-CZ" sz="1300">
                <a:solidFill>
                  <a:srgbClr val="645949"/>
                </a:solidFill>
              </a:rPr>
              <a:t> (plavby);</a:t>
            </a:r>
            <a:r>
              <a:rPr lang="cs-CZ" sz="1300" i="1">
                <a:solidFill>
                  <a:srgbClr val="645949"/>
                </a:solidFill>
              </a:rPr>
              <a:t> echtrai </a:t>
            </a:r>
            <a:r>
              <a:rPr lang="cs-CZ" sz="1300">
                <a:solidFill>
                  <a:srgbClr val="645949"/>
                </a:solidFill>
              </a:rPr>
              <a:t>(dobrodružství) – staroirské výpravy do „jiných“ světů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45949"/>
              </a:buClr>
              <a:buSzPts val="1300"/>
              <a:buChar char="•"/>
            </a:pPr>
            <a:r>
              <a:rPr lang="cs-CZ" sz="1300" i="1">
                <a:solidFill>
                  <a:srgbClr val="645949"/>
                </a:solidFill>
              </a:rPr>
              <a:t>Peregrinatio pro Christo </a:t>
            </a:r>
            <a:r>
              <a:rPr lang="cs-CZ" sz="1300">
                <a:solidFill>
                  <a:srgbClr val="645949"/>
                </a:solidFill>
              </a:rPr>
              <a:t>– námořní či pozemské „poutě“ oblíbené u irských mnichů</a:t>
            </a:r>
            <a:endParaRPr sz="1300" i="1">
              <a:solidFill>
                <a:srgbClr val="645949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45949"/>
              </a:buClr>
              <a:buSzPts val="1300"/>
              <a:buChar char="•"/>
            </a:pPr>
            <a:r>
              <a:rPr lang="cs-CZ" sz="1300">
                <a:solidFill>
                  <a:srgbClr val="645949"/>
                </a:solidFill>
              </a:rPr>
              <a:t>Velmi populární text – dochováno 120 rukopisů, středověké překlady do národních jazyků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45949"/>
              </a:buClr>
              <a:buSzPts val="1300"/>
              <a:buChar char="•"/>
            </a:pPr>
            <a:r>
              <a:rPr lang="cs-CZ" sz="1300">
                <a:solidFill>
                  <a:srgbClr val="645949"/>
                </a:solidFill>
              </a:rPr>
              <a:t>Struktura textu – dle liturgického roku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5949"/>
              </a:buClr>
              <a:buSzPts val="1300"/>
              <a:buChar char="•"/>
            </a:pPr>
            <a:r>
              <a:rPr lang="cs-CZ" sz="1300">
                <a:solidFill>
                  <a:srgbClr val="645949"/>
                </a:solidFill>
              </a:rPr>
              <a:t>V českém prostředí: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45949"/>
              </a:buClr>
              <a:buSzPts val="1300"/>
              <a:buChar char="•"/>
            </a:pPr>
            <a:r>
              <a:rPr lang="cs-CZ" sz="1300">
                <a:solidFill>
                  <a:srgbClr val="645949"/>
                </a:solidFill>
              </a:rPr>
              <a:t>Praha NK XII D 10, f. 119v-138r – modlitba sv. Brendana</a:t>
            </a:r>
            <a:endParaRPr sz="1300">
              <a:solidFill>
                <a:srgbClr val="645949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45949"/>
              </a:buClr>
              <a:buSzPts val="1300"/>
              <a:buChar char="•"/>
            </a:pPr>
            <a:r>
              <a:rPr lang="cs-CZ" sz="1300">
                <a:solidFill>
                  <a:srgbClr val="645949"/>
                </a:solidFill>
              </a:rPr>
              <a:t>Wien ÖNB, Cod. 370 – „Liber depictus“ (vznik v českokrumlovském minoritském klášteře)</a:t>
            </a: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7360466" y="699706"/>
            <a:ext cx="4114800" cy="5477256"/>
          </a:xfrm>
          <a:prstGeom prst="rect">
            <a:avLst/>
          </a:prstGeom>
          <a:solidFill>
            <a:srgbClr val="FFFFFF"/>
          </a:solidFill>
          <a:ln w="15875" cap="flat" cmpd="sng">
            <a:solidFill>
              <a:srgbClr val="64594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" descr="Obsah obrázku text, podepsat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5416" r="1" b="1"/>
          <a:stretch/>
        </p:blipFill>
        <p:spPr>
          <a:xfrm>
            <a:off x="7523826" y="862763"/>
            <a:ext cx="3788081" cy="51511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2"/>
          <p:cNvCxnSpPr/>
          <p:nvPr/>
        </p:nvCxnSpPr>
        <p:spPr>
          <a:xfrm>
            <a:off x="5477069" y="5207592"/>
            <a:ext cx="1744825" cy="0"/>
          </a:xfrm>
          <a:prstGeom prst="straightConnector1">
            <a:avLst/>
          </a:prstGeom>
          <a:noFill/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0"/>
          <p:cNvSpPr txBox="1"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cs-CZ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Rabanus Maurus: </a:t>
            </a:r>
            <a:r>
              <a:rPr lang="cs-CZ" sz="36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laudibus sanctae crucis</a:t>
            </a:r>
            <a:endParaRPr sz="36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0"/>
          <p:cNvSpPr/>
          <p:nvPr/>
        </p:nvSpPr>
        <p:spPr>
          <a:xfrm>
            <a:off x="0" y="2122218"/>
            <a:ext cx="3730752" cy="4735782"/>
          </a:xfrm>
          <a:custGeom>
            <a:avLst/>
            <a:gdLst/>
            <a:ahLst/>
            <a:cxnLst/>
            <a:rect l="l" t="t" r="r" b="b"/>
            <a:pathLst>
              <a:path w="3730752" h="4735782" extrusionOk="0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0"/>
          <p:cNvSpPr/>
          <p:nvPr/>
        </p:nvSpPr>
        <p:spPr>
          <a:xfrm>
            <a:off x="1081982" y="-4332"/>
            <a:ext cx="4242816" cy="2454158"/>
          </a:xfrm>
          <a:custGeom>
            <a:avLst/>
            <a:gdLst/>
            <a:ahLst/>
            <a:cxnLst/>
            <a:rect l="l" t="t" r="r" b="b"/>
            <a:pathLst>
              <a:path w="4242816" h="2454158" extrusionOk="0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20" descr="Obsah obrázku text, malování, rámeček obrázku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5725" t="19399" r="-4" b="36805"/>
          <a:stretch/>
        </p:blipFill>
        <p:spPr>
          <a:xfrm>
            <a:off x="1282045" y="10"/>
            <a:ext cx="3878160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25" name="Google Shape;325;p20" descr="Obsah obrázku text, rámeček obrázku&#10;&#10;Popis byl vytvořen automaticky"/>
          <p:cNvPicPr preferRelativeResize="0"/>
          <p:nvPr/>
        </p:nvPicPr>
        <p:blipFill rotWithShape="1">
          <a:blip r:embed="rId4">
            <a:alphaModFix/>
          </a:blip>
          <a:srcRect t="2892" r="-4" b="-4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26" name="Google Shape;326;p20"/>
          <p:cNvSpPr/>
          <p:nvPr/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20" descr="Obsah obrázku text&#10;&#10;Popis byl vytvořen automaticky"/>
          <p:cNvPicPr preferRelativeResize="0"/>
          <p:nvPr/>
        </p:nvPicPr>
        <p:blipFill rotWithShape="1">
          <a:blip r:embed="rId5">
            <a:alphaModFix/>
          </a:blip>
          <a:srcRect t="3791" r="-1" b="6708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28" name="Google Shape;328;p20"/>
          <p:cNvSpPr/>
          <p:nvPr/>
        </p:nvSpPr>
        <p:spPr>
          <a:xfrm>
            <a:off x="8752568" y="-4332"/>
            <a:ext cx="3439432" cy="3550083"/>
          </a:xfrm>
          <a:custGeom>
            <a:avLst/>
            <a:gdLst/>
            <a:ahLst/>
            <a:cxnLst/>
            <a:rect l="l" t="t" r="r" b="b"/>
            <a:pathLst>
              <a:path w="3439432" h="3550083" extrusionOk="0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20" descr="Obsah obrázku text, vykachlíkované, rámeček obrázku&#10;&#10;Popis byl vytvořen automaticky"/>
          <p:cNvPicPr preferRelativeResize="0"/>
          <p:nvPr/>
        </p:nvPicPr>
        <p:blipFill rotWithShape="1">
          <a:blip r:embed="rId6">
            <a:alphaModFix/>
          </a:blip>
          <a:srcRect t="4799" r="-1" b="8876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 extrusionOk="0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30" name="Google Shape;330;p20"/>
          <p:cNvSpPr/>
          <p:nvPr/>
        </p:nvSpPr>
        <p:spPr>
          <a:xfrm>
            <a:off x="9199331" y="3907418"/>
            <a:ext cx="2992669" cy="2950582"/>
          </a:xfrm>
          <a:custGeom>
            <a:avLst/>
            <a:gdLst/>
            <a:ahLst/>
            <a:cxnLst/>
            <a:rect l="l" t="t" r="r" b="b"/>
            <a:pathLst>
              <a:path w="2992669" h="2950582" extrusionOk="0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20" descr="Obsah obrázku text, nábytek, malování, obrazovka&#10;&#10;Popis byl vytvořen automaticky"/>
          <p:cNvPicPr preferRelativeResize="0"/>
          <p:nvPr/>
        </p:nvPicPr>
        <p:blipFill rotWithShape="1">
          <a:blip r:embed="rId7">
            <a:alphaModFix/>
          </a:blip>
          <a:srcRect l="88" r="2969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 extrusionOk="0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32" name="Google Shape;332;p20"/>
          <p:cNvSpPr txBox="1"/>
          <p:nvPr/>
        </p:nvSpPr>
        <p:spPr>
          <a:xfrm>
            <a:off x="8118356" y="3524989"/>
            <a:ext cx="25773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BnF Paris, Ms. Latin 2422 </a:t>
            </a:r>
            <a:endParaRPr/>
          </a:p>
        </p:txBody>
      </p:sp>
      <p:sp>
        <p:nvSpPr>
          <p:cNvPr id="333" name="Google Shape;333;p20"/>
          <p:cNvSpPr txBox="1"/>
          <p:nvPr/>
        </p:nvSpPr>
        <p:spPr>
          <a:xfrm>
            <a:off x="3507058" y="6403955"/>
            <a:ext cx="20185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ÖNB Wien, Ms. 652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1"/>
          <p:cNvSpPr/>
          <p:nvPr/>
        </p:nvSpPr>
        <p:spPr>
          <a:xfrm>
            <a:off x="0" y="0"/>
            <a:ext cx="5653438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1"/>
          <p:cNvSpPr txBox="1"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Walafrid Strabo (808/9 - 849</a:t>
            </a:r>
            <a:endParaRPr/>
          </a:p>
        </p:txBody>
      </p:sp>
      <p:sp>
        <p:nvSpPr>
          <p:cNvPr id="341" name="Google Shape;341;p21"/>
          <p:cNvSpPr txBox="1">
            <a:spLocks noGrp="1"/>
          </p:cNvSpPr>
          <p:nvPr>
            <p:ph type="body" idx="1"/>
          </p:nvPr>
        </p:nvSpPr>
        <p:spPr>
          <a:xfrm>
            <a:off x="862366" y="2194102"/>
            <a:ext cx="3427001" cy="390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Žák Rabana Maura v klášteře ve Fuldě</a:t>
            </a:r>
            <a:endParaRPr sz="17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Básník na dvoře Ludvíka Pobožného, opat v Reichenau</a:t>
            </a:r>
            <a:endParaRPr sz="17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 i="1"/>
              <a:t>Visio Vettini </a:t>
            </a:r>
            <a:r>
              <a:rPr lang="cs-CZ" sz="1700"/>
              <a:t>– veršované vidění – cesta peklem, očistcem a návštěva ráje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 i="1"/>
              <a:t>Liber de cultura hortorum </a:t>
            </a:r>
            <a:r>
              <a:rPr lang="cs-CZ" sz="1700"/>
              <a:t>(O zahradnictví)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Projděte si Walafrídovu zahrádku (NJ): 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 u="sng">
                <a:solidFill>
                  <a:schemeClr val="hlink"/>
                </a:solidFill>
                <a:hlinkClick r:id="rId3"/>
              </a:rPr>
              <a:t>https://www.uni-due.de/collcart/hortus/strabo/Hortus.htm</a:t>
            </a:r>
            <a:endParaRPr sz="1700"/>
          </a:p>
          <a:p>
            <a:pPr marL="1143000" lvl="2" indent="-1206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/>
          </a:p>
        </p:txBody>
      </p:sp>
      <p:pic>
        <p:nvPicPr>
          <p:cNvPr id="342" name="Google Shape;34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5457" y="924957"/>
            <a:ext cx="6155141" cy="503182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1"/>
          <p:cNvSpPr txBox="1"/>
          <p:nvPr/>
        </p:nvSpPr>
        <p:spPr>
          <a:xfrm>
            <a:off x="6689795" y="6102688"/>
            <a:ext cx="423545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Plán zahrady léčivých bylin dle Walafrida Strabona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Převzato z </a:t>
            </a:r>
            <a:r>
              <a:rPr lang="cs-CZ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https://www.uni-due.de/collcart/hortus/strabo/Hortus.htm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22" descr="Kids Art - Making Puppets"/>
          <p:cNvPicPr preferRelativeResize="0"/>
          <p:nvPr/>
        </p:nvPicPr>
        <p:blipFill rotWithShape="1">
          <a:blip r:embed="rId3">
            <a:alphaModFix/>
          </a:blip>
          <a:srcRect b="5435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2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2"/>
          <p:cNvSpPr txBox="1"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Walafrid Strabo: </a:t>
            </a:r>
            <a:r>
              <a:rPr lang="cs-CZ" sz="4000" i="1"/>
              <a:t>Papaver</a:t>
            </a:r>
            <a:r>
              <a:rPr lang="cs-CZ" sz="4000"/>
              <a:t> (mák)</a:t>
            </a:r>
            <a:endParaRPr/>
          </a:p>
        </p:txBody>
      </p:sp>
      <p:sp>
        <p:nvSpPr>
          <p:cNvPr id="352" name="Google Shape;352;p22"/>
          <p:cNvSpPr txBox="1">
            <a:spLocks noGrp="1"/>
          </p:cNvSpPr>
          <p:nvPr>
            <p:ph type="body" idx="1"/>
          </p:nvPr>
        </p:nvSpPr>
        <p:spPr>
          <a:xfrm>
            <a:off x="7531610" y="2188029"/>
            <a:ext cx="4224961" cy="4408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„Na tomto místě mých básnických hříček zlíbilo se mi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zmínit i Cerein mák, jejž v zármutku po ztrátě dcery,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říká se, požila matka Latónas horoucím přáním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zapomenout a zbavit tak mysl nezměrných útrap.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Velmi často tento prostředek pomáhá proti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černému nádoru, který z hlubin soužených prsou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chrlí nadmíru hořký kašel až po samá ústa.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Jeho hlava, plná zrnitých semen, se vzhůru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obvykle vzpíná na dopředu skloněném, křehoučkém krčku,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a jako granáty, které po punském kraji své jméno</a:t>
            </a:r>
            <a:endParaRPr sz="1200" b="0" i="0" u="none" strike="noStrike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nesou, pod prostorným pláštěm jediné slupky skrývá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nesčetné množství zrníček s účinky hodnými chvály.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Od zvuku žvýkání má vskutku své příznačné jméno.“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 b="0" i="0" u="none" strike="noStrike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cs-CZ" sz="1200" b="0" i="0" u="none" strike="noStrike">
                <a:latin typeface="Libre Franklin"/>
                <a:ea typeface="Libre Franklin"/>
                <a:cs typeface="Libre Franklin"/>
                <a:sym typeface="Libre Franklin"/>
              </a:rPr>
              <a:t>Překlad: Jakub Šimek</a:t>
            </a:r>
            <a:endParaRPr sz="1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3"/>
          <p:cNvSpPr/>
          <p:nvPr/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3"/>
          <p:cNvSpPr txBox="1">
            <a:spLocks noGrp="1"/>
          </p:cNvSpPr>
          <p:nvPr>
            <p:ph type="title"/>
          </p:nvPr>
        </p:nvSpPr>
        <p:spPr>
          <a:xfrm>
            <a:off x="3718734" y="346588"/>
            <a:ext cx="4541864" cy="7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Calibri"/>
              <a:buNone/>
            </a:pPr>
            <a:r>
              <a:rPr lang="cs-CZ" sz="3200">
                <a:solidFill>
                  <a:srgbClr val="262626"/>
                </a:solidFill>
              </a:rPr>
              <a:t>Dhuoda </a:t>
            </a:r>
            <a:br>
              <a:rPr lang="cs-CZ" sz="3200">
                <a:solidFill>
                  <a:srgbClr val="262626"/>
                </a:solidFill>
              </a:rPr>
            </a:br>
            <a:r>
              <a:rPr lang="cs-CZ" sz="3200">
                <a:solidFill>
                  <a:srgbClr val="262626"/>
                </a:solidFill>
              </a:rPr>
              <a:t>(cca 803 – po 843)</a:t>
            </a:r>
            <a:endParaRPr/>
          </a:p>
        </p:txBody>
      </p:sp>
      <p:pic>
        <p:nvPicPr>
          <p:cNvPr id="360" name="Google Shape;360;p23"/>
          <p:cNvPicPr preferRelativeResize="0"/>
          <p:nvPr/>
        </p:nvPicPr>
        <p:blipFill rotWithShape="1">
          <a:blip r:embed="rId3">
            <a:alphaModFix/>
          </a:blip>
          <a:srcRect t="4494" b="11072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 extrusionOk="0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61" name="Google Shape;361;p23"/>
          <p:cNvSpPr/>
          <p:nvPr/>
        </p:nvSpPr>
        <p:spPr>
          <a:xfrm>
            <a:off x="3741762" y="3099959"/>
            <a:ext cx="4411636" cy="3150012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3"/>
          <p:cNvSpPr txBox="1">
            <a:spLocks noGrp="1"/>
          </p:cNvSpPr>
          <p:nvPr>
            <p:ph type="body" idx="1"/>
          </p:nvPr>
        </p:nvSpPr>
        <p:spPr>
          <a:xfrm>
            <a:off x="3741766" y="1517716"/>
            <a:ext cx="4495800" cy="4732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>
                <a:solidFill>
                  <a:srgbClr val="262626"/>
                </a:solidFill>
              </a:rPr>
              <a:t>První známá středověká literátka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 i="1">
                <a:solidFill>
                  <a:srgbClr val="262626"/>
                </a:solidFill>
              </a:rPr>
              <a:t>Liber manualis</a:t>
            </a:r>
            <a:endParaRPr sz="1200" i="1">
              <a:solidFill>
                <a:srgbClr val="262626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>
                <a:solidFill>
                  <a:srgbClr val="262626"/>
                </a:solidFill>
              </a:rPr>
              <a:t>Tzv. zrcadlo – kniha poučení pro život; věnováno synovi Vilémovi, kterému nemohla být nablízku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>
                <a:solidFill>
                  <a:srgbClr val="262626"/>
                </a:solidFill>
              </a:rPr>
              <a:t>O náboženských, rodinných a společenských otázkách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</a:pPr>
            <a:r>
              <a:rPr lang="cs-CZ" sz="1200">
                <a:solidFill>
                  <a:srgbClr val="262626"/>
                </a:solidFill>
              </a:rPr>
              <a:t>Básně  - dedikační Vilémovi, autorčin epitaf</a:t>
            </a:r>
            <a:endParaRPr/>
          </a:p>
          <a:p>
            <a:pPr marL="1143000" lvl="2" indent="-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>
              <a:solidFill>
                <a:srgbClr val="26262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cs-CZ" sz="1200" i="1">
                <a:solidFill>
                  <a:srgbClr val="262626"/>
                </a:solidFill>
              </a:rPr>
              <a:t>„(…) Já, Dhuoda, ačkoli jsem nedokonalá ve svém poznání a žiji nehodně mezi důstojnými ženami, přece jsem tvá matka, můj synu Viléme, a oslovuji tě nyní těmito slovy ve své příručce. (…) Prosím tě, abys, bude-li tě zmáhat množství světských a světských činností, často četl tuto malou knížku, kterou ti věnuji, a abys nezanedbával mou památku(…)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cs-CZ" sz="1200" i="1">
                <a:solidFill>
                  <a:srgbClr val="262626"/>
                </a:solidFill>
              </a:rPr>
              <a:t>Ačkoli budeš mít stále více knih, dopřej si potěšení často číst toto mé malé dílo a buď schopen je  s pomocí všemohoucího Boha ke svému prospěchu pochopit. Najdeš v něm zkrátka vše, co bys chtěl vědět; najdeš v něm také zrcadlo, v němž budeš moci bez váhání rozjímat o stavu své duše, aby ses nejen líbil světu, ale abys také ve všem vyhověl Tomu, který tě z prachu země utvořil (Gn 1,7)): protože je, můj synu Viléme, naprosto nezbytné, aby ses v obou věcech projevoval tak, abys byl světu užitečný, a abys měl odvahu vždy a ve všem se líbit Bohu.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cs-CZ" sz="1200" i="1">
                <a:solidFill>
                  <a:srgbClr val="262626"/>
                </a:solidFill>
              </a:rPr>
              <a:t>Nejvíce mi záleží na tom, ó synu Viléme, abych ti sdělila tato slova spásy, mezi nimiž mé vroucí a pozorné srdce vzplane,  a abys měl podle mého přání v této malé knize svědectví o svém narození (…)“</a:t>
            </a:r>
            <a:endParaRPr/>
          </a:p>
        </p:txBody>
      </p:sp>
      <p:pic>
        <p:nvPicPr>
          <p:cNvPr id="363" name="Google Shape;363;p23" descr="Iconos Medievales : Dhuoda de Uzés: Manual para mis hijos"/>
          <p:cNvPicPr preferRelativeResize="0"/>
          <p:nvPr/>
        </p:nvPicPr>
        <p:blipFill rotWithShape="1">
          <a:blip r:embed="rId4">
            <a:alphaModFix/>
          </a:blip>
          <a:srcRect l="10414" r="15414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 extrusionOk="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4"/>
          <p:cNvSpPr/>
          <p:nvPr/>
        </p:nvSpPr>
        <p:spPr>
          <a:xfrm>
            <a:off x="0" y="-4233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4"/>
          <p:cNvSpPr txBox="1"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/>
              <a:t>…a další</a:t>
            </a:r>
            <a:endParaRPr/>
          </a:p>
        </p:txBody>
      </p:sp>
      <p:pic>
        <p:nvPicPr>
          <p:cNvPr id="370" name="Google Shape;370;p24" descr="TOP 7 QUOTES BY JOHANNES SCOTUS ERIUGENA | A-Z Quotes"/>
          <p:cNvPicPr preferRelativeResize="0"/>
          <p:nvPr/>
        </p:nvPicPr>
        <p:blipFill rotWithShape="1">
          <a:blip r:embed="rId3">
            <a:alphaModFix/>
          </a:blip>
          <a:srcRect l="-845" t="1" b="-1185"/>
          <a:stretch/>
        </p:blipFill>
        <p:spPr>
          <a:xfrm>
            <a:off x="4555236" y="6"/>
            <a:ext cx="7636763" cy="2909092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4"/>
          <p:cNvSpPr/>
          <p:nvPr/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24" descr="St. Galler Schule: Miniatur, 10. Jahrhundert"/>
          <p:cNvPicPr preferRelativeResize="0"/>
          <p:nvPr/>
        </p:nvPicPr>
        <p:blipFill rotWithShape="1">
          <a:blip r:embed="rId4">
            <a:alphaModFix/>
          </a:blip>
          <a:srcRect t="20789" r="1" b="10342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4"/>
          <p:cNvSpPr txBox="1">
            <a:spLocks noGrp="1"/>
          </p:cNvSpPr>
          <p:nvPr>
            <p:ph type="body" idx="1"/>
          </p:nvPr>
        </p:nvSpPr>
        <p:spPr>
          <a:xfrm>
            <a:off x="5164834" y="3269001"/>
            <a:ext cx="6482879" cy="3186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b="1"/>
              <a:t>Gotšalk z Orbais </a:t>
            </a:r>
            <a:r>
              <a:rPr lang="cs-CZ" sz="1200"/>
              <a:t>(806/8- před 870)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/>
              <a:t>Přítel Walafrida Strabona, vzepřel se Rabanovi, protože nechtěl do kláštera, kam jej poslal otec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/>
              <a:t>teologické spory (predestinace, trojjedinost) názory odsouzeny jako heretické); básně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b="1"/>
              <a:t>Notker Balbulus </a:t>
            </a:r>
            <a:endParaRPr sz="1200"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/>
              <a:t>Vypravěčský talent se silnou vadou řeči, který si získal Karla III. Tlustého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i="1"/>
              <a:t>Gesta Caroli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/>
              <a:t>hymny, snad zakladatel sekvence?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b="1"/>
              <a:t>Jan Scotus Eriugena</a:t>
            </a:r>
            <a:endParaRPr sz="1200"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/>
              <a:t>překlad Dionysia Areopagity </a:t>
            </a:r>
            <a:endParaRPr sz="12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/>
              <a:t>Odmítal Gotšalkovo učení o predestinaci, ale jeho názory byly taky odsouzeny jako kacířské)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i="1"/>
              <a:t>De divisione naturae</a:t>
            </a:r>
            <a:endParaRPr sz="1200" i="1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/>
              <a:t>Pokus skloubit novoplatonismus s křesťasntvím, blízko k panteismu</a:t>
            </a:r>
            <a:endParaRPr/>
          </a:p>
        </p:txBody>
      </p:sp>
      <p:sp>
        <p:nvSpPr>
          <p:cNvPr id="374" name="Google Shape;374;p24"/>
          <p:cNvSpPr/>
          <p:nvPr/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5"/>
          <p:cNvSpPr txBox="1"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/>
              <a:t>Děkuji za pozornost</a:t>
            </a:r>
            <a:endParaRPr/>
          </a:p>
        </p:txBody>
      </p:sp>
      <p:sp>
        <p:nvSpPr>
          <p:cNvPr id="381" name="Google Shape;381;p25"/>
          <p:cNvSpPr/>
          <p:nvPr/>
        </p:nvSpPr>
        <p:spPr>
          <a:xfrm>
            <a:off x="8903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25"/>
          <p:cNvPicPr preferRelativeResize="0"/>
          <p:nvPr/>
        </p:nvPicPr>
        <p:blipFill rotWithShape="1">
          <a:blip r:embed="rId3">
            <a:alphaModFix/>
          </a:blip>
          <a:srcRect t="1" r="-2" b="731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83" name="Google Shape;383;p25"/>
          <p:cNvSpPr txBox="1"/>
          <p:nvPr/>
        </p:nvSpPr>
        <p:spPr>
          <a:xfrm>
            <a:off x="741871" y="6596380"/>
            <a:ext cx="501772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Život Karla velikého v rkp </a:t>
            </a:r>
            <a:r>
              <a:rPr lang="cs-CZ" sz="1100" b="0" i="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St. Gallen, Stiftsbibliothek, Ms. Vad. 302 II, fol. 35v, 13. stol.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r="7776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 extrusionOk="0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4">
            <a:alphaModFix/>
          </a:blip>
          <a:srcRect r="1718" b="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 extrusionOk="0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5">
            <a:alphaModFix/>
          </a:blip>
          <a:srcRect l="2986" r="615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 extrusionOk="0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1" name="Google Shape;121;p3"/>
          <p:cNvSpPr/>
          <p:nvPr/>
        </p:nvSpPr>
        <p:spPr>
          <a:xfrm>
            <a:off x="0" y="0"/>
            <a:ext cx="3945815" cy="6858000"/>
          </a:xfrm>
          <a:custGeom>
            <a:avLst/>
            <a:gdLst/>
            <a:ahLst/>
            <a:cxnLst/>
            <a:rect l="l" t="t" r="r" b="b"/>
            <a:pathLst>
              <a:path w="3945815" h="6858000" extrusionOk="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0" y="0"/>
            <a:ext cx="3936670" cy="6858000"/>
          </a:xfrm>
          <a:custGeom>
            <a:avLst/>
            <a:gdLst/>
            <a:ahLst/>
            <a:cxnLst/>
            <a:rect l="l" t="t" r="r" b="b"/>
            <a:pathLst>
              <a:path w="3936670" h="6858000" extrusionOk="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 i="1"/>
              <a:t>Navigatio Brendani</a:t>
            </a:r>
            <a:endParaRPr sz="2800" i="1"/>
          </a:p>
        </p:txBody>
      </p:sp>
      <p:sp>
        <p:nvSpPr>
          <p:cNvPr id="124" name="Google Shape;124;p3"/>
          <p:cNvSpPr/>
          <p:nvPr/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>
            <a:spLocks noGrp="1"/>
          </p:cNvSpPr>
          <p:nvPr>
            <p:ph type="body" idx="1"/>
          </p:nvPr>
        </p:nvSpPr>
        <p:spPr>
          <a:xfrm>
            <a:off x="448056" y="2258568"/>
            <a:ext cx="2807208" cy="392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12877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700"/>
          </a:p>
          <a:p>
            <a:pPr marL="228600" lvl="0" indent="-22863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700"/>
              <a:t>Zde je svatý opat Brendan, který má pod sebou tři tisíce mnichů a všemi silami slouží Bohu.</a:t>
            </a:r>
            <a:endParaRPr/>
          </a:p>
          <a:p>
            <a:pPr marL="228600" lvl="0" indent="-22863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700"/>
              <a:t>Zde bratři z kláštera vychází naproti svatému Brendanovi a nesou mu ovoce a oříšky.</a:t>
            </a:r>
            <a:endParaRPr/>
          </a:p>
          <a:p>
            <a:pPr marL="228600" lvl="0" indent="-22863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700"/>
              <a:t>Když se plavili po moři, obklopil je mrak, takže neviděli jeden na druhého. Začali se však modlit a obklopilo je světlo z nebes.</a:t>
            </a:r>
            <a:endParaRPr/>
          </a:p>
          <a:p>
            <a:pPr marL="228600" lvl="0" indent="-22863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700"/>
              <a:t>Když se svatým Brendanem chodili po ostrově, narazili na mladíka, který zářil jako slunce.</a:t>
            </a:r>
            <a:endParaRPr/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6">
            <a:alphaModFix/>
          </a:blip>
          <a:srcRect r="-1" b="2338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 extrusionOk="0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 r="7046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 extrusionOk="0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4">
            <a:alphaModFix/>
          </a:blip>
          <a:srcRect r="2" b="404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 extrusionOk="0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5">
            <a:alphaModFix/>
          </a:blip>
          <a:srcRect r="2" b="27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 extrusionOk="0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6" name="Google Shape;136;p4"/>
          <p:cNvSpPr/>
          <p:nvPr/>
        </p:nvSpPr>
        <p:spPr>
          <a:xfrm>
            <a:off x="0" y="0"/>
            <a:ext cx="3945815" cy="6858000"/>
          </a:xfrm>
          <a:custGeom>
            <a:avLst/>
            <a:gdLst/>
            <a:ahLst/>
            <a:cxnLst/>
            <a:rect l="l" t="t" r="r" b="b"/>
            <a:pathLst>
              <a:path w="3945815" h="6858000" extrusionOk="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0" y="0"/>
            <a:ext cx="3936670" cy="6858000"/>
          </a:xfrm>
          <a:custGeom>
            <a:avLst/>
            <a:gdLst/>
            <a:ahLst/>
            <a:cxnLst/>
            <a:rect l="l" t="t" r="r" b="b"/>
            <a:pathLst>
              <a:path w="3936670" h="6858000" extrusionOk="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 i="1"/>
              <a:t>Navigatio Brendani</a:t>
            </a:r>
            <a:endParaRPr sz="2800"/>
          </a:p>
        </p:txBody>
      </p:sp>
      <p:sp>
        <p:nvSpPr>
          <p:cNvPr id="139" name="Google Shape;139;p4"/>
          <p:cNvSpPr/>
          <p:nvPr/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 txBox="1">
            <a:spLocks noGrp="1"/>
          </p:cNvSpPr>
          <p:nvPr>
            <p:ph type="body" idx="1"/>
          </p:nvPr>
        </p:nvSpPr>
        <p:spPr>
          <a:xfrm>
            <a:off x="448056" y="2258568"/>
            <a:ext cx="2807208" cy="392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A ihned porazili převelký strom, z nějž postavili loďku.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Po příchodu svatého Brendana se objevili ještě tři bratři, padli k jeho nohám a řekli: „Modli se za nás!“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Tady spouští plachtu na lodi.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Když se plavili po moři, uzřeli břeh ostrova, který vypadal jako obrovská zeď, a velmi vysokou skálu, z níž teklo pět řek.</a:t>
            </a:r>
            <a:endParaRPr/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 l="420" r="3" b="3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 extrusionOk="0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 r="3390" b="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 extrusionOk="0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4">
            <a:alphaModFix/>
          </a:blip>
          <a:srcRect t="403" r="2" b="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 extrusionOk="0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5">
            <a:alphaModFix/>
          </a:blip>
          <a:srcRect l="2260" r="-3" b="-3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 extrusionOk="0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51" name="Google Shape;151;p5"/>
          <p:cNvSpPr/>
          <p:nvPr/>
        </p:nvSpPr>
        <p:spPr>
          <a:xfrm>
            <a:off x="0" y="0"/>
            <a:ext cx="3945815" cy="6858000"/>
          </a:xfrm>
          <a:custGeom>
            <a:avLst/>
            <a:gdLst/>
            <a:ahLst/>
            <a:cxnLst/>
            <a:rect l="l" t="t" r="r" b="b"/>
            <a:pathLst>
              <a:path w="3945815" h="6858000" extrusionOk="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0" y="0"/>
            <a:ext cx="3936670" cy="6858000"/>
          </a:xfrm>
          <a:custGeom>
            <a:avLst/>
            <a:gdLst/>
            <a:ahLst/>
            <a:cxnLst/>
            <a:rect l="l" t="t" r="r" b="b"/>
            <a:pathLst>
              <a:path w="3936670" h="6858000" extrusionOk="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 i="1"/>
              <a:t>Navigatio Brendani</a:t>
            </a:r>
            <a:endParaRPr sz="2800"/>
          </a:p>
        </p:txBody>
      </p:sp>
      <p:sp>
        <p:nvSpPr>
          <p:cNvPr id="154" name="Google Shape;154;p5"/>
          <p:cNvSpPr/>
          <p:nvPr/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 txBox="1">
            <a:spLocks noGrp="1"/>
          </p:cNvSpPr>
          <p:nvPr>
            <p:ph type="body" idx="1"/>
          </p:nvPr>
        </p:nvSpPr>
        <p:spPr>
          <a:xfrm>
            <a:off x="448056" y="2258568"/>
            <a:ext cx="2807208" cy="392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Když se vydali na ten ostrov, objevil se před nimi hrozivý pes, který je chtěl sežrat. Zamysleli se nad hlasem z nebe, který říkal: „nebojte se.“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Zde jim správce ukazuje stůl přetékající všemi dobrotami.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Našli dvůr a v něm dům plný lůžek a křesel.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cs-CZ" sz="1700"/>
              <a:t>Zde spí svatý Brendan a jeho bratři. Mezitím ďábel nese zlatou uzdu jednomu bratrovi.</a:t>
            </a:r>
            <a:endParaRPr/>
          </a:p>
        </p:txBody>
      </p:sp>
      <p:pic>
        <p:nvPicPr>
          <p:cNvPr id="157" name="Google Shape;157;p5"/>
          <p:cNvPicPr preferRelativeResize="0"/>
          <p:nvPr/>
        </p:nvPicPr>
        <p:blipFill rotWithShape="1">
          <a:blip r:embed="rId6">
            <a:alphaModFix/>
          </a:blip>
          <a:srcRect r="-1" b="629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 extrusionOk="0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648928" y="338328"/>
            <a:ext cx="3685032" cy="160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cs-CZ" sz="3600" i="1"/>
              <a:t>Navigatio Brendani</a:t>
            </a:r>
            <a:endParaRPr/>
          </a:p>
        </p:txBody>
      </p:sp>
      <p:sp>
        <p:nvSpPr>
          <p:cNvPr id="163" name="Google Shape;163;p6"/>
          <p:cNvSpPr txBox="1">
            <a:spLocks noGrp="1"/>
          </p:cNvSpPr>
          <p:nvPr>
            <p:ph type="body" idx="1"/>
          </p:nvPr>
        </p:nvSpPr>
        <p:spPr>
          <a:xfrm>
            <a:off x="4864100" y="338328"/>
            <a:ext cx="6675627" cy="1605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Zde svatý Brendan prozíravě rozpoznal, že jeden z bratrů hřeší. Prosil Pána a pravil: (…)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Zde jej zvedl ze země a démon vyskočil z jeho náruče.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Zde přijímá tělo Kristovo.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64" name="Google Shape;164;p6"/>
          <p:cNvSpPr/>
          <p:nvPr/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/>
          <p:nvPr/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6" descr="Obsah obrázku text, bílá tabule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751" y="2742397"/>
            <a:ext cx="4913194" cy="329184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/>
          <p:nvPr/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6" descr="Obsah obrázku text, perokresba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244" y="2742397"/>
            <a:ext cx="4968815" cy="3291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7"/>
          <p:cNvSpPr txBox="1"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 i="1"/>
              <a:t>Navigatio Brendani</a:t>
            </a:r>
            <a:endParaRPr sz="4000" i="1"/>
          </a:p>
        </p:txBody>
      </p:sp>
      <p:grpSp>
        <p:nvGrpSpPr>
          <p:cNvPr id="175" name="Google Shape;175;p7"/>
          <p:cNvGrpSpPr/>
          <p:nvPr/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76" name="Google Shape;176;p7"/>
            <p:cNvSpPr/>
            <p:nvPr/>
          </p:nvSpPr>
          <p:spPr>
            <a:xfrm>
              <a:off x="8183879" y="1348782"/>
              <a:ext cx="935037" cy="8243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8983979" y="1000124"/>
              <a:ext cx="762167" cy="671915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7"/>
          <p:cNvSpPr txBox="1">
            <a:spLocks noGrp="1"/>
          </p:cNvSpPr>
          <p:nvPr>
            <p:ph type="body" idx="1"/>
          </p:nvPr>
        </p:nvSpPr>
        <p:spPr>
          <a:xfrm>
            <a:off x="1000450" y="3216316"/>
            <a:ext cx="3058623" cy="3272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Při plavbě uzřeli kámen, na jehož vrcholku seděla duše. Svatý Brendan jí řekl: „Řekni, duše, kdo jsi?“  „Já jsem duše Jidášova a jsem tu, díky Bohu, jako každou neděli na odpočinku.“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Zde hrubě berou duši do pekla.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Zde démoni očekávají duši, svatý Brendan jim ji však toho dne nedá. Lucifer zmlátí své posly, protože duši nepřivedli. </a:t>
            </a:r>
            <a:endParaRPr/>
          </a:p>
        </p:txBody>
      </p:sp>
      <p:pic>
        <p:nvPicPr>
          <p:cNvPr id="179" name="Google Shape;179;p7"/>
          <p:cNvPicPr preferRelativeResize="0"/>
          <p:nvPr/>
        </p:nvPicPr>
        <p:blipFill rotWithShape="1">
          <a:blip r:embed="rId3">
            <a:alphaModFix/>
          </a:blip>
          <a:srcRect l="10535" r="11426"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4">
            <a:alphaModFix/>
          </a:blip>
          <a:srcRect l="12874" r="12118" b="-4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5">
            <a:alphaModFix/>
          </a:blip>
          <a:srcRect t="1147" r="-2" b="31994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4969837" y="48985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cs-CZ" sz="4100"/>
              <a:t>Středověk, aneb renesance stíhá renesanci?</a:t>
            </a:r>
            <a:endParaRPr/>
          </a:p>
        </p:txBody>
      </p:sp>
      <p:sp>
        <p:nvSpPr>
          <p:cNvPr id="187" name="Google Shape;187;p8"/>
          <p:cNvSpPr txBox="1">
            <a:spLocks noGrp="1"/>
          </p:cNvSpPr>
          <p:nvPr>
            <p:ph type="body" idx="1"/>
          </p:nvPr>
        </p:nvSpPr>
        <p:spPr>
          <a:xfrm>
            <a:off x="4942369" y="2253841"/>
            <a:ext cx="6586489" cy="261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900"/>
              <a:t>Karolinská renesance (9. stol.)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900"/>
              <a:t>Ottonská renesance (10. stol.)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900"/>
              <a:t>Byzantské literární vlivy, orientace k řecké kultuře, mohutný vývoj liturgie (gregoriánský chorál, sekvence, tropy)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900"/>
              <a:t>Rozšíření latinského kulturního okruhu o slovanský východ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900"/>
              <a:t>Renesance a humanismus 12. století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900"/>
              <a:t>Křížové výpravy, rozmach bohaté aristokracie, emancipace měst a měšťanstva, vznik významných katedrálních škol, později univerzit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900"/>
              <a:t>Kontakty s cizími kulturami (arabská); nové překlady antických děl</a:t>
            </a:r>
            <a:endParaRPr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/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 l="5855" r="218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8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9D825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0" name="Google Shape;190;p8" title="The Twelfth century renaissance | Medieval Science History part 2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9051" y="5004650"/>
            <a:ext cx="2471425" cy="1396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9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cs-CZ" sz="4200"/>
              <a:t>Karolinská renesance – historický kontext</a:t>
            </a:r>
            <a:endParaRPr/>
          </a:p>
        </p:txBody>
      </p:sp>
      <p:sp>
        <p:nvSpPr>
          <p:cNvPr id="197" name="Google Shape;197;p9"/>
          <p:cNvSpPr/>
          <p:nvPr/>
        </p:nvSpPr>
        <p:spPr>
          <a:xfrm>
            <a:off x="640080" y="258699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9"/>
          <p:cNvSpPr txBox="1"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/>
              <a:t>8. stol. – rozpad merovejské říše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/>
              <a:t>754 - Pippin III. nechává sebe i svého syna Karla (později Velikého) pomazat papežem jako vládce říše</a:t>
            </a:r>
            <a:endParaRPr sz="22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/>
              <a:t>768 – Karel nastupuje po Pippinovi Krátkém - sjednocení franské říše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/>
              <a:t>800 – korunovace “císařem Římanů”</a:t>
            </a:r>
            <a:endParaRPr/>
          </a:p>
        </p:txBody>
      </p:sp>
      <p:pic>
        <p:nvPicPr>
          <p:cNvPr id="199" name="Google Shape;199;p9"/>
          <p:cNvPicPr preferRelativeResize="0"/>
          <p:nvPr/>
        </p:nvPicPr>
        <p:blipFill rotWithShape="1">
          <a:blip r:embed="rId3">
            <a:alphaModFix/>
          </a:blip>
          <a:srcRect t="17572" r="1" b="2161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0" name="Google Shape;200;p9"/>
          <p:cNvSpPr txBox="1"/>
          <p:nvPr/>
        </p:nvSpPr>
        <p:spPr>
          <a:xfrm>
            <a:off x="2761874" y="6592771"/>
            <a:ext cx="30380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Pippin III. Krátký, Corpus Christi College MS 373, fol. 14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1931</Words>
  <Application>Microsoft Office PowerPoint</Application>
  <PresentationFormat>Širokoúhlá obrazovka</PresentationFormat>
  <Paragraphs>184</Paragraphs>
  <Slides>25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Libre Franklin</vt:lpstr>
      <vt:lpstr>Calibri</vt:lpstr>
      <vt:lpstr>Motiv Office</vt:lpstr>
      <vt:lpstr>Motiv Office</vt:lpstr>
      <vt:lpstr>Základy středolatinské literatury</vt:lpstr>
      <vt:lpstr>Domácí úkol: Navigatio Brendani</vt:lpstr>
      <vt:lpstr>Navigatio Brendani</vt:lpstr>
      <vt:lpstr>Navigatio Brendani</vt:lpstr>
      <vt:lpstr>Navigatio Brendani</vt:lpstr>
      <vt:lpstr>Navigatio Brendani</vt:lpstr>
      <vt:lpstr>Navigatio Brendani</vt:lpstr>
      <vt:lpstr>Středověk, aneb renesance stíhá renesanci?</vt:lpstr>
      <vt:lpstr>Karolinská renesance – historický kontext</vt:lpstr>
      <vt:lpstr>Snaha o kulturní a politickou obrodu – „Renovatio imperii“</vt:lpstr>
      <vt:lpstr>Merovejské písmo a karolinská minuskula</vt:lpstr>
      <vt:lpstr>Karlův dvůr</vt:lpstr>
      <vt:lpstr>Alkuin z Yorku (cca 730 – 804)</vt:lpstr>
      <vt:lpstr>Prezentace aplikace PowerPoint</vt:lpstr>
      <vt:lpstr>Alkuin z Yorku: Úlohy k bystření mladíků</vt:lpstr>
      <vt:lpstr>Einhard (770-840)</vt:lpstr>
      <vt:lpstr>Einhard, Život Karlův, 25: Vzdělání Karla Velikého</vt:lpstr>
      <vt:lpstr>Autoři mimo Karlův dvůr:  (H)rabanus Maurus  (cca 780-853)</vt:lpstr>
      <vt:lpstr>Rabanus Maurus: O přirozenosti věcí VIII, 2</vt:lpstr>
      <vt:lpstr>Rabanus Maurus: De laudibus sanctae crucis</vt:lpstr>
      <vt:lpstr>Walafrid Strabo (808/9 - 849</vt:lpstr>
      <vt:lpstr>Walafrid Strabo: Papaver (mák)</vt:lpstr>
      <vt:lpstr>Dhuoda  (cca 803 – po 843)</vt:lpstr>
      <vt:lpstr>…a další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středolatinské literatury</dc:title>
  <dc:creator>Zuzana Čermáková Lukšová</dc:creator>
  <cp:lastModifiedBy>Zuzana Lukšová</cp:lastModifiedBy>
  <cp:revision>1</cp:revision>
  <dcterms:created xsi:type="dcterms:W3CDTF">2022-10-17T09:59:32Z</dcterms:created>
  <dcterms:modified xsi:type="dcterms:W3CDTF">2022-10-18T09:17:51Z</dcterms:modified>
</cp:coreProperties>
</file>