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6" r:id="rId11"/>
    <p:sldId id="275" r:id="rId12"/>
    <p:sldId id="265" r:id="rId13"/>
    <p:sldId id="267" r:id="rId14"/>
    <p:sldId id="268" r:id="rId15"/>
    <p:sldId id="269" r:id="rId16"/>
    <p:sldId id="270" r:id="rId17"/>
    <p:sldId id="271" r:id="rId18"/>
    <p:sldId id="272" r:id="rId19"/>
    <p:sldId id="273" r:id="rId20"/>
    <p:sldId id="277" r:id="rId21"/>
    <p:sldId id="274" r:id="rId22"/>
    <p:sldId id="276" r:id="rId23"/>
    <p:sldId id="278" r:id="rId24"/>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703359-75A3-4885-BBDF-55DBF52294F2}"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cs-CZ"/>
        </a:p>
      </dgm:t>
    </dgm:pt>
    <dgm:pt modelId="{063290A0-C4C8-40AD-A78D-B982F63E2E67}">
      <dgm:prSet phldrT="[Text]"/>
      <dgm:spPr/>
      <dgm:t>
        <a:bodyPr/>
        <a:lstStyle/>
        <a:p>
          <a:r>
            <a:rPr lang="cs-CZ" dirty="0"/>
            <a:t>Narození a mládí světce</a:t>
          </a:r>
        </a:p>
      </dgm:t>
    </dgm:pt>
    <dgm:pt modelId="{0E7937CC-39FC-408B-887D-65C30A500E5D}" type="parTrans" cxnId="{1716D681-2A41-468F-97BF-A625766FD618}">
      <dgm:prSet/>
      <dgm:spPr/>
      <dgm:t>
        <a:bodyPr/>
        <a:lstStyle/>
        <a:p>
          <a:endParaRPr lang="cs-CZ"/>
        </a:p>
      </dgm:t>
    </dgm:pt>
    <dgm:pt modelId="{87B460CB-031E-473C-90CE-A6BF947FC899}" type="sibTrans" cxnId="{1716D681-2A41-468F-97BF-A625766FD618}">
      <dgm:prSet/>
      <dgm:spPr/>
      <dgm:t>
        <a:bodyPr/>
        <a:lstStyle/>
        <a:p>
          <a:endParaRPr lang="cs-CZ"/>
        </a:p>
      </dgm:t>
    </dgm:pt>
    <dgm:pt modelId="{449BD43F-960A-4314-9AE1-B37BE8A439A5}">
      <dgm:prSet phldrT="[Text]"/>
      <dgm:spPr/>
      <dgm:t>
        <a:bodyPr/>
        <a:lstStyle/>
        <a:p>
          <a:r>
            <a:rPr lang="cs-CZ" dirty="0"/>
            <a:t>Světcova smrt</a:t>
          </a:r>
        </a:p>
      </dgm:t>
    </dgm:pt>
    <dgm:pt modelId="{BE0DD147-53AE-42F7-B01F-6AA087C71FFA}" type="parTrans" cxnId="{1BACC99B-00FC-4F89-B121-55D30FD64168}">
      <dgm:prSet/>
      <dgm:spPr/>
      <dgm:t>
        <a:bodyPr/>
        <a:lstStyle/>
        <a:p>
          <a:endParaRPr lang="cs-CZ"/>
        </a:p>
      </dgm:t>
    </dgm:pt>
    <dgm:pt modelId="{E942274F-8A18-445D-B01D-0F8716FC2E61}" type="sibTrans" cxnId="{1BACC99B-00FC-4F89-B121-55D30FD64168}">
      <dgm:prSet/>
      <dgm:spPr/>
      <dgm:t>
        <a:bodyPr/>
        <a:lstStyle/>
        <a:p>
          <a:endParaRPr lang="cs-CZ"/>
        </a:p>
      </dgm:t>
    </dgm:pt>
    <dgm:pt modelId="{8B5E7199-8476-418B-9097-C3DFFB3B6F13}">
      <dgm:prSet phldrT="[Text]"/>
      <dgm:spPr/>
      <dgm:t>
        <a:bodyPr/>
        <a:lstStyle/>
        <a:p>
          <a:r>
            <a:rPr lang="cs-CZ" dirty="0"/>
            <a:t>Umučení (mučedníci)</a:t>
          </a:r>
        </a:p>
      </dgm:t>
    </dgm:pt>
    <dgm:pt modelId="{72B3B6CA-C315-49E5-9335-DB51D240820C}" type="parTrans" cxnId="{84AAB2B6-C94F-44EF-A342-C101A489F778}">
      <dgm:prSet/>
      <dgm:spPr/>
      <dgm:t>
        <a:bodyPr/>
        <a:lstStyle/>
        <a:p>
          <a:endParaRPr lang="cs-CZ"/>
        </a:p>
      </dgm:t>
    </dgm:pt>
    <dgm:pt modelId="{7A2521AB-13CD-45BF-B848-6ABC1A45D60D}" type="sibTrans" cxnId="{84AAB2B6-C94F-44EF-A342-C101A489F778}">
      <dgm:prSet/>
      <dgm:spPr/>
      <dgm:t>
        <a:bodyPr/>
        <a:lstStyle/>
        <a:p>
          <a:endParaRPr lang="cs-CZ"/>
        </a:p>
      </dgm:t>
    </dgm:pt>
    <dgm:pt modelId="{40D0FDA4-27FE-4066-82B3-73CDC6098F63}">
      <dgm:prSet phldrT="[Text]"/>
      <dgm:spPr/>
      <dgm:t>
        <a:bodyPr/>
        <a:lstStyle/>
        <a:p>
          <a:r>
            <a:rPr lang="cs-CZ" dirty="0"/>
            <a:t>Zázraky doprovázející světcovu smrt</a:t>
          </a:r>
        </a:p>
      </dgm:t>
    </dgm:pt>
    <dgm:pt modelId="{EB773817-10BC-4D57-AF2F-888388671FB3}" type="parTrans" cxnId="{C6208B49-B014-4183-9CB7-7595EAC49D71}">
      <dgm:prSet/>
      <dgm:spPr/>
      <dgm:t>
        <a:bodyPr/>
        <a:lstStyle/>
        <a:p>
          <a:endParaRPr lang="cs-CZ"/>
        </a:p>
      </dgm:t>
    </dgm:pt>
    <dgm:pt modelId="{ADCC9FED-DAE7-4BC5-BCB5-71F63C34081C}" type="sibTrans" cxnId="{C6208B49-B014-4183-9CB7-7595EAC49D71}">
      <dgm:prSet/>
      <dgm:spPr/>
      <dgm:t>
        <a:bodyPr/>
        <a:lstStyle/>
        <a:p>
          <a:endParaRPr lang="cs-CZ"/>
        </a:p>
      </dgm:t>
    </dgm:pt>
    <dgm:pt modelId="{50F61BD2-97D4-4172-8018-B1F12CF98975}">
      <dgm:prSet/>
      <dgm:spPr/>
      <dgm:t>
        <a:bodyPr/>
        <a:lstStyle/>
        <a:p>
          <a:r>
            <a:rPr lang="cs-CZ" dirty="0"/>
            <a:t>Světcův dospělý život</a:t>
          </a:r>
        </a:p>
      </dgm:t>
    </dgm:pt>
    <dgm:pt modelId="{F2E9DC6A-0AA3-4403-80C9-76F82B31EB1D}" type="parTrans" cxnId="{B56C5F12-6F07-465D-A5EC-D47535FD42F4}">
      <dgm:prSet/>
      <dgm:spPr/>
      <dgm:t>
        <a:bodyPr/>
        <a:lstStyle/>
        <a:p>
          <a:endParaRPr lang="cs-CZ"/>
        </a:p>
      </dgm:t>
    </dgm:pt>
    <dgm:pt modelId="{954F5B53-B22D-4043-8D36-1E78E79D26FE}" type="sibTrans" cxnId="{B56C5F12-6F07-465D-A5EC-D47535FD42F4}">
      <dgm:prSet/>
      <dgm:spPr/>
      <dgm:t>
        <a:bodyPr/>
        <a:lstStyle/>
        <a:p>
          <a:endParaRPr lang="cs-CZ"/>
        </a:p>
      </dgm:t>
    </dgm:pt>
    <dgm:pt modelId="{581EF4A9-2EFD-47F7-93C1-B79B8F6D29B0}">
      <dgm:prSet/>
      <dgm:spPr/>
      <dgm:t>
        <a:bodyPr/>
        <a:lstStyle/>
        <a:p>
          <a:r>
            <a:rPr lang="cs-CZ" dirty="0"/>
            <a:t>Ctnosti</a:t>
          </a:r>
        </a:p>
      </dgm:t>
    </dgm:pt>
    <dgm:pt modelId="{8713757B-9E01-433F-994B-18530CA30E6C}" type="parTrans" cxnId="{E75FAE3A-F03E-4DA6-8EE3-3588CA1DA840}">
      <dgm:prSet/>
      <dgm:spPr/>
      <dgm:t>
        <a:bodyPr/>
        <a:lstStyle/>
        <a:p>
          <a:endParaRPr lang="cs-CZ"/>
        </a:p>
      </dgm:t>
    </dgm:pt>
    <dgm:pt modelId="{192E54C5-9629-41CF-9982-B86754D39D58}" type="sibTrans" cxnId="{E75FAE3A-F03E-4DA6-8EE3-3588CA1DA840}">
      <dgm:prSet/>
      <dgm:spPr/>
      <dgm:t>
        <a:bodyPr/>
        <a:lstStyle/>
        <a:p>
          <a:endParaRPr lang="cs-CZ"/>
        </a:p>
      </dgm:t>
    </dgm:pt>
    <dgm:pt modelId="{904E9404-2AD3-4F01-9823-DDB14ABE1935}">
      <dgm:prSet/>
      <dgm:spPr/>
      <dgm:t>
        <a:bodyPr/>
        <a:lstStyle/>
        <a:p>
          <a:r>
            <a:rPr lang="cs-CZ" dirty="0"/>
            <a:t>Zásluhy a dobré skutky</a:t>
          </a:r>
        </a:p>
      </dgm:t>
    </dgm:pt>
    <dgm:pt modelId="{8B0E24F4-4D52-4592-8F6F-CB0058DA54BC}" type="parTrans" cxnId="{424B629A-C8BC-449C-A970-D95E0B2AC6DC}">
      <dgm:prSet/>
      <dgm:spPr/>
      <dgm:t>
        <a:bodyPr/>
        <a:lstStyle/>
        <a:p>
          <a:endParaRPr lang="cs-CZ"/>
        </a:p>
      </dgm:t>
    </dgm:pt>
    <dgm:pt modelId="{A3AFC3ED-29FF-4C50-9998-1BA1D811EBD5}" type="sibTrans" cxnId="{424B629A-C8BC-449C-A970-D95E0B2AC6DC}">
      <dgm:prSet/>
      <dgm:spPr/>
      <dgm:t>
        <a:bodyPr/>
        <a:lstStyle/>
        <a:p>
          <a:endParaRPr lang="cs-CZ"/>
        </a:p>
      </dgm:t>
    </dgm:pt>
    <dgm:pt modelId="{A737460B-972D-46C6-856F-B4CF8E72E407}">
      <dgm:prSet/>
      <dgm:spPr/>
      <dgm:t>
        <a:bodyPr/>
        <a:lstStyle/>
        <a:p>
          <a:r>
            <a:rPr lang="cs-CZ" i="1" dirty="0" err="1"/>
            <a:t>Translatio</a:t>
          </a:r>
          <a:endParaRPr lang="cs-CZ" i="1" dirty="0"/>
        </a:p>
      </dgm:t>
    </dgm:pt>
    <dgm:pt modelId="{0A859779-54B0-4892-BD33-9268DDCEFDD4}" type="parTrans" cxnId="{D56B5C4F-2F22-4EFA-B980-543665DEEC75}">
      <dgm:prSet/>
      <dgm:spPr/>
      <dgm:t>
        <a:bodyPr/>
        <a:lstStyle/>
        <a:p>
          <a:endParaRPr lang="cs-CZ"/>
        </a:p>
      </dgm:t>
    </dgm:pt>
    <dgm:pt modelId="{7EF4F543-2F17-4B69-A449-5FCFE157FAA4}" type="sibTrans" cxnId="{D56B5C4F-2F22-4EFA-B980-543665DEEC75}">
      <dgm:prSet/>
      <dgm:spPr/>
      <dgm:t>
        <a:bodyPr/>
        <a:lstStyle/>
        <a:p>
          <a:endParaRPr lang="cs-CZ"/>
        </a:p>
      </dgm:t>
    </dgm:pt>
    <dgm:pt modelId="{72E6EA09-FB30-4D0D-AD04-D213F4873906}">
      <dgm:prSet/>
      <dgm:spPr/>
      <dgm:t>
        <a:bodyPr/>
        <a:lstStyle/>
        <a:p>
          <a:r>
            <a:rPr lang="cs-CZ" dirty="0"/>
            <a:t>Zázraky doprovázející převoz světcova těla</a:t>
          </a:r>
        </a:p>
      </dgm:t>
    </dgm:pt>
    <dgm:pt modelId="{F5FD33A1-6058-4B3C-80C3-1453B7F85F1B}" type="parTrans" cxnId="{36E3FAC6-C261-4BF1-8A38-3F3C2E2D7805}">
      <dgm:prSet/>
      <dgm:spPr/>
      <dgm:t>
        <a:bodyPr/>
        <a:lstStyle/>
        <a:p>
          <a:endParaRPr lang="cs-CZ"/>
        </a:p>
      </dgm:t>
    </dgm:pt>
    <dgm:pt modelId="{2486F167-7F99-4555-8C5E-C0ADC8FD26B6}" type="sibTrans" cxnId="{36E3FAC6-C261-4BF1-8A38-3F3C2E2D7805}">
      <dgm:prSet/>
      <dgm:spPr/>
      <dgm:t>
        <a:bodyPr/>
        <a:lstStyle/>
        <a:p>
          <a:endParaRPr lang="cs-CZ"/>
        </a:p>
      </dgm:t>
    </dgm:pt>
    <dgm:pt modelId="{D9DBD06D-47FB-460F-8948-7107FBBB35CF}">
      <dgm:prSet/>
      <dgm:spPr/>
      <dgm:t>
        <a:bodyPr/>
        <a:lstStyle/>
        <a:p>
          <a:r>
            <a:rPr lang="cs-CZ" dirty="0"/>
            <a:t>Okolnosti narození, neobvyklá zbožnost dětském věku</a:t>
          </a:r>
        </a:p>
      </dgm:t>
    </dgm:pt>
    <dgm:pt modelId="{845DA302-F185-4FD7-AB81-C5773D21704C}" type="parTrans" cxnId="{B57D418B-3CBD-4614-8210-0CF0CA7FCA9A}">
      <dgm:prSet/>
      <dgm:spPr/>
      <dgm:t>
        <a:bodyPr/>
        <a:lstStyle/>
        <a:p>
          <a:endParaRPr lang="cs-CZ"/>
        </a:p>
      </dgm:t>
    </dgm:pt>
    <dgm:pt modelId="{DE07F54F-9D4F-47A4-B9EE-7A3EBDF79CA5}" type="sibTrans" cxnId="{B57D418B-3CBD-4614-8210-0CF0CA7FCA9A}">
      <dgm:prSet/>
      <dgm:spPr/>
      <dgm:t>
        <a:bodyPr/>
        <a:lstStyle/>
        <a:p>
          <a:endParaRPr lang="cs-CZ"/>
        </a:p>
      </dgm:t>
    </dgm:pt>
    <dgm:pt modelId="{DE0C9BD6-BDE0-4C4A-BB69-6F965120793B}" type="pres">
      <dgm:prSet presAssocID="{0B703359-75A3-4885-BBDF-55DBF52294F2}" presName="Name0" presStyleCnt="0">
        <dgm:presLayoutVars>
          <dgm:dir/>
          <dgm:animLvl val="lvl"/>
          <dgm:resizeHandles val="exact"/>
        </dgm:presLayoutVars>
      </dgm:prSet>
      <dgm:spPr/>
    </dgm:pt>
    <dgm:pt modelId="{AD999C86-111C-4827-B4A6-69FE16680684}" type="pres">
      <dgm:prSet presAssocID="{063290A0-C4C8-40AD-A78D-B982F63E2E67}" presName="composite" presStyleCnt="0"/>
      <dgm:spPr/>
    </dgm:pt>
    <dgm:pt modelId="{547DA86C-FD14-4C2A-9838-FD881546E067}" type="pres">
      <dgm:prSet presAssocID="{063290A0-C4C8-40AD-A78D-B982F63E2E67}" presName="parTx" presStyleLbl="alignNode1" presStyleIdx="0" presStyleCnt="4">
        <dgm:presLayoutVars>
          <dgm:chMax val="0"/>
          <dgm:chPref val="0"/>
          <dgm:bulletEnabled val="1"/>
        </dgm:presLayoutVars>
      </dgm:prSet>
      <dgm:spPr/>
    </dgm:pt>
    <dgm:pt modelId="{D88B7581-1A80-4E7D-866D-DB23BB9E9999}" type="pres">
      <dgm:prSet presAssocID="{063290A0-C4C8-40AD-A78D-B982F63E2E67}" presName="desTx" presStyleLbl="alignAccFollowNode1" presStyleIdx="0" presStyleCnt="4">
        <dgm:presLayoutVars>
          <dgm:bulletEnabled val="1"/>
        </dgm:presLayoutVars>
      </dgm:prSet>
      <dgm:spPr/>
    </dgm:pt>
    <dgm:pt modelId="{6C91957D-085D-4242-AE4F-269E1CB2DFFD}" type="pres">
      <dgm:prSet presAssocID="{87B460CB-031E-473C-90CE-A6BF947FC899}" presName="space" presStyleCnt="0"/>
      <dgm:spPr/>
    </dgm:pt>
    <dgm:pt modelId="{6AA5981E-EC9E-4F3E-A5AC-77CAAF01CF5D}" type="pres">
      <dgm:prSet presAssocID="{50F61BD2-97D4-4172-8018-B1F12CF98975}" presName="composite" presStyleCnt="0"/>
      <dgm:spPr/>
    </dgm:pt>
    <dgm:pt modelId="{6D8DBB34-C41A-4D34-B0DA-D074F5EA13D6}" type="pres">
      <dgm:prSet presAssocID="{50F61BD2-97D4-4172-8018-B1F12CF98975}" presName="parTx" presStyleLbl="alignNode1" presStyleIdx="1" presStyleCnt="4">
        <dgm:presLayoutVars>
          <dgm:chMax val="0"/>
          <dgm:chPref val="0"/>
          <dgm:bulletEnabled val="1"/>
        </dgm:presLayoutVars>
      </dgm:prSet>
      <dgm:spPr/>
    </dgm:pt>
    <dgm:pt modelId="{4CC1A474-AA55-43F7-B214-D016350716BA}" type="pres">
      <dgm:prSet presAssocID="{50F61BD2-97D4-4172-8018-B1F12CF98975}" presName="desTx" presStyleLbl="alignAccFollowNode1" presStyleIdx="1" presStyleCnt="4">
        <dgm:presLayoutVars>
          <dgm:bulletEnabled val="1"/>
        </dgm:presLayoutVars>
      </dgm:prSet>
      <dgm:spPr/>
    </dgm:pt>
    <dgm:pt modelId="{551A57CD-9424-4716-935E-856845DE48FC}" type="pres">
      <dgm:prSet presAssocID="{954F5B53-B22D-4043-8D36-1E78E79D26FE}" presName="space" presStyleCnt="0"/>
      <dgm:spPr/>
    </dgm:pt>
    <dgm:pt modelId="{2BE3561A-D2DF-4373-8F0D-AE3F38562834}" type="pres">
      <dgm:prSet presAssocID="{449BD43F-960A-4314-9AE1-B37BE8A439A5}" presName="composite" presStyleCnt="0"/>
      <dgm:spPr/>
    </dgm:pt>
    <dgm:pt modelId="{814EA42B-B4AA-4CD9-8A14-702D6141EDD4}" type="pres">
      <dgm:prSet presAssocID="{449BD43F-960A-4314-9AE1-B37BE8A439A5}" presName="parTx" presStyleLbl="alignNode1" presStyleIdx="2" presStyleCnt="4">
        <dgm:presLayoutVars>
          <dgm:chMax val="0"/>
          <dgm:chPref val="0"/>
          <dgm:bulletEnabled val="1"/>
        </dgm:presLayoutVars>
      </dgm:prSet>
      <dgm:spPr/>
    </dgm:pt>
    <dgm:pt modelId="{53E2021A-72B7-4EC7-AD25-657D38EA9600}" type="pres">
      <dgm:prSet presAssocID="{449BD43F-960A-4314-9AE1-B37BE8A439A5}" presName="desTx" presStyleLbl="alignAccFollowNode1" presStyleIdx="2" presStyleCnt="4">
        <dgm:presLayoutVars>
          <dgm:bulletEnabled val="1"/>
        </dgm:presLayoutVars>
      </dgm:prSet>
      <dgm:spPr/>
    </dgm:pt>
    <dgm:pt modelId="{572B7F5A-FB24-4066-9E06-4CD2ED99CD2F}" type="pres">
      <dgm:prSet presAssocID="{E942274F-8A18-445D-B01D-0F8716FC2E61}" presName="space" presStyleCnt="0"/>
      <dgm:spPr/>
    </dgm:pt>
    <dgm:pt modelId="{EEA37EAE-EE22-41BF-8F53-2CE9180792B3}" type="pres">
      <dgm:prSet presAssocID="{A737460B-972D-46C6-856F-B4CF8E72E407}" presName="composite" presStyleCnt="0"/>
      <dgm:spPr/>
    </dgm:pt>
    <dgm:pt modelId="{ED0EAE4B-C35A-4478-9CB0-40C83C234D66}" type="pres">
      <dgm:prSet presAssocID="{A737460B-972D-46C6-856F-B4CF8E72E407}" presName="parTx" presStyleLbl="alignNode1" presStyleIdx="3" presStyleCnt="4">
        <dgm:presLayoutVars>
          <dgm:chMax val="0"/>
          <dgm:chPref val="0"/>
          <dgm:bulletEnabled val="1"/>
        </dgm:presLayoutVars>
      </dgm:prSet>
      <dgm:spPr/>
    </dgm:pt>
    <dgm:pt modelId="{DE0145D6-5480-40FB-870B-3B975B1D843A}" type="pres">
      <dgm:prSet presAssocID="{A737460B-972D-46C6-856F-B4CF8E72E407}" presName="desTx" presStyleLbl="alignAccFollowNode1" presStyleIdx="3" presStyleCnt="4">
        <dgm:presLayoutVars>
          <dgm:bulletEnabled val="1"/>
        </dgm:presLayoutVars>
      </dgm:prSet>
      <dgm:spPr/>
    </dgm:pt>
  </dgm:ptLst>
  <dgm:cxnLst>
    <dgm:cxn modelId="{C096E111-F414-4EFD-B30B-14752996F95F}" type="presOf" srcId="{904E9404-2AD3-4F01-9823-DDB14ABE1935}" destId="{4CC1A474-AA55-43F7-B214-D016350716BA}" srcOrd="0" destOrd="1" presId="urn:microsoft.com/office/officeart/2005/8/layout/hList1"/>
    <dgm:cxn modelId="{B56C5F12-6F07-465D-A5EC-D47535FD42F4}" srcId="{0B703359-75A3-4885-BBDF-55DBF52294F2}" destId="{50F61BD2-97D4-4172-8018-B1F12CF98975}" srcOrd="1" destOrd="0" parTransId="{F2E9DC6A-0AA3-4403-80C9-76F82B31EB1D}" sibTransId="{954F5B53-B22D-4043-8D36-1E78E79D26FE}"/>
    <dgm:cxn modelId="{E75FAE3A-F03E-4DA6-8EE3-3588CA1DA840}" srcId="{50F61BD2-97D4-4172-8018-B1F12CF98975}" destId="{581EF4A9-2EFD-47F7-93C1-B79B8F6D29B0}" srcOrd="0" destOrd="0" parTransId="{8713757B-9E01-433F-994B-18530CA30E6C}" sibTransId="{192E54C5-9629-41CF-9982-B86754D39D58}"/>
    <dgm:cxn modelId="{572F2460-AD0A-4A2B-869D-3C2C5FF2CF23}" type="presOf" srcId="{0B703359-75A3-4885-BBDF-55DBF52294F2}" destId="{DE0C9BD6-BDE0-4C4A-BB69-6F965120793B}" srcOrd="0" destOrd="0" presId="urn:microsoft.com/office/officeart/2005/8/layout/hList1"/>
    <dgm:cxn modelId="{891BC064-C3BD-497C-A668-24BBD14A8DA4}" type="presOf" srcId="{581EF4A9-2EFD-47F7-93C1-B79B8F6D29B0}" destId="{4CC1A474-AA55-43F7-B214-D016350716BA}" srcOrd="0" destOrd="0" presId="urn:microsoft.com/office/officeart/2005/8/layout/hList1"/>
    <dgm:cxn modelId="{C6208B49-B014-4183-9CB7-7595EAC49D71}" srcId="{449BD43F-960A-4314-9AE1-B37BE8A439A5}" destId="{40D0FDA4-27FE-4066-82B3-73CDC6098F63}" srcOrd="1" destOrd="0" parTransId="{EB773817-10BC-4D57-AF2F-888388671FB3}" sibTransId="{ADCC9FED-DAE7-4BC5-BCB5-71F63C34081C}"/>
    <dgm:cxn modelId="{D56B5C4F-2F22-4EFA-B980-543665DEEC75}" srcId="{0B703359-75A3-4885-BBDF-55DBF52294F2}" destId="{A737460B-972D-46C6-856F-B4CF8E72E407}" srcOrd="3" destOrd="0" parTransId="{0A859779-54B0-4892-BD33-9268DDCEFDD4}" sibTransId="{7EF4F543-2F17-4B69-A449-5FCFE157FAA4}"/>
    <dgm:cxn modelId="{1716D681-2A41-468F-97BF-A625766FD618}" srcId="{0B703359-75A3-4885-BBDF-55DBF52294F2}" destId="{063290A0-C4C8-40AD-A78D-B982F63E2E67}" srcOrd="0" destOrd="0" parTransId="{0E7937CC-39FC-408B-887D-65C30A500E5D}" sibTransId="{87B460CB-031E-473C-90CE-A6BF947FC899}"/>
    <dgm:cxn modelId="{B57D418B-3CBD-4614-8210-0CF0CA7FCA9A}" srcId="{063290A0-C4C8-40AD-A78D-B982F63E2E67}" destId="{D9DBD06D-47FB-460F-8948-7107FBBB35CF}" srcOrd="0" destOrd="0" parTransId="{845DA302-F185-4FD7-AB81-C5773D21704C}" sibTransId="{DE07F54F-9D4F-47A4-B9EE-7A3EBDF79CA5}"/>
    <dgm:cxn modelId="{78AC1597-F11B-4FE2-8AC4-07C10369FC9C}" type="presOf" srcId="{449BD43F-960A-4314-9AE1-B37BE8A439A5}" destId="{814EA42B-B4AA-4CD9-8A14-702D6141EDD4}" srcOrd="0" destOrd="0" presId="urn:microsoft.com/office/officeart/2005/8/layout/hList1"/>
    <dgm:cxn modelId="{424B629A-C8BC-449C-A970-D95E0B2AC6DC}" srcId="{50F61BD2-97D4-4172-8018-B1F12CF98975}" destId="{904E9404-2AD3-4F01-9823-DDB14ABE1935}" srcOrd="1" destOrd="0" parTransId="{8B0E24F4-4D52-4592-8F6F-CB0058DA54BC}" sibTransId="{A3AFC3ED-29FF-4C50-9998-1BA1D811EBD5}"/>
    <dgm:cxn modelId="{1BACC99B-00FC-4F89-B121-55D30FD64168}" srcId="{0B703359-75A3-4885-BBDF-55DBF52294F2}" destId="{449BD43F-960A-4314-9AE1-B37BE8A439A5}" srcOrd="2" destOrd="0" parTransId="{BE0DD147-53AE-42F7-B01F-6AA087C71FFA}" sibTransId="{E942274F-8A18-445D-B01D-0F8716FC2E61}"/>
    <dgm:cxn modelId="{B0114EA1-6D58-45F8-83CC-ADC338F3EEFE}" type="presOf" srcId="{063290A0-C4C8-40AD-A78D-B982F63E2E67}" destId="{547DA86C-FD14-4C2A-9838-FD881546E067}" srcOrd="0" destOrd="0" presId="urn:microsoft.com/office/officeart/2005/8/layout/hList1"/>
    <dgm:cxn modelId="{E1092EAC-99BA-4F10-9BD1-86D093757379}" type="presOf" srcId="{D9DBD06D-47FB-460F-8948-7107FBBB35CF}" destId="{D88B7581-1A80-4E7D-866D-DB23BB9E9999}" srcOrd="0" destOrd="0" presId="urn:microsoft.com/office/officeart/2005/8/layout/hList1"/>
    <dgm:cxn modelId="{D519EBB3-2980-4F55-A509-7726BB03EA71}" type="presOf" srcId="{A737460B-972D-46C6-856F-B4CF8E72E407}" destId="{ED0EAE4B-C35A-4478-9CB0-40C83C234D66}" srcOrd="0" destOrd="0" presId="urn:microsoft.com/office/officeart/2005/8/layout/hList1"/>
    <dgm:cxn modelId="{84AAB2B6-C94F-44EF-A342-C101A489F778}" srcId="{449BD43F-960A-4314-9AE1-B37BE8A439A5}" destId="{8B5E7199-8476-418B-9097-C3DFFB3B6F13}" srcOrd="0" destOrd="0" parTransId="{72B3B6CA-C315-49E5-9335-DB51D240820C}" sibTransId="{7A2521AB-13CD-45BF-B848-6ABC1A45D60D}"/>
    <dgm:cxn modelId="{36E3FAC6-C261-4BF1-8A38-3F3C2E2D7805}" srcId="{A737460B-972D-46C6-856F-B4CF8E72E407}" destId="{72E6EA09-FB30-4D0D-AD04-D213F4873906}" srcOrd="0" destOrd="0" parTransId="{F5FD33A1-6058-4B3C-80C3-1453B7F85F1B}" sibTransId="{2486F167-7F99-4555-8C5E-C0ADC8FD26B6}"/>
    <dgm:cxn modelId="{4D5B47D8-7C2F-4CEE-A562-DBFAAECB8834}" type="presOf" srcId="{50F61BD2-97D4-4172-8018-B1F12CF98975}" destId="{6D8DBB34-C41A-4D34-B0DA-D074F5EA13D6}" srcOrd="0" destOrd="0" presId="urn:microsoft.com/office/officeart/2005/8/layout/hList1"/>
    <dgm:cxn modelId="{3424ECDA-6106-4E5A-8C98-EC049C819878}" type="presOf" srcId="{8B5E7199-8476-418B-9097-C3DFFB3B6F13}" destId="{53E2021A-72B7-4EC7-AD25-657D38EA9600}" srcOrd="0" destOrd="0" presId="urn:microsoft.com/office/officeart/2005/8/layout/hList1"/>
    <dgm:cxn modelId="{9E7D7CE7-2BB3-47AD-8B01-8935D1625022}" type="presOf" srcId="{40D0FDA4-27FE-4066-82B3-73CDC6098F63}" destId="{53E2021A-72B7-4EC7-AD25-657D38EA9600}" srcOrd="0" destOrd="1" presId="urn:microsoft.com/office/officeart/2005/8/layout/hList1"/>
    <dgm:cxn modelId="{BB2A58FA-2522-4257-9C43-BB46264B4ECB}" type="presOf" srcId="{72E6EA09-FB30-4D0D-AD04-D213F4873906}" destId="{DE0145D6-5480-40FB-870B-3B975B1D843A}" srcOrd="0" destOrd="0" presId="urn:microsoft.com/office/officeart/2005/8/layout/hList1"/>
    <dgm:cxn modelId="{363A4045-690A-407E-9499-289421C10AE1}" type="presParOf" srcId="{DE0C9BD6-BDE0-4C4A-BB69-6F965120793B}" destId="{AD999C86-111C-4827-B4A6-69FE16680684}" srcOrd="0" destOrd="0" presId="urn:microsoft.com/office/officeart/2005/8/layout/hList1"/>
    <dgm:cxn modelId="{B74E4314-BE74-4590-B6C0-0165470347CE}" type="presParOf" srcId="{AD999C86-111C-4827-B4A6-69FE16680684}" destId="{547DA86C-FD14-4C2A-9838-FD881546E067}" srcOrd="0" destOrd="0" presId="urn:microsoft.com/office/officeart/2005/8/layout/hList1"/>
    <dgm:cxn modelId="{E74EB284-0436-4713-86BF-6AC18B3E57BE}" type="presParOf" srcId="{AD999C86-111C-4827-B4A6-69FE16680684}" destId="{D88B7581-1A80-4E7D-866D-DB23BB9E9999}" srcOrd="1" destOrd="0" presId="urn:microsoft.com/office/officeart/2005/8/layout/hList1"/>
    <dgm:cxn modelId="{DE88825A-AD5E-425C-9EA1-B935149A196D}" type="presParOf" srcId="{DE0C9BD6-BDE0-4C4A-BB69-6F965120793B}" destId="{6C91957D-085D-4242-AE4F-269E1CB2DFFD}" srcOrd="1" destOrd="0" presId="urn:microsoft.com/office/officeart/2005/8/layout/hList1"/>
    <dgm:cxn modelId="{B8C697C8-2723-4AED-92B4-37024895C604}" type="presParOf" srcId="{DE0C9BD6-BDE0-4C4A-BB69-6F965120793B}" destId="{6AA5981E-EC9E-4F3E-A5AC-77CAAF01CF5D}" srcOrd="2" destOrd="0" presId="urn:microsoft.com/office/officeart/2005/8/layout/hList1"/>
    <dgm:cxn modelId="{F0D78CD4-A9CC-4CE1-ACC5-051BAF72E120}" type="presParOf" srcId="{6AA5981E-EC9E-4F3E-A5AC-77CAAF01CF5D}" destId="{6D8DBB34-C41A-4D34-B0DA-D074F5EA13D6}" srcOrd="0" destOrd="0" presId="urn:microsoft.com/office/officeart/2005/8/layout/hList1"/>
    <dgm:cxn modelId="{28D28073-F89E-48EB-81C9-E92AECC76BB9}" type="presParOf" srcId="{6AA5981E-EC9E-4F3E-A5AC-77CAAF01CF5D}" destId="{4CC1A474-AA55-43F7-B214-D016350716BA}" srcOrd="1" destOrd="0" presId="urn:microsoft.com/office/officeart/2005/8/layout/hList1"/>
    <dgm:cxn modelId="{F7DE7F21-199B-4D9E-AF33-F8DE7EE973C3}" type="presParOf" srcId="{DE0C9BD6-BDE0-4C4A-BB69-6F965120793B}" destId="{551A57CD-9424-4716-935E-856845DE48FC}" srcOrd="3" destOrd="0" presId="urn:microsoft.com/office/officeart/2005/8/layout/hList1"/>
    <dgm:cxn modelId="{496806FB-6A59-4D9D-81F8-E185D098EDAE}" type="presParOf" srcId="{DE0C9BD6-BDE0-4C4A-BB69-6F965120793B}" destId="{2BE3561A-D2DF-4373-8F0D-AE3F38562834}" srcOrd="4" destOrd="0" presId="urn:microsoft.com/office/officeart/2005/8/layout/hList1"/>
    <dgm:cxn modelId="{BEB6E75A-56EC-4B40-8806-102DB8120643}" type="presParOf" srcId="{2BE3561A-D2DF-4373-8F0D-AE3F38562834}" destId="{814EA42B-B4AA-4CD9-8A14-702D6141EDD4}" srcOrd="0" destOrd="0" presId="urn:microsoft.com/office/officeart/2005/8/layout/hList1"/>
    <dgm:cxn modelId="{749DE52E-5A85-447B-92D7-25348191E217}" type="presParOf" srcId="{2BE3561A-D2DF-4373-8F0D-AE3F38562834}" destId="{53E2021A-72B7-4EC7-AD25-657D38EA9600}" srcOrd="1" destOrd="0" presId="urn:microsoft.com/office/officeart/2005/8/layout/hList1"/>
    <dgm:cxn modelId="{48C10A69-3FFC-4DF6-B6F5-ED4A2AE95487}" type="presParOf" srcId="{DE0C9BD6-BDE0-4C4A-BB69-6F965120793B}" destId="{572B7F5A-FB24-4066-9E06-4CD2ED99CD2F}" srcOrd="5" destOrd="0" presId="urn:microsoft.com/office/officeart/2005/8/layout/hList1"/>
    <dgm:cxn modelId="{254D2DA3-24AF-4EDC-905B-4D77EB5A372E}" type="presParOf" srcId="{DE0C9BD6-BDE0-4C4A-BB69-6F965120793B}" destId="{EEA37EAE-EE22-41BF-8F53-2CE9180792B3}" srcOrd="6" destOrd="0" presId="urn:microsoft.com/office/officeart/2005/8/layout/hList1"/>
    <dgm:cxn modelId="{F3CED643-962E-4C18-9522-4EC825B0BB01}" type="presParOf" srcId="{EEA37EAE-EE22-41BF-8F53-2CE9180792B3}" destId="{ED0EAE4B-C35A-4478-9CB0-40C83C234D66}" srcOrd="0" destOrd="0" presId="urn:microsoft.com/office/officeart/2005/8/layout/hList1"/>
    <dgm:cxn modelId="{91F33BBC-F01A-4E5D-A1E7-73AD8C6D3F23}" type="presParOf" srcId="{EEA37EAE-EE22-41BF-8F53-2CE9180792B3}" destId="{DE0145D6-5480-40FB-870B-3B975B1D843A}"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F38228-2D5F-4FFA-AC2F-A2729FBE4381}" type="doc">
      <dgm:prSet loTypeId="urn:microsoft.com/office/officeart/2005/8/layout/hierarchy2" loCatId="hierarchy" qsTypeId="urn:microsoft.com/office/officeart/2005/8/quickstyle/3d3" qsCatId="3D" csTypeId="urn:microsoft.com/office/officeart/2005/8/colors/accent2_3" csCatId="accent2" phldr="1"/>
      <dgm:spPr/>
      <dgm:t>
        <a:bodyPr/>
        <a:lstStyle/>
        <a:p>
          <a:endParaRPr lang="cs-CZ"/>
        </a:p>
      </dgm:t>
    </dgm:pt>
    <dgm:pt modelId="{5397B3C8-3A7D-4A27-AE4E-1B54BAD8B717}">
      <dgm:prSet phldrT="[Text]" custT="1"/>
      <dgm:spPr/>
      <dgm:t>
        <a:bodyPr/>
        <a:lstStyle/>
        <a:p>
          <a:r>
            <a:rPr lang="cs-CZ" sz="1200" i="1" dirty="0"/>
            <a:t>Nedochovaná staroslověnská legenda z 11. stol.?</a:t>
          </a:r>
          <a:endParaRPr lang="cs-CZ" sz="1200" dirty="0"/>
        </a:p>
      </dgm:t>
    </dgm:pt>
    <dgm:pt modelId="{82F69D71-E1C3-432F-AE66-A87DA3A5E387}" type="parTrans" cxnId="{7D772B9A-58E3-4323-96CA-635614A44F4F}">
      <dgm:prSet/>
      <dgm:spPr/>
      <dgm:t>
        <a:bodyPr/>
        <a:lstStyle/>
        <a:p>
          <a:endParaRPr lang="cs-CZ"/>
        </a:p>
      </dgm:t>
    </dgm:pt>
    <dgm:pt modelId="{654486A6-F02C-49BF-B9FB-85D82117EB87}" type="sibTrans" cxnId="{7D772B9A-58E3-4323-96CA-635614A44F4F}">
      <dgm:prSet/>
      <dgm:spPr/>
      <dgm:t>
        <a:bodyPr/>
        <a:lstStyle/>
        <a:p>
          <a:endParaRPr lang="cs-CZ"/>
        </a:p>
      </dgm:t>
    </dgm:pt>
    <dgm:pt modelId="{2B81FB56-2392-4873-BEE0-25096E52289F}">
      <dgm:prSet phldrT="[Text]"/>
      <dgm:spPr/>
      <dgm:t>
        <a:bodyPr/>
        <a:lstStyle/>
        <a:p>
          <a:r>
            <a:rPr lang="cs-CZ" b="1" dirty="0"/>
            <a:t>Vita minor</a:t>
          </a:r>
        </a:p>
        <a:p>
          <a:r>
            <a:rPr lang="cs-CZ" dirty="0"/>
            <a:t>(1. pol. 12. stol.)</a:t>
          </a:r>
        </a:p>
      </dgm:t>
    </dgm:pt>
    <dgm:pt modelId="{EA587083-739E-4D07-B6CC-CBD6D67F52A1}" type="parTrans" cxnId="{ABD5C834-7DBF-4C3E-B3E6-CF9CE4D4D52F}">
      <dgm:prSet/>
      <dgm:spPr/>
      <dgm:t>
        <a:bodyPr/>
        <a:lstStyle/>
        <a:p>
          <a:endParaRPr lang="cs-CZ"/>
        </a:p>
      </dgm:t>
    </dgm:pt>
    <dgm:pt modelId="{E61A09B6-B5D0-4FC9-9BC1-23B0E0DCDEFE}" type="sibTrans" cxnId="{ABD5C834-7DBF-4C3E-B3E6-CF9CE4D4D52F}">
      <dgm:prSet/>
      <dgm:spPr/>
      <dgm:t>
        <a:bodyPr/>
        <a:lstStyle/>
        <a:p>
          <a:endParaRPr lang="cs-CZ"/>
        </a:p>
      </dgm:t>
    </dgm:pt>
    <dgm:pt modelId="{5AD06BD1-19D1-498F-AE48-B3D1C13D9030}">
      <dgm:prSet/>
      <dgm:spPr/>
      <dgm:t>
        <a:bodyPr/>
        <a:lstStyle/>
        <a:p>
          <a:r>
            <a:rPr lang="cs-CZ" b="1" dirty="0"/>
            <a:t>Vita </a:t>
          </a:r>
          <a:r>
            <a:rPr lang="cs-CZ" b="1" dirty="0" err="1"/>
            <a:t>antiqua</a:t>
          </a:r>
          <a:endParaRPr lang="cs-CZ" b="1" dirty="0"/>
        </a:p>
        <a:p>
          <a:r>
            <a:rPr lang="cs-CZ" dirty="0"/>
            <a:t>(2. pol. 13. stol.)</a:t>
          </a:r>
          <a:endParaRPr lang="cs-CZ" b="1" dirty="0"/>
        </a:p>
      </dgm:t>
    </dgm:pt>
    <dgm:pt modelId="{1AFCAE22-ABC5-4089-9956-7049EDFD48C1}" type="parTrans" cxnId="{6D046218-EE54-4F23-9C03-3EF5F4F064A3}">
      <dgm:prSet/>
      <dgm:spPr/>
      <dgm:t>
        <a:bodyPr/>
        <a:lstStyle/>
        <a:p>
          <a:endParaRPr lang="cs-CZ"/>
        </a:p>
      </dgm:t>
    </dgm:pt>
    <dgm:pt modelId="{9CE432A9-2BCA-4B90-BDB0-47EA9A3D43AB}" type="sibTrans" cxnId="{6D046218-EE54-4F23-9C03-3EF5F4F064A3}">
      <dgm:prSet/>
      <dgm:spPr/>
      <dgm:t>
        <a:bodyPr/>
        <a:lstStyle/>
        <a:p>
          <a:endParaRPr lang="cs-CZ"/>
        </a:p>
      </dgm:t>
    </dgm:pt>
    <dgm:pt modelId="{7DFA543C-3ADD-49F9-A0CC-89EA65D4103A}">
      <dgm:prSet/>
      <dgm:spPr/>
      <dgm:t>
        <a:bodyPr/>
        <a:lstStyle/>
        <a:p>
          <a:r>
            <a:rPr lang="cs-CZ" b="1" dirty="0"/>
            <a:t>Vita maior</a:t>
          </a:r>
        </a:p>
        <a:p>
          <a:r>
            <a:rPr lang="cs-CZ" b="0" dirty="0"/>
            <a:t>(Pol. 14. stol.)</a:t>
          </a:r>
        </a:p>
      </dgm:t>
    </dgm:pt>
    <dgm:pt modelId="{651BF915-3949-40EB-AC2B-262E4C4FF1A6}" type="parTrans" cxnId="{68CB3F87-F1D2-4405-83E7-F6F80FB3B597}">
      <dgm:prSet/>
      <dgm:spPr/>
      <dgm:t>
        <a:bodyPr/>
        <a:lstStyle/>
        <a:p>
          <a:endParaRPr lang="cs-CZ"/>
        </a:p>
      </dgm:t>
    </dgm:pt>
    <dgm:pt modelId="{F29AAD16-91AC-4A12-A9EC-0ADB948AB2FD}" type="sibTrans" cxnId="{68CB3F87-F1D2-4405-83E7-F6F80FB3B597}">
      <dgm:prSet/>
      <dgm:spPr/>
      <dgm:t>
        <a:bodyPr/>
        <a:lstStyle/>
        <a:p>
          <a:endParaRPr lang="cs-CZ"/>
        </a:p>
      </dgm:t>
    </dgm:pt>
    <dgm:pt modelId="{F79AB41D-65EB-485E-BD5F-104D3486396B}">
      <dgm:prSet custT="1"/>
      <dgm:spPr/>
      <dgm:t>
        <a:bodyPr/>
        <a:lstStyle/>
        <a:p>
          <a:r>
            <a:rPr lang="cs-CZ" sz="1100" dirty="0"/>
            <a:t>Staročeská legenda o sv. Prokopu (14. stol.)</a:t>
          </a:r>
        </a:p>
      </dgm:t>
    </dgm:pt>
    <dgm:pt modelId="{1E7B8730-4F59-4473-8193-D1A73781326D}" type="parTrans" cxnId="{E903A596-CADF-40D8-AD88-C88848D3891E}">
      <dgm:prSet/>
      <dgm:spPr/>
      <dgm:t>
        <a:bodyPr/>
        <a:lstStyle/>
        <a:p>
          <a:endParaRPr lang="cs-CZ"/>
        </a:p>
      </dgm:t>
    </dgm:pt>
    <dgm:pt modelId="{B527B73E-9F57-4806-907C-37BCE9CD0ACC}" type="sibTrans" cxnId="{E903A596-CADF-40D8-AD88-C88848D3891E}">
      <dgm:prSet/>
      <dgm:spPr/>
      <dgm:t>
        <a:bodyPr/>
        <a:lstStyle/>
        <a:p>
          <a:endParaRPr lang="cs-CZ"/>
        </a:p>
      </dgm:t>
    </dgm:pt>
    <dgm:pt modelId="{48883FB7-3613-4E53-A1F8-0A16204D389B}" type="pres">
      <dgm:prSet presAssocID="{A7F38228-2D5F-4FFA-AC2F-A2729FBE4381}" presName="diagram" presStyleCnt="0">
        <dgm:presLayoutVars>
          <dgm:chPref val="1"/>
          <dgm:dir/>
          <dgm:animOne val="branch"/>
          <dgm:animLvl val="lvl"/>
          <dgm:resizeHandles val="exact"/>
        </dgm:presLayoutVars>
      </dgm:prSet>
      <dgm:spPr/>
    </dgm:pt>
    <dgm:pt modelId="{E732A25C-9EE2-490F-A545-7A64A0A42F7D}" type="pres">
      <dgm:prSet presAssocID="{5397B3C8-3A7D-4A27-AE4E-1B54BAD8B717}" presName="root1" presStyleCnt="0"/>
      <dgm:spPr/>
    </dgm:pt>
    <dgm:pt modelId="{6E371DDD-8587-4829-BBF6-DFC7DBDD6BA1}" type="pres">
      <dgm:prSet presAssocID="{5397B3C8-3A7D-4A27-AE4E-1B54BAD8B717}" presName="LevelOneTextNode" presStyleLbl="node0" presStyleIdx="0" presStyleCnt="1">
        <dgm:presLayoutVars>
          <dgm:chPref val="3"/>
        </dgm:presLayoutVars>
      </dgm:prSet>
      <dgm:spPr/>
    </dgm:pt>
    <dgm:pt modelId="{F29671FC-1D87-43A2-AC29-28D0915B3F9D}" type="pres">
      <dgm:prSet presAssocID="{5397B3C8-3A7D-4A27-AE4E-1B54BAD8B717}" presName="level2hierChild" presStyleCnt="0"/>
      <dgm:spPr/>
    </dgm:pt>
    <dgm:pt modelId="{7CFF75A2-7098-4E65-A6AC-6501BB7F5BE6}" type="pres">
      <dgm:prSet presAssocID="{EA587083-739E-4D07-B6CC-CBD6D67F52A1}" presName="conn2-1" presStyleLbl="parChTrans1D2" presStyleIdx="0" presStyleCnt="1"/>
      <dgm:spPr/>
    </dgm:pt>
    <dgm:pt modelId="{2312D66D-B0DF-478C-A720-8B32D71EB7F0}" type="pres">
      <dgm:prSet presAssocID="{EA587083-739E-4D07-B6CC-CBD6D67F52A1}" presName="connTx" presStyleLbl="parChTrans1D2" presStyleIdx="0" presStyleCnt="1"/>
      <dgm:spPr/>
    </dgm:pt>
    <dgm:pt modelId="{497ABCA4-0F5C-459A-9E1A-035BD4409E33}" type="pres">
      <dgm:prSet presAssocID="{2B81FB56-2392-4873-BEE0-25096E52289F}" presName="root2" presStyleCnt="0"/>
      <dgm:spPr/>
    </dgm:pt>
    <dgm:pt modelId="{E5BC35C0-F065-49E7-B949-FEBD3F719302}" type="pres">
      <dgm:prSet presAssocID="{2B81FB56-2392-4873-BEE0-25096E52289F}" presName="LevelTwoTextNode" presStyleLbl="node2" presStyleIdx="0" presStyleCnt="1">
        <dgm:presLayoutVars>
          <dgm:chPref val="3"/>
        </dgm:presLayoutVars>
      </dgm:prSet>
      <dgm:spPr/>
    </dgm:pt>
    <dgm:pt modelId="{B7C24138-8A91-46C0-B6A5-B0CBDEEE4E3B}" type="pres">
      <dgm:prSet presAssocID="{2B81FB56-2392-4873-BEE0-25096E52289F}" presName="level3hierChild" presStyleCnt="0"/>
      <dgm:spPr/>
    </dgm:pt>
    <dgm:pt modelId="{FDF6B7C4-4F07-4D39-B134-15C3B0945C8F}" type="pres">
      <dgm:prSet presAssocID="{1AFCAE22-ABC5-4089-9956-7049EDFD48C1}" presName="conn2-1" presStyleLbl="parChTrans1D3" presStyleIdx="0" presStyleCnt="2"/>
      <dgm:spPr/>
    </dgm:pt>
    <dgm:pt modelId="{1B2ECE84-6F47-4F1E-95B0-7804FB5D988B}" type="pres">
      <dgm:prSet presAssocID="{1AFCAE22-ABC5-4089-9956-7049EDFD48C1}" presName="connTx" presStyleLbl="parChTrans1D3" presStyleIdx="0" presStyleCnt="2"/>
      <dgm:spPr/>
    </dgm:pt>
    <dgm:pt modelId="{FA90F5F7-2EA6-4B7E-8C47-E40D0D47D201}" type="pres">
      <dgm:prSet presAssocID="{5AD06BD1-19D1-498F-AE48-B3D1C13D9030}" presName="root2" presStyleCnt="0"/>
      <dgm:spPr/>
    </dgm:pt>
    <dgm:pt modelId="{6B237DF4-3FFC-4B31-80DA-06AE4C259C32}" type="pres">
      <dgm:prSet presAssocID="{5AD06BD1-19D1-498F-AE48-B3D1C13D9030}" presName="LevelTwoTextNode" presStyleLbl="node3" presStyleIdx="0" presStyleCnt="2">
        <dgm:presLayoutVars>
          <dgm:chPref val="3"/>
        </dgm:presLayoutVars>
      </dgm:prSet>
      <dgm:spPr/>
    </dgm:pt>
    <dgm:pt modelId="{0D45205E-B013-4367-BA0F-768DFD5BC29A}" type="pres">
      <dgm:prSet presAssocID="{5AD06BD1-19D1-498F-AE48-B3D1C13D9030}" presName="level3hierChild" presStyleCnt="0"/>
      <dgm:spPr/>
    </dgm:pt>
    <dgm:pt modelId="{5C3FE280-4ED6-4382-BC1F-5B740424B30E}" type="pres">
      <dgm:prSet presAssocID="{651BF915-3949-40EB-AC2B-262E4C4FF1A6}" presName="conn2-1" presStyleLbl="parChTrans1D3" presStyleIdx="1" presStyleCnt="2"/>
      <dgm:spPr/>
    </dgm:pt>
    <dgm:pt modelId="{8E43F3BF-3CA2-4061-81DE-91056FB045F6}" type="pres">
      <dgm:prSet presAssocID="{651BF915-3949-40EB-AC2B-262E4C4FF1A6}" presName="connTx" presStyleLbl="parChTrans1D3" presStyleIdx="1" presStyleCnt="2"/>
      <dgm:spPr/>
    </dgm:pt>
    <dgm:pt modelId="{7CD998AD-D75C-4197-BCD7-C5A951873C6B}" type="pres">
      <dgm:prSet presAssocID="{7DFA543C-3ADD-49F9-A0CC-89EA65D4103A}" presName="root2" presStyleCnt="0"/>
      <dgm:spPr/>
    </dgm:pt>
    <dgm:pt modelId="{C797D02F-C6E9-4F97-94C0-4643D19A3FEE}" type="pres">
      <dgm:prSet presAssocID="{7DFA543C-3ADD-49F9-A0CC-89EA65D4103A}" presName="LevelTwoTextNode" presStyleLbl="node3" presStyleIdx="1" presStyleCnt="2">
        <dgm:presLayoutVars>
          <dgm:chPref val="3"/>
        </dgm:presLayoutVars>
      </dgm:prSet>
      <dgm:spPr/>
    </dgm:pt>
    <dgm:pt modelId="{0EEB80A4-8628-4BC0-A9E4-6C3748311D92}" type="pres">
      <dgm:prSet presAssocID="{7DFA543C-3ADD-49F9-A0CC-89EA65D4103A}" presName="level3hierChild" presStyleCnt="0"/>
      <dgm:spPr/>
    </dgm:pt>
    <dgm:pt modelId="{EC38D71C-2FD1-4014-98F9-78244590235E}" type="pres">
      <dgm:prSet presAssocID="{1E7B8730-4F59-4473-8193-D1A73781326D}" presName="conn2-1" presStyleLbl="parChTrans1D4" presStyleIdx="0" presStyleCnt="1"/>
      <dgm:spPr/>
    </dgm:pt>
    <dgm:pt modelId="{EF0C2518-1C35-4A2E-B971-D67F7EB4DF64}" type="pres">
      <dgm:prSet presAssocID="{1E7B8730-4F59-4473-8193-D1A73781326D}" presName="connTx" presStyleLbl="parChTrans1D4" presStyleIdx="0" presStyleCnt="1"/>
      <dgm:spPr/>
    </dgm:pt>
    <dgm:pt modelId="{0C286BD9-F936-4547-9D7B-F77AAEF54AE9}" type="pres">
      <dgm:prSet presAssocID="{F79AB41D-65EB-485E-BD5F-104D3486396B}" presName="root2" presStyleCnt="0"/>
      <dgm:spPr/>
    </dgm:pt>
    <dgm:pt modelId="{B52E5DD2-38B9-45BE-BB72-6A02712ADF35}" type="pres">
      <dgm:prSet presAssocID="{F79AB41D-65EB-485E-BD5F-104D3486396B}" presName="LevelTwoTextNode" presStyleLbl="node4" presStyleIdx="0" presStyleCnt="1">
        <dgm:presLayoutVars>
          <dgm:chPref val="3"/>
        </dgm:presLayoutVars>
      </dgm:prSet>
      <dgm:spPr/>
    </dgm:pt>
    <dgm:pt modelId="{0ABFDFC3-C94E-4AA6-8B08-8866C574636A}" type="pres">
      <dgm:prSet presAssocID="{F79AB41D-65EB-485E-BD5F-104D3486396B}" presName="level3hierChild" presStyleCnt="0"/>
      <dgm:spPr/>
    </dgm:pt>
  </dgm:ptLst>
  <dgm:cxnLst>
    <dgm:cxn modelId="{6D046218-EE54-4F23-9C03-3EF5F4F064A3}" srcId="{2B81FB56-2392-4873-BEE0-25096E52289F}" destId="{5AD06BD1-19D1-498F-AE48-B3D1C13D9030}" srcOrd="0" destOrd="0" parTransId="{1AFCAE22-ABC5-4089-9956-7049EDFD48C1}" sibTransId="{9CE432A9-2BCA-4B90-BDB0-47EA9A3D43AB}"/>
    <dgm:cxn modelId="{49C09834-64DF-4C8B-8FCF-B9D06E8A70B5}" type="presOf" srcId="{1AFCAE22-ABC5-4089-9956-7049EDFD48C1}" destId="{1B2ECE84-6F47-4F1E-95B0-7804FB5D988B}" srcOrd="1" destOrd="0" presId="urn:microsoft.com/office/officeart/2005/8/layout/hierarchy2"/>
    <dgm:cxn modelId="{ABD5C834-7DBF-4C3E-B3E6-CF9CE4D4D52F}" srcId="{5397B3C8-3A7D-4A27-AE4E-1B54BAD8B717}" destId="{2B81FB56-2392-4873-BEE0-25096E52289F}" srcOrd="0" destOrd="0" parTransId="{EA587083-739E-4D07-B6CC-CBD6D67F52A1}" sibTransId="{E61A09B6-B5D0-4FC9-9BC1-23B0E0DCDEFE}"/>
    <dgm:cxn modelId="{C57D6460-31CA-40FA-BCD3-458971F68CD8}" type="presOf" srcId="{651BF915-3949-40EB-AC2B-262E4C4FF1A6}" destId="{8E43F3BF-3CA2-4061-81DE-91056FB045F6}" srcOrd="1" destOrd="0" presId="urn:microsoft.com/office/officeart/2005/8/layout/hierarchy2"/>
    <dgm:cxn modelId="{60FBC962-D6E5-4852-865F-96859AF965B4}" type="presOf" srcId="{A7F38228-2D5F-4FFA-AC2F-A2729FBE4381}" destId="{48883FB7-3613-4E53-A1F8-0A16204D389B}" srcOrd="0" destOrd="0" presId="urn:microsoft.com/office/officeart/2005/8/layout/hierarchy2"/>
    <dgm:cxn modelId="{8741F342-297F-4358-8C1A-BF06480D6056}" type="presOf" srcId="{1E7B8730-4F59-4473-8193-D1A73781326D}" destId="{EF0C2518-1C35-4A2E-B971-D67F7EB4DF64}" srcOrd="1" destOrd="0" presId="urn:microsoft.com/office/officeart/2005/8/layout/hierarchy2"/>
    <dgm:cxn modelId="{5FBDD96C-D233-44E4-8C88-DC40536E740E}" type="presOf" srcId="{1E7B8730-4F59-4473-8193-D1A73781326D}" destId="{EC38D71C-2FD1-4014-98F9-78244590235E}" srcOrd="0" destOrd="0" presId="urn:microsoft.com/office/officeart/2005/8/layout/hierarchy2"/>
    <dgm:cxn modelId="{D1ED5A53-6EA1-4ABB-A209-BC24134AFF90}" type="presOf" srcId="{651BF915-3949-40EB-AC2B-262E4C4FF1A6}" destId="{5C3FE280-4ED6-4382-BC1F-5B740424B30E}" srcOrd="0" destOrd="0" presId="urn:microsoft.com/office/officeart/2005/8/layout/hierarchy2"/>
    <dgm:cxn modelId="{68CB3F87-F1D2-4405-83E7-F6F80FB3B597}" srcId="{2B81FB56-2392-4873-BEE0-25096E52289F}" destId="{7DFA543C-3ADD-49F9-A0CC-89EA65D4103A}" srcOrd="1" destOrd="0" parTransId="{651BF915-3949-40EB-AC2B-262E4C4FF1A6}" sibTransId="{F29AAD16-91AC-4A12-A9EC-0ADB948AB2FD}"/>
    <dgm:cxn modelId="{E903A596-CADF-40D8-AD88-C88848D3891E}" srcId="{7DFA543C-3ADD-49F9-A0CC-89EA65D4103A}" destId="{F79AB41D-65EB-485E-BD5F-104D3486396B}" srcOrd="0" destOrd="0" parTransId="{1E7B8730-4F59-4473-8193-D1A73781326D}" sibTransId="{B527B73E-9F57-4806-907C-37BCE9CD0ACC}"/>
    <dgm:cxn modelId="{7D772B9A-58E3-4323-96CA-635614A44F4F}" srcId="{A7F38228-2D5F-4FFA-AC2F-A2729FBE4381}" destId="{5397B3C8-3A7D-4A27-AE4E-1B54BAD8B717}" srcOrd="0" destOrd="0" parTransId="{82F69D71-E1C3-432F-AE66-A87DA3A5E387}" sibTransId="{654486A6-F02C-49BF-B9FB-85D82117EB87}"/>
    <dgm:cxn modelId="{5EFFE99C-D3D0-4944-B0A4-029814C90E19}" type="presOf" srcId="{5AD06BD1-19D1-498F-AE48-B3D1C13D9030}" destId="{6B237DF4-3FFC-4B31-80DA-06AE4C259C32}" srcOrd="0" destOrd="0" presId="urn:microsoft.com/office/officeart/2005/8/layout/hierarchy2"/>
    <dgm:cxn modelId="{6C7F419E-B35B-453A-BA98-EAE4BA847632}" type="presOf" srcId="{F79AB41D-65EB-485E-BD5F-104D3486396B}" destId="{B52E5DD2-38B9-45BE-BB72-6A02712ADF35}" srcOrd="0" destOrd="0" presId="urn:microsoft.com/office/officeart/2005/8/layout/hierarchy2"/>
    <dgm:cxn modelId="{9E52CCA2-ED84-4226-850C-D4B43F8657DA}" type="presOf" srcId="{7DFA543C-3ADD-49F9-A0CC-89EA65D4103A}" destId="{C797D02F-C6E9-4F97-94C0-4643D19A3FEE}" srcOrd="0" destOrd="0" presId="urn:microsoft.com/office/officeart/2005/8/layout/hierarchy2"/>
    <dgm:cxn modelId="{718894B1-71C1-4842-A6DA-920A5581A1D8}" type="presOf" srcId="{1AFCAE22-ABC5-4089-9956-7049EDFD48C1}" destId="{FDF6B7C4-4F07-4D39-B134-15C3B0945C8F}" srcOrd="0" destOrd="0" presId="urn:microsoft.com/office/officeart/2005/8/layout/hierarchy2"/>
    <dgm:cxn modelId="{C038D0B3-027A-40FA-95CA-3C62C2293EB2}" type="presOf" srcId="{5397B3C8-3A7D-4A27-AE4E-1B54BAD8B717}" destId="{6E371DDD-8587-4829-BBF6-DFC7DBDD6BA1}" srcOrd="0" destOrd="0" presId="urn:microsoft.com/office/officeart/2005/8/layout/hierarchy2"/>
    <dgm:cxn modelId="{C63784CF-34BB-4C2D-8FCA-BDA1B457C784}" type="presOf" srcId="{EA587083-739E-4D07-B6CC-CBD6D67F52A1}" destId="{7CFF75A2-7098-4E65-A6AC-6501BB7F5BE6}" srcOrd="0" destOrd="0" presId="urn:microsoft.com/office/officeart/2005/8/layout/hierarchy2"/>
    <dgm:cxn modelId="{31E8FDE5-24B2-44C8-8CBA-DD6DB474C950}" type="presOf" srcId="{EA587083-739E-4D07-B6CC-CBD6D67F52A1}" destId="{2312D66D-B0DF-478C-A720-8B32D71EB7F0}" srcOrd="1" destOrd="0" presId="urn:microsoft.com/office/officeart/2005/8/layout/hierarchy2"/>
    <dgm:cxn modelId="{BDDBF2E9-176D-41E8-BFAE-48D68E22CF94}" type="presOf" srcId="{2B81FB56-2392-4873-BEE0-25096E52289F}" destId="{E5BC35C0-F065-49E7-B949-FEBD3F719302}" srcOrd="0" destOrd="0" presId="urn:microsoft.com/office/officeart/2005/8/layout/hierarchy2"/>
    <dgm:cxn modelId="{85BCAA34-0E61-4890-94EF-F7F32C7909F1}" type="presParOf" srcId="{48883FB7-3613-4E53-A1F8-0A16204D389B}" destId="{E732A25C-9EE2-490F-A545-7A64A0A42F7D}" srcOrd="0" destOrd="0" presId="urn:microsoft.com/office/officeart/2005/8/layout/hierarchy2"/>
    <dgm:cxn modelId="{5A86AA68-0F31-45E2-9C4E-5BF6F6627106}" type="presParOf" srcId="{E732A25C-9EE2-490F-A545-7A64A0A42F7D}" destId="{6E371DDD-8587-4829-BBF6-DFC7DBDD6BA1}" srcOrd="0" destOrd="0" presId="urn:microsoft.com/office/officeart/2005/8/layout/hierarchy2"/>
    <dgm:cxn modelId="{DACDF73A-2BE9-4FCE-AE15-CE00718CAE30}" type="presParOf" srcId="{E732A25C-9EE2-490F-A545-7A64A0A42F7D}" destId="{F29671FC-1D87-43A2-AC29-28D0915B3F9D}" srcOrd="1" destOrd="0" presId="urn:microsoft.com/office/officeart/2005/8/layout/hierarchy2"/>
    <dgm:cxn modelId="{90865F86-4F24-4ED6-B3C1-DA87A38CE28D}" type="presParOf" srcId="{F29671FC-1D87-43A2-AC29-28D0915B3F9D}" destId="{7CFF75A2-7098-4E65-A6AC-6501BB7F5BE6}" srcOrd="0" destOrd="0" presId="urn:microsoft.com/office/officeart/2005/8/layout/hierarchy2"/>
    <dgm:cxn modelId="{8A573633-FD0D-4617-AC04-BA5FFD149C9D}" type="presParOf" srcId="{7CFF75A2-7098-4E65-A6AC-6501BB7F5BE6}" destId="{2312D66D-B0DF-478C-A720-8B32D71EB7F0}" srcOrd="0" destOrd="0" presId="urn:microsoft.com/office/officeart/2005/8/layout/hierarchy2"/>
    <dgm:cxn modelId="{B94BCDB9-65D2-410D-9A79-269DD5158974}" type="presParOf" srcId="{F29671FC-1D87-43A2-AC29-28D0915B3F9D}" destId="{497ABCA4-0F5C-459A-9E1A-035BD4409E33}" srcOrd="1" destOrd="0" presId="urn:microsoft.com/office/officeart/2005/8/layout/hierarchy2"/>
    <dgm:cxn modelId="{04CB32F9-DD59-4918-8741-44FC5FF6831A}" type="presParOf" srcId="{497ABCA4-0F5C-459A-9E1A-035BD4409E33}" destId="{E5BC35C0-F065-49E7-B949-FEBD3F719302}" srcOrd="0" destOrd="0" presId="urn:microsoft.com/office/officeart/2005/8/layout/hierarchy2"/>
    <dgm:cxn modelId="{F92D0D58-79DF-4D9F-8ABD-C0CC86F5B08C}" type="presParOf" srcId="{497ABCA4-0F5C-459A-9E1A-035BD4409E33}" destId="{B7C24138-8A91-46C0-B6A5-B0CBDEEE4E3B}" srcOrd="1" destOrd="0" presId="urn:microsoft.com/office/officeart/2005/8/layout/hierarchy2"/>
    <dgm:cxn modelId="{6FA91041-1437-48E4-955B-0734221A6A27}" type="presParOf" srcId="{B7C24138-8A91-46C0-B6A5-B0CBDEEE4E3B}" destId="{FDF6B7C4-4F07-4D39-B134-15C3B0945C8F}" srcOrd="0" destOrd="0" presId="urn:microsoft.com/office/officeart/2005/8/layout/hierarchy2"/>
    <dgm:cxn modelId="{8A8DB5C8-DDF6-4907-B5FD-B4F9FA08E7C1}" type="presParOf" srcId="{FDF6B7C4-4F07-4D39-B134-15C3B0945C8F}" destId="{1B2ECE84-6F47-4F1E-95B0-7804FB5D988B}" srcOrd="0" destOrd="0" presId="urn:microsoft.com/office/officeart/2005/8/layout/hierarchy2"/>
    <dgm:cxn modelId="{A057258A-CF73-4754-915A-2FB34676D7DD}" type="presParOf" srcId="{B7C24138-8A91-46C0-B6A5-B0CBDEEE4E3B}" destId="{FA90F5F7-2EA6-4B7E-8C47-E40D0D47D201}" srcOrd="1" destOrd="0" presId="urn:microsoft.com/office/officeart/2005/8/layout/hierarchy2"/>
    <dgm:cxn modelId="{3111B780-9707-41A2-9731-BB636FFA956A}" type="presParOf" srcId="{FA90F5F7-2EA6-4B7E-8C47-E40D0D47D201}" destId="{6B237DF4-3FFC-4B31-80DA-06AE4C259C32}" srcOrd="0" destOrd="0" presId="urn:microsoft.com/office/officeart/2005/8/layout/hierarchy2"/>
    <dgm:cxn modelId="{56B92902-F0B0-4E31-9D6B-EC43C860296D}" type="presParOf" srcId="{FA90F5F7-2EA6-4B7E-8C47-E40D0D47D201}" destId="{0D45205E-B013-4367-BA0F-768DFD5BC29A}" srcOrd="1" destOrd="0" presId="urn:microsoft.com/office/officeart/2005/8/layout/hierarchy2"/>
    <dgm:cxn modelId="{4E1BB4D3-668B-40D9-BC0D-2AEA2174F07F}" type="presParOf" srcId="{B7C24138-8A91-46C0-B6A5-B0CBDEEE4E3B}" destId="{5C3FE280-4ED6-4382-BC1F-5B740424B30E}" srcOrd="2" destOrd="0" presId="urn:microsoft.com/office/officeart/2005/8/layout/hierarchy2"/>
    <dgm:cxn modelId="{74A3BF50-8F79-42F8-BD40-1B2F88C9D7D0}" type="presParOf" srcId="{5C3FE280-4ED6-4382-BC1F-5B740424B30E}" destId="{8E43F3BF-3CA2-4061-81DE-91056FB045F6}" srcOrd="0" destOrd="0" presId="urn:microsoft.com/office/officeart/2005/8/layout/hierarchy2"/>
    <dgm:cxn modelId="{08A868D9-2FDE-4946-8704-07F0A32C5ED0}" type="presParOf" srcId="{B7C24138-8A91-46C0-B6A5-B0CBDEEE4E3B}" destId="{7CD998AD-D75C-4197-BCD7-C5A951873C6B}" srcOrd="3" destOrd="0" presId="urn:microsoft.com/office/officeart/2005/8/layout/hierarchy2"/>
    <dgm:cxn modelId="{EDE64A9C-8308-42D3-B70B-6E13BA20C0B4}" type="presParOf" srcId="{7CD998AD-D75C-4197-BCD7-C5A951873C6B}" destId="{C797D02F-C6E9-4F97-94C0-4643D19A3FEE}" srcOrd="0" destOrd="0" presId="urn:microsoft.com/office/officeart/2005/8/layout/hierarchy2"/>
    <dgm:cxn modelId="{4AD09CF7-D171-4016-90DE-77BC432A48EE}" type="presParOf" srcId="{7CD998AD-D75C-4197-BCD7-C5A951873C6B}" destId="{0EEB80A4-8628-4BC0-A9E4-6C3748311D92}" srcOrd="1" destOrd="0" presId="urn:microsoft.com/office/officeart/2005/8/layout/hierarchy2"/>
    <dgm:cxn modelId="{0A95754E-8EE8-4F13-9D21-898FF6EDBEF4}" type="presParOf" srcId="{0EEB80A4-8628-4BC0-A9E4-6C3748311D92}" destId="{EC38D71C-2FD1-4014-98F9-78244590235E}" srcOrd="0" destOrd="0" presId="urn:microsoft.com/office/officeart/2005/8/layout/hierarchy2"/>
    <dgm:cxn modelId="{29694BE5-6D6E-444E-825B-917F93976C63}" type="presParOf" srcId="{EC38D71C-2FD1-4014-98F9-78244590235E}" destId="{EF0C2518-1C35-4A2E-B971-D67F7EB4DF64}" srcOrd="0" destOrd="0" presId="urn:microsoft.com/office/officeart/2005/8/layout/hierarchy2"/>
    <dgm:cxn modelId="{59A0797D-2F53-4647-A41A-2247020DCBB9}" type="presParOf" srcId="{0EEB80A4-8628-4BC0-A9E4-6C3748311D92}" destId="{0C286BD9-F936-4547-9D7B-F77AAEF54AE9}" srcOrd="1" destOrd="0" presId="urn:microsoft.com/office/officeart/2005/8/layout/hierarchy2"/>
    <dgm:cxn modelId="{E687541F-8305-4CE3-B57D-56D5E8D4ADD3}" type="presParOf" srcId="{0C286BD9-F936-4547-9D7B-F77AAEF54AE9}" destId="{B52E5DD2-38B9-45BE-BB72-6A02712ADF35}" srcOrd="0" destOrd="0" presId="urn:microsoft.com/office/officeart/2005/8/layout/hierarchy2"/>
    <dgm:cxn modelId="{7F5E95A7-10A5-46DA-AA75-FE1BE0BF97E3}" type="presParOf" srcId="{0C286BD9-F936-4547-9D7B-F77AAEF54AE9}" destId="{0ABFDFC3-C94E-4AA6-8B08-8866C574636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7DA86C-FD14-4C2A-9838-FD881546E067}">
      <dsp:nvSpPr>
        <dsp:cNvPr id="0" name=""/>
        <dsp:cNvSpPr/>
      </dsp:nvSpPr>
      <dsp:spPr>
        <a:xfrm>
          <a:off x="2671" y="19702"/>
          <a:ext cx="1606073" cy="474911"/>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cs-CZ" sz="1300" kern="1200" dirty="0"/>
            <a:t>Narození a mládí světce</a:t>
          </a:r>
        </a:p>
      </dsp:txBody>
      <dsp:txXfrm>
        <a:off x="2671" y="19702"/>
        <a:ext cx="1606073" cy="474911"/>
      </dsp:txXfrm>
    </dsp:sp>
    <dsp:sp modelId="{D88B7581-1A80-4E7D-866D-DB23BB9E9999}">
      <dsp:nvSpPr>
        <dsp:cNvPr id="0" name=""/>
        <dsp:cNvSpPr/>
      </dsp:nvSpPr>
      <dsp:spPr>
        <a:xfrm>
          <a:off x="2671" y="494613"/>
          <a:ext cx="1606073" cy="1131604"/>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cs-CZ" sz="1300" kern="1200" dirty="0"/>
            <a:t>Okolnosti narození, neobvyklá zbožnost dětském věku</a:t>
          </a:r>
        </a:p>
      </dsp:txBody>
      <dsp:txXfrm>
        <a:off x="2671" y="494613"/>
        <a:ext cx="1606073" cy="1131604"/>
      </dsp:txXfrm>
    </dsp:sp>
    <dsp:sp modelId="{6D8DBB34-C41A-4D34-B0DA-D074F5EA13D6}">
      <dsp:nvSpPr>
        <dsp:cNvPr id="0" name=""/>
        <dsp:cNvSpPr/>
      </dsp:nvSpPr>
      <dsp:spPr>
        <a:xfrm>
          <a:off x="1833595" y="19702"/>
          <a:ext cx="1606073" cy="474911"/>
        </a:xfrm>
        <a:prstGeom prst="rect">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cs-CZ" sz="1300" kern="1200" dirty="0"/>
            <a:t>Světcův dospělý život</a:t>
          </a:r>
        </a:p>
      </dsp:txBody>
      <dsp:txXfrm>
        <a:off x="1833595" y="19702"/>
        <a:ext cx="1606073" cy="474911"/>
      </dsp:txXfrm>
    </dsp:sp>
    <dsp:sp modelId="{4CC1A474-AA55-43F7-B214-D016350716BA}">
      <dsp:nvSpPr>
        <dsp:cNvPr id="0" name=""/>
        <dsp:cNvSpPr/>
      </dsp:nvSpPr>
      <dsp:spPr>
        <a:xfrm>
          <a:off x="1833595" y="494613"/>
          <a:ext cx="1606073" cy="1131604"/>
        </a:xfrm>
        <a:prstGeom prst="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cs-CZ" sz="1300" kern="1200" dirty="0"/>
            <a:t>Ctnosti</a:t>
          </a:r>
        </a:p>
        <a:p>
          <a:pPr marL="114300" lvl="1" indent="-114300" algn="l" defTabSz="577850">
            <a:lnSpc>
              <a:spcPct val="90000"/>
            </a:lnSpc>
            <a:spcBef>
              <a:spcPct val="0"/>
            </a:spcBef>
            <a:spcAft>
              <a:spcPct val="15000"/>
            </a:spcAft>
            <a:buChar char="•"/>
          </a:pPr>
          <a:r>
            <a:rPr lang="cs-CZ" sz="1300" kern="1200" dirty="0"/>
            <a:t>Zásluhy a dobré skutky</a:t>
          </a:r>
        </a:p>
      </dsp:txBody>
      <dsp:txXfrm>
        <a:off x="1833595" y="494613"/>
        <a:ext cx="1606073" cy="1131604"/>
      </dsp:txXfrm>
    </dsp:sp>
    <dsp:sp modelId="{814EA42B-B4AA-4CD9-8A14-702D6141EDD4}">
      <dsp:nvSpPr>
        <dsp:cNvPr id="0" name=""/>
        <dsp:cNvSpPr/>
      </dsp:nvSpPr>
      <dsp:spPr>
        <a:xfrm>
          <a:off x="3664519" y="19702"/>
          <a:ext cx="1606073" cy="474911"/>
        </a:xfrm>
        <a:prstGeom prst="rect">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cs-CZ" sz="1300" kern="1200" dirty="0"/>
            <a:t>Světcova smrt</a:t>
          </a:r>
        </a:p>
      </dsp:txBody>
      <dsp:txXfrm>
        <a:off x="3664519" y="19702"/>
        <a:ext cx="1606073" cy="474911"/>
      </dsp:txXfrm>
    </dsp:sp>
    <dsp:sp modelId="{53E2021A-72B7-4EC7-AD25-657D38EA9600}">
      <dsp:nvSpPr>
        <dsp:cNvPr id="0" name=""/>
        <dsp:cNvSpPr/>
      </dsp:nvSpPr>
      <dsp:spPr>
        <a:xfrm>
          <a:off x="3664519" y="494613"/>
          <a:ext cx="1606073" cy="1131604"/>
        </a:xfrm>
        <a:prstGeom prst="rect">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4493175"/>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cs-CZ" sz="1300" kern="1200" dirty="0"/>
            <a:t>Umučení (mučedníci)</a:t>
          </a:r>
        </a:p>
        <a:p>
          <a:pPr marL="114300" lvl="1" indent="-114300" algn="l" defTabSz="577850">
            <a:lnSpc>
              <a:spcPct val="90000"/>
            </a:lnSpc>
            <a:spcBef>
              <a:spcPct val="0"/>
            </a:spcBef>
            <a:spcAft>
              <a:spcPct val="15000"/>
            </a:spcAft>
            <a:buChar char="•"/>
          </a:pPr>
          <a:r>
            <a:rPr lang="cs-CZ" sz="1300" kern="1200" dirty="0"/>
            <a:t>Zázraky doprovázející světcovu smrt</a:t>
          </a:r>
        </a:p>
      </dsp:txBody>
      <dsp:txXfrm>
        <a:off x="3664519" y="494613"/>
        <a:ext cx="1606073" cy="1131604"/>
      </dsp:txXfrm>
    </dsp:sp>
    <dsp:sp modelId="{ED0EAE4B-C35A-4478-9CB0-40C83C234D66}">
      <dsp:nvSpPr>
        <dsp:cNvPr id="0" name=""/>
        <dsp:cNvSpPr/>
      </dsp:nvSpPr>
      <dsp:spPr>
        <a:xfrm>
          <a:off x="5495443" y="19702"/>
          <a:ext cx="1606073" cy="474911"/>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cs-CZ" sz="1300" i="1" kern="1200" dirty="0" err="1"/>
            <a:t>Translatio</a:t>
          </a:r>
          <a:endParaRPr lang="cs-CZ" sz="1300" i="1" kern="1200" dirty="0"/>
        </a:p>
      </dsp:txBody>
      <dsp:txXfrm>
        <a:off x="5495443" y="19702"/>
        <a:ext cx="1606073" cy="474911"/>
      </dsp:txXfrm>
    </dsp:sp>
    <dsp:sp modelId="{DE0145D6-5480-40FB-870B-3B975B1D843A}">
      <dsp:nvSpPr>
        <dsp:cNvPr id="0" name=""/>
        <dsp:cNvSpPr/>
      </dsp:nvSpPr>
      <dsp:spPr>
        <a:xfrm>
          <a:off x="5495443" y="494613"/>
          <a:ext cx="1606073" cy="1131604"/>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cs-CZ" sz="1300" kern="1200" dirty="0"/>
            <a:t>Zázraky doprovázející převoz světcova těla</a:t>
          </a:r>
        </a:p>
      </dsp:txBody>
      <dsp:txXfrm>
        <a:off x="5495443" y="494613"/>
        <a:ext cx="1606073" cy="11316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371DDD-8587-4829-BBF6-DFC7DBDD6BA1}">
      <dsp:nvSpPr>
        <dsp:cNvPr id="0" name=""/>
        <dsp:cNvSpPr/>
      </dsp:nvSpPr>
      <dsp:spPr>
        <a:xfrm>
          <a:off x="3118" y="1403607"/>
          <a:ext cx="1235943" cy="617971"/>
        </a:xfrm>
        <a:prstGeom prst="roundRect">
          <a:avLst>
            <a:gd name="adj" fmla="val 10000"/>
          </a:avLst>
        </a:prstGeom>
        <a:solidFill>
          <a:schemeClr val="accent2">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cs-CZ" sz="1200" i="1" kern="1200" dirty="0"/>
            <a:t>Nedochovaná staroslověnská legenda z 11. stol.?</a:t>
          </a:r>
          <a:endParaRPr lang="cs-CZ" sz="1200" kern="1200" dirty="0"/>
        </a:p>
      </dsp:txBody>
      <dsp:txXfrm>
        <a:off x="21218" y="1421707"/>
        <a:ext cx="1199743" cy="581771"/>
      </dsp:txXfrm>
    </dsp:sp>
    <dsp:sp modelId="{7CFF75A2-7098-4E65-A6AC-6501BB7F5BE6}">
      <dsp:nvSpPr>
        <dsp:cNvPr id="0" name=""/>
        <dsp:cNvSpPr/>
      </dsp:nvSpPr>
      <dsp:spPr>
        <a:xfrm>
          <a:off x="1239062" y="1696355"/>
          <a:ext cx="494377" cy="32475"/>
        </a:xfrm>
        <a:custGeom>
          <a:avLst/>
          <a:gdLst/>
          <a:ahLst/>
          <a:cxnLst/>
          <a:rect l="0" t="0" r="0" b="0"/>
          <a:pathLst>
            <a:path>
              <a:moveTo>
                <a:pt x="0" y="16237"/>
              </a:moveTo>
              <a:lnTo>
                <a:pt x="494377" y="16237"/>
              </a:lnTo>
            </a:path>
          </a:pathLst>
        </a:custGeom>
        <a:noFill/>
        <a:ln w="12700" cap="flat" cmpd="sng" algn="ctr">
          <a:solidFill>
            <a:schemeClr val="accent2">
              <a:tint val="99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1473891" y="1700233"/>
        <a:ext cx="24718" cy="24718"/>
      </dsp:txXfrm>
    </dsp:sp>
    <dsp:sp modelId="{E5BC35C0-F065-49E7-B949-FEBD3F719302}">
      <dsp:nvSpPr>
        <dsp:cNvPr id="0" name=""/>
        <dsp:cNvSpPr/>
      </dsp:nvSpPr>
      <dsp:spPr>
        <a:xfrm>
          <a:off x="1733439" y="1403607"/>
          <a:ext cx="1235943" cy="617971"/>
        </a:xfrm>
        <a:prstGeom prst="roundRect">
          <a:avLst>
            <a:gd name="adj" fmla="val 10000"/>
          </a:avLst>
        </a:prstGeom>
        <a:solidFill>
          <a:schemeClr val="accent2">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cs-CZ" sz="1400" b="1" kern="1200" dirty="0"/>
            <a:t>Vita minor</a:t>
          </a:r>
        </a:p>
        <a:p>
          <a:pPr marL="0" lvl="0" indent="0" algn="ctr" defTabSz="622300">
            <a:lnSpc>
              <a:spcPct val="90000"/>
            </a:lnSpc>
            <a:spcBef>
              <a:spcPct val="0"/>
            </a:spcBef>
            <a:spcAft>
              <a:spcPct val="35000"/>
            </a:spcAft>
            <a:buNone/>
          </a:pPr>
          <a:r>
            <a:rPr lang="cs-CZ" sz="1400" kern="1200" dirty="0"/>
            <a:t>(1. pol. 12. stol.)</a:t>
          </a:r>
        </a:p>
      </dsp:txBody>
      <dsp:txXfrm>
        <a:off x="1751539" y="1421707"/>
        <a:ext cx="1199743" cy="581771"/>
      </dsp:txXfrm>
    </dsp:sp>
    <dsp:sp modelId="{FDF6B7C4-4F07-4D39-B134-15C3B0945C8F}">
      <dsp:nvSpPr>
        <dsp:cNvPr id="0" name=""/>
        <dsp:cNvSpPr/>
      </dsp:nvSpPr>
      <dsp:spPr>
        <a:xfrm rot="19457599">
          <a:off x="2912158" y="1518688"/>
          <a:ext cx="608827" cy="32475"/>
        </a:xfrm>
        <a:custGeom>
          <a:avLst/>
          <a:gdLst/>
          <a:ahLst/>
          <a:cxnLst/>
          <a:rect l="0" t="0" r="0" b="0"/>
          <a:pathLst>
            <a:path>
              <a:moveTo>
                <a:pt x="0" y="16237"/>
              </a:moveTo>
              <a:lnTo>
                <a:pt x="608827" y="16237"/>
              </a:lnTo>
            </a:path>
          </a:pathLst>
        </a:custGeom>
        <a:noFill/>
        <a:ln w="12700" cap="flat" cmpd="sng" algn="ctr">
          <a:solidFill>
            <a:schemeClr val="accent2">
              <a:tint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3201351" y="1519705"/>
        <a:ext cx="30441" cy="30441"/>
      </dsp:txXfrm>
    </dsp:sp>
    <dsp:sp modelId="{6B237DF4-3FFC-4B31-80DA-06AE4C259C32}">
      <dsp:nvSpPr>
        <dsp:cNvPr id="0" name=""/>
        <dsp:cNvSpPr/>
      </dsp:nvSpPr>
      <dsp:spPr>
        <a:xfrm>
          <a:off x="3463760" y="1048273"/>
          <a:ext cx="1235943" cy="617971"/>
        </a:xfrm>
        <a:prstGeom prst="roundRect">
          <a:avLst>
            <a:gd name="adj" fmla="val 10000"/>
          </a:avLst>
        </a:prstGeom>
        <a:solidFill>
          <a:schemeClr val="accent2">
            <a:tint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cs-CZ" sz="1400" b="1" kern="1200" dirty="0"/>
            <a:t>Vita </a:t>
          </a:r>
          <a:r>
            <a:rPr lang="cs-CZ" sz="1400" b="1" kern="1200" dirty="0" err="1"/>
            <a:t>antiqua</a:t>
          </a:r>
          <a:endParaRPr lang="cs-CZ" sz="1400" b="1" kern="1200" dirty="0"/>
        </a:p>
        <a:p>
          <a:pPr marL="0" lvl="0" indent="0" algn="ctr" defTabSz="622300">
            <a:lnSpc>
              <a:spcPct val="90000"/>
            </a:lnSpc>
            <a:spcBef>
              <a:spcPct val="0"/>
            </a:spcBef>
            <a:spcAft>
              <a:spcPct val="35000"/>
            </a:spcAft>
            <a:buNone/>
          </a:pPr>
          <a:r>
            <a:rPr lang="cs-CZ" sz="1400" kern="1200" dirty="0"/>
            <a:t>(2. pol. 13. stol.)</a:t>
          </a:r>
          <a:endParaRPr lang="cs-CZ" sz="1400" b="1" kern="1200" dirty="0"/>
        </a:p>
      </dsp:txBody>
      <dsp:txXfrm>
        <a:off x="3481860" y="1066373"/>
        <a:ext cx="1199743" cy="581771"/>
      </dsp:txXfrm>
    </dsp:sp>
    <dsp:sp modelId="{5C3FE280-4ED6-4382-BC1F-5B740424B30E}">
      <dsp:nvSpPr>
        <dsp:cNvPr id="0" name=""/>
        <dsp:cNvSpPr/>
      </dsp:nvSpPr>
      <dsp:spPr>
        <a:xfrm rot="2142401">
          <a:off x="2912158" y="1874022"/>
          <a:ext cx="608827" cy="32475"/>
        </a:xfrm>
        <a:custGeom>
          <a:avLst/>
          <a:gdLst/>
          <a:ahLst/>
          <a:cxnLst/>
          <a:rect l="0" t="0" r="0" b="0"/>
          <a:pathLst>
            <a:path>
              <a:moveTo>
                <a:pt x="0" y="16237"/>
              </a:moveTo>
              <a:lnTo>
                <a:pt x="608827" y="16237"/>
              </a:lnTo>
            </a:path>
          </a:pathLst>
        </a:custGeom>
        <a:noFill/>
        <a:ln w="12700" cap="flat" cmpd="sng" algn="ctr">
          <a:solidFill>
            <a:schemeClr val="accent2">
              <a:tint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3201351" y="1875039"/>
        <a:ext cx="30441" cy="30441"/>
      </dsp:txXfrm>
    </dsp:sp>
    <dsp:sp modelId="{C797D02F-C6E9-4F97-94C0-4643D19A3FEE}">
      <dsp:nvSpPr>
        <dsp:cNvPr id="0" name=""/>
        <dsp:cNvSpPr/>
      </dsp:nvSpPr>
      <dsp:spPr>
        <a:xfrm>
          <a:off x="3463760" y="1758940"/>
          <a:ext cx="1235943" cy="617971"/>
        </a:xfrm>
        <a:prstGeom prst="roundRect">
          <a:avLst>
            <a:gd name="adj" fmla="val 10000"/>
          </a:avLst>
        </a:prstGeom>
        <a:solidFill>
          <a:schemeClr val="accent2">
            <a:tint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cs-CZ" sz="1400" b="1" kern="1200" dirty="0"/>
            <a:t>Vita maior</a:t>
          </a:r>
        </a:p>
        <a:p>
          <a:pPr marL="0" lvl="0" indent="0" algn="ctr" defTabSz="622300">
            <a:lnSpc>
              <a:spcPct val="90000"/>
            </a:lnSpc>
            <a:spcBef>
              <a:spcPct val="0"/>
            </a:spcBef>
            <a:spcAft>
              <a:spcPct val="35000"/>
            </a:spcAft>
            <a:buNone/>
          </a:pPr>
          <a:r>
            <a:rPr lang="cs-CZ" sz="1400" b="0" kern="1200" dirty="0"/>
            <a:t>(Pol. 14. stol.)</a:t>
          </a:r>
        </a:p>
      </dsp:txBody>
      <dsp:txXfrm>
        <a:off x="3481860" y="1777040"/>
        <a:ext cx="1199743" cy="581771"/>
      </dsp:txXfrm>
    </dsp:sp>
    <dsp:sp modelId="{EC38D71C-2FD1-4014-98F9-78244590235E}">
      <dsp:nvSpPr>
        <dsp:cNvPr id="0" name=""/>
        <dsp:cNvSpPr/>
      </dsp:nvSpPr>
      <dsp:spPr>
        <a:xfrm>
          <a:off x="4699704" y="2051688"/>
          <a:ext cx="494377" cy="32475"/>
        </a:xfrm>
        <a:custGeom>
          <a:avLst/>
          <a:gdLst/>
          <a:ahLst/>
          <a:cxnLst/>
          <a:rect l="0" t="0" r="0" b="0"/>
          <a:pathLst>
            <a:path>
              <a:moveTo>
                <a:pt x="0" y="16237"/>
              </a:moveTo>
              <a:lnTo>
                <a:pt x="494377" y="16237"/>
              </a:lnTo>
            </a:path>
          </a:pathLst>
        </a:custGeom>
        <a:noFill/>
        <a:ln w="12700" cap="flat" cmpd="sng" algn="ctr">
          <a:solidFill>
            <a:schemeClr val="accent2">
              <a:tint val="7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4934533" y="2055567"/>
        <a:ext cx="24718" cy="24718"/>
      </dsp:txXfrm>
    </dsp:sp>
    <dsp:sp modelId="{B52E5DD2-38B9-45BE-BB72-6A02712ADF35}">
      <dsp:nvSpPr>
        <dsp:cNvPr id="0" name=""/>
        <dsp:cNvSpPr/>
      </dsp:nvSpPr>
      <dsp:spPr>
        <a:xfrm>
          <a:off x="5194081" y="1758940"/>
          <a:ext cx="1235943" cy="617971"/>
        </a:xfrm>
        <a:prstGeom prst="roundRect">
          <a:avLst>
            <a:gd name="adj" fmla="val 10000"/>
          </a:avLst>
        </a:prstGeom>
        <a:solidFill>
          <a:schemeClr val="accent2">
            <a:tint val="7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cs-CZ" sz="1100" kern="1200" dirty="0"/>
            <a:t>Staročeská legenda o sv. Prokopu (14. stol.)</a:t>
          </a:r>
        </a:p>
      </dsp:txBody>
      <dsp:txXfrm>
        <a:off x="5212181" y="1777040"/>
        <a:ext cx="1199743" cy="581771"/>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F30A48-D347-30A9-2354-424A01BA95A7}"/>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30C7D625-0323-70F4-2F2A-38C5CDA146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500DDAF6-ABB1-E927-B2F2-D035553D3EB0}"/>
              </a:ext>
            </a:extLst>
          </p:cNvPr>
          <p:cNvSpPr>
            <a:spLocks noGrp="1"/>
          </p:cNvSpPr>
          <p:nvPr>
            <p:ph type="dt" sz="half" idx="10"/>
          </p:nvPr>
        </p:nvSpPr>
        <p:spPr/>
        <p:txBody>
          <a:bodyPr/>
          <a:lstStyle/>
          <a:p>
            <a:fld id="{E0EFE413-F5EB-4B93-9658-440A2D15FFF1}" type="datetimeFigureOut">
              <a:rPr lang="cs-CZ" smtClean="0"/>
              <a:t>7. 11. 2022</a:t>
            </a:fld>
            <a:endParaRPr lang="cs-CZ"/>
          </a:p>
        </p:txBody>
      </p:sp>
      <p:sp>
        <p:nvSpPr>
          <p:cNvPr id="5" name="Zástupný symbol pro zápatí 4">
            <a:extLst>
              <a:ext uri="{FF2B5EF4-FFF2-40B4-BE49-F238E27FC236}">
                <a16:creationId xmlns:a16="http://schemas.microsoft.com/office/drawing/2014/main" id="{13C7957C-0AB8-068C-6FBF-E197F4BA6494}"/>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1A90AA3-90F4-F566-D0FE-883ACB3275B0}"/>
              </a:ext>
            </a:extLst>
          </p:cNvPr>
          <p:cNvSpPr>
            <a:spLocks noGrp="1"/>
          </p:cNvSpPr>
          <p:nvPr>
            <p:ph type="sldNum" sz="quarter" idx="12"/>
          </p:nvPr>
        </p:nvSpPr>
        <p:spPr/>
        <p:txBody>
          <a:bodyPr/>
          <a:lstStyle/>
          <a:p>
            <a:fld id="{39F4BA8C-1632-41EB-954F-8C4DB34611FC}" type="slidenum">
              <a:rPr lang="cs-CZ" smtClean="0"/>
              <a:t>‹#›</a:t>
            </a:fld>
            <a:endParaRPr lang="cs-CZ"/>
          </a:p>
        </p:txBody>
      </p:sp>
    </p:spTree>
    <p:extLst>
      <p:ext uri="{BB962C8B-B14F-4D97-AF65-F5344CB8AC3E}">
        <p14:creationId xmlns:p14="http://schemas.microsoft.com/office/powerpoint/2010/main" val="1466399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E23715-B9B7-BC33-91A2-CCBDE352FD85}"/>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65F6F2F5-1AFE-69CB-D8F2-A6E3EE16B33F}"/>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D6DC1713-7BB0-8425-84AA-F6D9447A6586}"/>
              </a:ext>
            </a:extLst>
          </p:cNvPr>
          <p:cNvSpPr>
            <a:spLocks noGrp="1"/>
          </p:cNvSpPr>
          <p:nvPr>
            <p:ph type="dt" sz="half" idx="10"/>
          </p:nvPr>
        </p:nvSpPr>
        <p:spPr/>
        <p:txBody>
          <a:bodyPr/>
          <a:lstStyle/>
          <a:p>
            <a:fld id="{E0EFE413-F5EB-4B93-9658-440A2D15FFF1}" type="datetimeFigureOut">
              <a:rPr lang="cs-CZ" smtClean="0"/>
              <a:t>7. 11. 2022</a:t>
            </a:fld>
            <a:endParaRPr lang="cs-CZ"/>
          </a:p>
        </p:txBody>
      </p:sp>
      <p:sp>
        <p:nvSpPr>
          <p:cNvPr id="5" name="Zástupný symbol pro zápatí 4">
            <a:extLst>
              <a:ext uri="{FF2B5EF4-FFF2-40B4-BE49-F238E27FC236}">
                <a16:creationId xmlns:a16="http://schemas.microsoft.com/office/drawing/2014/main" id="{59521F5D-CAB9-CEEC-B15D-FDB61F805D1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13DF740-3554-28A0-D84A-712DA54F8DB6}"/>
              </a:ext>
            </a:extLst>
          </p:cNvPr>
          <p:cNvSpPr>
            <a:spLocks noGrp="1"/>
          </p:cNvSpPr>
          <p:nvPr>
            <p:ph type="sldNum" sz="quarter" idx="12"/>
          </p:nvPr>
        </p:nvSpPr>
        <p:spPr/>
        <p:txBody>
          <a:bodyPr/>
          <a:lstStyle/>
          <a:p>
            <a:fld id="{39F4BA8C-1632-41EB-954F-8C4DB34611FC}" type="slidenum">
              <a:rPr lang="cs-CZ" smtClean="0"/>
              <a:t>‹#›</a:t>
            </a:fld>
            <a:endParaRPr lang="cs-CZ"/>
          </a:p>
        </p:txBody>
      </p:sp>
    </p:spTree>
    <p:extLst>
      <p:ext uri="{BB962C8B-B14F-4D97-AF65-F5344CB8AC3E}">
        <p14:creationId xmlns:p14="http://schemas.microsoft.com/office/powerpoint/2010/main" val="642367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BA5CE3B2-DEA6-95BA-482F-D109AB0D18A9}"/>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A24D01E3-48FA-4062-D57C-F9151853300D}"/>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FB758CD-1427-846F-9616-C86759D959E6}"/>
              </a:ext>
            </a:extLst>
          </p:cNvPr>
          <p:cNvSpPr>
            <a:spLocks noGrp="1"/>
          </p:cNvSpPr>
          <p:nvPr>
            <p:ph type="dt" sz="half" idx="10"/>
          </p:nvPr>
        </p:nvSpPr>
        <p:spPr/>
        <p:txBody>
          <a:bodyPr/>
          <a:lstStyle/>
          <a:p>
            <a:fld id="{E0EFE413-F5EB-4B93-9658-440A2D15FFF1}" type="datetimeFigureOut">
              <a:rPr lang="cs-CZ" smtClean="0"/>
              <a:t>7. 11. 2022</a:t>
            </a:fld>
            <a:endParaRPr lang="cs-CZ"/>
          </a:p>
        </p:txBody>
      </p:sp>
      <p:sp>
        <p:nvSpPr>
          <p:cNvPr id="5" name="Zástupný symbol pro zápatí 4">
            <a:extLst>
              <a:ext uri="{FF2B5EF4-FFF2-40B4-BE49-F238E27FC236}">
                <a16:creationId xmlns:a16="http://schemas.microsoft.com/office/drawing/2014/main" id="{BB3B669C-44D0-FC22-1F17-DBF8BC3B071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D4AE873-A64F-3F4A-080E-32BC15214C95}"/>
              </a:ext>
            </a:extLst>
          </p:cNvPr>
          <p:cNvSpPr>
            <a:spLocks noGrp="1"/>
          </p:cNvSpPr>
          <p:nvPr>
            <p:ph type="sldNum" sz="quarter" idx="12"/>
          </p:nvPr>
        </p:nvSpPr>
        <p:spPr/>
        <p:txBody>
          <a:bodyPr/>
          <a:lstStyle/>
          <a:p>
            <a:fld id="{39F4BA8C-1632-41EB-954F-8C4DB34611FC}" type="slidenum">
              <a:rPr lang="cs-CZ" smtClean="0"/>
              <a:t>‹#›</a:t>
            </a:fld>
            <a:endParaRPr lang="cs-CZ"/>
          </a:p>
        </p:txBody>
      </p:sp>
    </p:spTree>
    <p:extLst>
      <p:ext uri="{BB962C8B-B14F-4D97-AF65-F5344CB8AC3E}">
        <p14:creationId xmlns:p14="http://schemas.microsoft.com/office/powerpoint/2010/main" val="794001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9B9F50-C2E0-32B8-01C0-6C4328ADACBB}"/>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B65A004C-E3D6-751C-B3FD-9BC5E913D879}"/>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BCD69C6-5DB0-5120-AFA6-C78144276D9F}"/>
              </a:ext>
            </a:extLst>
          </p:cNvPr>
          <p:cNvSpPr>
            <a:spLocks noGrp="1"/>
          </p:cNvSpPr>
          <p:nvPr>
            <p:ph type="dt" sz="half" idx="10"/>
          </p:nvPr>
        </p:nvSpPr>
        <p:spPr/>
        <p:txBody>
          <a:bodyPr/>
          <a:lstStyle/>
          <a:p>
            <a:fld id="{E0EFE413-F5EB-4B93-9658-440A2D15FFF1}" type="datetimeFigureOut">
              <a:rPr lang="cs-CZ" smtClean="0"/>
              <a:t>7. 11. 2022</a:t>
            </a:fld>
            <a:endParaRPr lang="cs-CZ"/>
          </a:p>
        </p:txBody>
      </p:sp>
      <p:sp>
        <p:nvSpPr>
          <p:cNvPr id="5" name="Zástupný symbol pro zápatí 4">
            <a:extLst>
              <a:ext uri="{FF2B5EF4-FFF2-40B4-BE49-F238E27FC236}">
                <a16:creationId xmlns:a16="http://schemas.microsoft.com/office/drawing/2014/main" id="{B4AEBFCA-59EC-124F-7B55-C024BF79332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63A5F86-6255-E247-6965-56A73B669DAC}"/>
              </a:ext>
            </a:extLst>
          </p:cNvPr>
          <p:cNvSpPr>
            <a:spLocks noGrp="1"/>
          </p:cNvSpPr>
          <p:nvPr>
            <p:ph type="sldNum" sz="quarter" idx="12"/>
          </p:nvPr>
        </p:nvSpPr>
        <p:spPr/>
        <p:txBody>
          <a:bodyPr/>
          <a:lstStyle/>
          <a:p>
            <a:fld id="{39F4BA8C-1632-41EB-954F-8C4DB34611FC}" type="slidenum">
              <a:rPr lang="cs-CZ" smtClean="0"/>
              <a:t>‹#›</a:t>
            </a:fld>
            <a:endParaRPr lang="cs-CZ"/>
          </a:p>
        </p:txBody>
      </p:sp>
    </p:spTree>
    <p:extLst>
      <p:ext uri="{BB962C8B-B14F-4D97-AF65-F5344CB8AC3E}">
        <p14:creationId xmlns:p14="http://schemas.microsoft.com/office/powerpoint/2010/main" val="1399466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932F79-CFCF-7E9C-A725-6C5D328960CB}"/>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028AE40E-CE97-9431-3C27-7F9DD33A62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20907EE1-DAFD-7C2E-8223-63C5C83AC598}"/>
              </a:ext>
            </a:extLst>
          </p:cNvPr>
          <p:cNvSpPr>
            <a:spLocks noGrp="1"/>
          </p:cNvSpPr>
          <p:nvPr>
            <p:ph type="dt" sz="half" idx="10"/>
          </p:nvPr>
        </p:nvSpPr>
        <p:spPr/>
        <p:txBody>
          <a:bodyPr/>
          <a:lstStyle/>
          <a:p>
            <a:fld id="{E0EFE413-F5EB-4B93-9658-440A2D15FFF1}" type="datetimeFigureOut">
              <a:rPr lang="cs-CZ" smtClean="0"/>
              <a:t>7. 11. 2022</a:t>
            </a:fld>
            <a:endParaRPr lang="cs-CZ"/>
          </a:p>
        </p:txBody>
      </p:sp>
      <p:sp>
        <p:nvSpPr>
          <p:cNvPr id="5" name="Zástupný symbol pro zápatí 4">
            <a:extLst>
              <a:ext uri="{FF2B5EF4-FFF2-40B4-BE49-F238E27FC236}">
                <a16:creationId xmlns:a16="http://schemas.microsoft.com/office/drawing/2014/main" id="{3A6CB48A-252F-4103-2E7D-C2FCB27CC63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29393F4-1DF0-0017-C535-53C66B0F6D6C}"/>
              </a:ext>
            </a:extLst>
          </p:cNvPr>
          <p:cNvSpPr>
            <a:spLocks noGrp="1"/>
          </p:cNvSpPr>
          <p:nvPr>
            <p:ph type="sldNum" sz="quarter" idx="12"/>
          </p:nvPr>
        </p:nvSpPr>
        <p:spPr/>
        <p:txBody>
          <a:bodyPr/>
          <a:lstStyle/>
          <a:p>
            <a:fld id="{39F4BA8C-1632-41EB-954F-8C4DB34611FC}" type="slidenum">
              <a:rPr lang="cs-CZ" smtClean="0"/>
              <a:t>‹#›</a:t>
            </a:fld>
            <a:endParaRPr lang="cs-CZ"/>
          </a:p>
        </p:txBody>
      </p:sp>
    </p:spTree>
    <p:extLst>
      <p:ext uri="{BB962C8B-B14F-4D97-AF65-F5344CB8AC3E}">
        <p14:creationId xmlns:p14="http://schemas.microsoft.com/office/powerpoint/2010/main" val="3693088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9FDBD1-76E0-C039-9826-E57B15DE4027}"/>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DD6CB9A5-ECD2-8A25-611B-F0135B29A8F4}"/>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B0BAF914-5EE5-E0DF-3186-F67D261C79D5}"/>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FCF2597D-D432-B68A-46D0-8C98A82EEF8A}"/>
              </a:ext>
            </a:extLst>
          </p:cNvPr>
          <p:cNvSpPr>
            <a:spLocks noGrp="1"/>
          </p:cNvSpPr>
          <p:nvPr>
            <p:ph type="dt" sz="half" idx="10"/>
          </p:nvPr>
        </p:nvSpPr>
        <p:spPr/>
        <p:txBody>
          <a:bodyPr/>
          <a:lstStyle/>
          <a:p>
            <a:fld id="{E0EFE413-F5EB-4B93-9658-440A2D15FFF1}" type="datetimeFigureOut">
              <a:rPr lang="cs-CZ" smtClean="0"/>
              <a:t>7. 11. 2022</a:t>
            </a:fld>
            <a:endParaRPr lang="cs-CZ"/>
          </a:p>
        </p:txBody>
      </p:sp>
      <p:sp>
        <p:nvSpPr>
          <p:cNvPr id="6" name="Zástupný symbol pro zápatí 5">
            <a:extLst>
              <a:ext uri="{FF2B5EF4-FFF2-40B4-BE49-F238E27FC236}">
                <a16:creationId xmlns:a16="http://schemas.microsoft.com/office/drawing/2014/main" id="{47672306-8CB2-4CB0-63E9-6A249B75E578}"/>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BBE0EBA3-9CD1-9A15-1673-0DFDAEEFBEC6}"/>
              </a:ext>
            </a:extLst>
          </p:cNvPr>
          <p:cNvSpPr>
            <a:spLocks noGrp="1"/>
          </p:cNvSpPr>
          <p:nvPr>
            <p:ph type="sldNum" sz="quarter" idx="12"/>
          </p:nvPr>
        </p:nvSpPr>
        <p:spPr/>
        <p:txBody>
          <a:bodyPr/>
          <a:lstStyle/>
          <a:p>
            <a:fld id="{39F4BA8C-1632-41EB-954F-8C4DB34611FC}" type="slidenum">
              <a:rPr lang="cs-CZ" smtClean="0"/>
              <a:t>‹#›</a:t>
            </a:fld>
            <a:endParaRPr lang="cs-CZ"/>
          </a:p>
        </p:txBody>
      </p:sp>
    </p:spTree>
    <p:extLst>
      <p:ext uri="{BB962C8B-B14F-4D97-AF65-F5344CB8AC3E}">
        <p14:creationId xmlns:p14="http://schemas.microsoft.com/office/powerpoint/2010/main" val="1055028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25A0F5-AFCA-C4B7-C42A-3534540C0822}"/>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2F8591FD-7230-3915-5F24-B90AE7DC13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9735BF1C-CC0E-AC59-510F-D12A8C23A508}"/>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FE7ACCF1-A65F-B88B-F987-EDB5FD5CA1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57077EE3-F7FF-06DD-4C34-B0B2FF6A3305}"/>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3C4F4BFE-88C8-584E-ECF9-4E4580A7169C}"/>
              </a:ext>
            </a:extLst>
          </p:cNvPr>
          <p:cNvSpPr>
            <a:spLocks noGrp="1"/>
          </p:cNvSpPr>
          <p:nvPr>
            <p:ph type="dt" sz="half" idx="10"/>
          </p:nvPr>
        </p:nvSpPr>
        <p:spPr/>
        <p:txBody>
          <a:bodyPr/>
          <a:lstStyle/>
          <a:p>
            <a:fld id="{E0EFE413-F5EB-4B93-9658-440A2D15FFF1}" type="datetimeFigureOut">
              <a:rPr lang="cs-CZ" smtClean="0"/>
              <a:t>7. 11. 2022</a:t>
            </a:fld>
            <a:endParaRPr lang="cs-CZ"/>
          </a:p>
        </p:txBody>
      </p:sp>
      <p:sp>
        <p:nvSpPr>
          <p:cNvPr id="8" name="Zástupný symbol pro zápatí 7">
            <a:extLst>
              <a:ext uri="{FF2B5EF4-FFF2-40B4-BE49-F238E27FC236}">
                <a16:creationId xmlns:a16="http://schemas.microsoft.com/office/drawing/2014/main" id="{908345D6-9244-AAF8-8D5A-6B02BB71A54F}"/>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83C7D21C-82CE-8BAD-A74E-4377A99346BA}"/>
              </a:ext>
            </a:extLst>
          </p:cNvPr>
          <p:cNvSpPr>
            <a:spLocks noGrp="1"/>
          </p:cNvSpPr>
          <p:nvPr>
            <p:ph type="sldNum" sz="quarter" idx="12"/>
          </p:nvPr>
        </p:nvSpPr>
        <p:spPr/>
        <p:txBody>
          <a:bodyPr/>
          <a:lstStyle/>
          <a:p>
            <a:fld id="{39F4BA8C-1632-41EB-954F-8C4DB34611FC}" type="slidenum">
              <a:rPr lang="cs-CZ" smtClean="0"/>
              <a:t>‹#›</a:t>
            </a:fld>
            <a:endParaRPr lang="cs-CZ"/>
          </a:p>
        </p:txBody>
      </p:sp>
    </p:spTree>
    <p:extLst>
      <p:ext uri="{BB962C8B-B14F-4D97-AF65-F5344CB8AC3E}">
        <p14:creationId xmlns:p14="http://schemas.microsoft.com/office/powerpoint/2010/main" val="1734679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D2CDE4-C92C-A6A0-F564-8405EE1E2DF4}"/>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450F9DAE-F3F2-705A-E504-FA3D0437BF7D}"/>
              </a:ext>
            </a:extLst>
          </p:cNvPr>
          <p:cNvSpPr>
            <a:spLocks noGrp="1"/>
          </p:cNvSpPr>
          <p:nvPr>
            <p:ph type="dt" sz="half" idx="10"/>
          </p:nvPr>
        </p:nvSpPr>
        <p:spPr/>
        <p:txBody>
          <a:bodyPr/>
          <a:lstStyle/>
          <a:p>
            <a:fld id="{E0EFE413-F5EB-4B93-9658-440A2D15FFF1}" type="datetimeFigureOut">
              <a:rPr lang="cs-CZ" smtClean="0"/>
              <a:t>7. 11. 2022</a:t>
            </a:fld>
            <a:endParaRPr lang="cs-CZ"/>
          </a:p>
        </p:txBody>
      </p:sp>
      <p:sp>
        <p:nvSpPr>
          <p:cNvPr id="4" name="Zástupný symbol pro zápatí 3">
            <a:extLst>
              <a:ext uri="{FF2B5EF4-FFF2-40B4-BE49-F238E27FC236}">
                <a16:creationId xmlns:a16="http://schemas.microsoft.com/office/drawing/2014/main" id="{03563F36-7D5B-E504-56CB-A12E9E1F7464}"/>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604B213E-F7C2-D9FE-75EF-3DCBCE3B5149}"/>
              </a:ext>
            </a:extLst>
          </p:cNvPr>
          <p:cNvSpPr>
            <a:spLocks noGrp="1"/>
          </p:cNvSpPr>
          <p:nvPr>
            <p:ph type="sldNum" sz="quarter" idx="12"/>
          </p:nvPr>
        </p:nvSpPr>
        <p:spPr/>
        <p:txBody>
          <a:bodyPr/>
          <a:lstStyle/>
          <a:p>
            <a:fld id="{39F4BA8C-1632-41EB-954F-8C4DB34611FC}" type="slidenum">
              <a:rPr lang="cs-CZ" smtClean="0"/>
              <a:t>‹#›</a:t>
            </a:fld>
            <a:endParaRPr lang="cs-CZ"/>
          </a:p>
        </p:txBody>
      </p:sp>
    </p:spTree>
    <p:extLst>
      <p:ext uri="{BB962C8B-B14F-4D97-AF65-F5344CB8AC3E}">
        <p14:creationId xmlns:p14="http://schemas.microsoft.com/office/powerpoint/2010/main" val="1923509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106AC4C0-3D88-5324-348A-44E37C052532}"/>
              </a:ext>
            </a:extLst>
          </p:cNvPr>
          <p:cNvSpPr>
            <a:spLocks noGrp="1"/>
          </p:cNvSpPr>
          <p:nvPr>
            <p:ph type="dt" sz="half" idx="10"/>
          </p:nvPr>
        </p:nvSpPr>
        <p:spPr/>
        <p:txBody>
          <a:bodyPr/>
          <a:lstStyle/>
          <a:p>
            <a:fld id="{E0EFE413-F5EB-4B93-9658-440A2D15FFF1}" type="datetimeFigureOut">
              <a:rPr lang="cs-CZ" smtClean="0"/>
              <a:t>7. 11. 2022</a:t>
            </a:fld>
            <a:endParaRPr lang="cs-CZ"/>
          </a:p>
        </p:txBody>
      </p:sp>
      <p:sp>
        <p:nvSpPr>
          <p:cNvPr id="3" name="Zástupný symbol pro zápatí 2">
            <a:extLst>
              <a:ext uri="{FF2B5EF4-FFF2-40B4-BE49-F238E27FC236}">
                <a16:creationId xmlns:a16="http://schemas.microsoft.com/office/drawing/2014/main" id="{2B83B92B-427A-8212-B1AD-DC15BE7693C9}"/>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C531FBEC-7C90-CABF-D802-441F020730AE}"/>
              </a:ext>
            </a:extLst>
          </p:cNvPr>
          <p:cNvSpPr>
            <a:spLocks noGrp="1"/>
          </p:cNvSpPr>
          <p:nvPr>
            <p:ph type="sldNum" sz="quarter" idx="12"/>
          </p:nvPr>
        </p:nvSpPr>
        <p:spPr/>
        <p:txBody>
          <a:bodyPr/>
          <a:lstStyle/>
          <a:p>
            <a:fld id="{39F4BA8C-1632-41EB-954F-8C4DB34611FC}" type="slidenum">
              <a:rPr lang="cs-CZ" smtClean="0"/>
              <a:t>‹#›</a:t>
            </a:fld>
            <a:endParaRPr lang="cs-CZ"/>
          </a:p>
        </p:txBody>
      </p:sp>
    </p:spTree>
    <p:extLst>
      <p:ext uri="{BB962C8B-B14F-4D97-AF65-F5344CB8AC3E}">
        <p14:creationId xmlns:p14="http://schemas.microsoft.com/office/powerpoint/2010/main" val="2615101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6CACF2-EFAC-484E-950C-21CC1B53E2CC}"/>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556805FF-C6B1-2A88-7565-557E6584CA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FAF23966-785F-C4C4-DEF7-EF58A536A4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28D379EB-D44E-3C44-F417-4B25A7794CDD}"/>
              </a:ext>
            </a:extLst>
          </p:cNvPr>
          <p:cNvSpPr>
            <a:spLocks noGrp="1"/>
          </p:cNvSpPr>
          <p:nvPr>
            <p:ph type="dt" sz="half" idx="10"/>
          </p:nvPr>
        </p:nvSpPr>
        <p:spPr/>
        <p:txBody>
          <a:bodyPr/>
          <a:lstStyle/>
          <a:p>
            <a:fld id="{E0EFE413-F5EB-4B93-9658-440A2D15FFF1}" type="datetimeFigureOut">
              <a:rPr lang="cs-CZ" smtClean="0"/>
              <a:t>7. 11. 2022</a:t>
            </a:fld>
            <a:endParaRPr lang="cs-CZ"/>
          </a:p>
        </p:txBody>
      </p:sp>
      <p:sp>
        <p:nvSpPr>
          <p:cNvPr id="6" name="Zástupný symbol pro zápatí 5">
            <a:extLst>
              <a:ext uri="{FF2B5EF4-FFF2-40B4-BE49-F238E27FC236}">
                <a16:creationId xmlns:a16="http://schemas.microsoft.com/office/drawing/2014/main" id="{1C46DA3C-3CA4-F855-A7D6-42BE9337FC0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D70B1387-6F75-B855-825F-A65C1689BCC8}"/>
              </a:ext>
            </a:extLst>
          </p:cNvPr>
          <p:cNvSpPr>
            <a:spLocks noGrp="1"/>
          </p:cNvSpPr>
          <p:nvPr>
            <p:ph type="sldNum" sz="quarter" idx="12"/>
          </p:nvPr>
        </p:nvSpPr>
        <p:spPr/>
        <p:txBody>
          <a:bodyPr/>
          <a:lstStyle/>
          <a:p>
            <a:fld id="{39F4BA8C-1632-41EB-954F-8C4DB34611FC}" type="slidenum">
              <a:rPr lang="cs-CZ" smtClean="0"/>
              <a:t>‹#›</a:t>
            </a:fld>
            <a:endParaRPr lang="cs-CZ"/>
          </a:p>
        </p:txBody>
      </p:sp>
    </p:spTree>
    <p:extLst>
      <p:ext uri="{BB962C8B-B14F-4D97-AF65-F5344CB8AC3E}">
        <p14:creationId xmlns:p14="http://schemas.microsoft.com/office/powerpoint/2010/main" val="3748160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ABB48A-7267-A85E-108B-E4AF5C8A00FF}"/>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37CDCCE4-40C0-0CF9-3DFA-15A0CB7458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97D053B7-3502-6539-9D32-34C7CA0218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57ED76FA-8E5F-222A-8E9A-AFE28B5B8B3E}"/>
              </a:ext>
            </a:extLst>
          </p:cNvPr>
          <p:cNvSpPr>
            <a:spLocks noGrp="1"/>
          </p:cNvSpPr>
          <p:nvPr>
            <p:ph type="dt" sz="half" idx="10"/>
          </p:nvPr>
        </p:nvSpPr>
        <p:spPr/>
        <p:txBody>
          <a:bodyPr/>
          <a:lstStyle/>
          <a:p>
            <a:fld id="{E0EFE413-F5EB-4B93-9658-440A2D15FFF1}" type="datetimeFigureOut">
              <a:rPr lang="cs-CZ" smtClean="0"/>
              <a:t>7. 11. 2022</a:t>
            </a:fld>
            <a:endParaRPr lang="cs-CZ"/>
          </a:p>
        </p:txBody>
      </p:sp>
      <p:sp>
        <p:nvSpPr>
          <p:cNvPr id="6" name="Zástupný symbol pro zápatí 5">
            <a:extLst>
              <a:ext uri="{FF2B5EF4-FFF2-40B4-BE49-F238E27FC236}">
                <a16:creationId xmlns:a16="http://schemas.microsoft.com/office/drawing/2014/main" id="{686FBCD8-FE83-5A7A-DC1A-4A2BABC0CA37}"/>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7395AE2-548A-FA27-8C80-E929715AE71D}"/>
              </a:ext>
            </a:extLst>
          </p:cNvPr>
          <p:cNvSpPr>
            <a:spLocks noGrp="1"/>
          </p:cNvSpPr>
          <p:nvPr>
            <p:ph type="sldNum" sz="quarter" idx="12"/>
          </p:nvPr>
        </p:nvSpPr>
        <p:spPr/>
        <p:txBody>
          <a:bodyPr/>
          <a:lstStyle/>
          <a:p>
            <a:fld id="{39F4BA8C-1632-41EB-954F-8C4DB34611FC}" type="slidenum">
              <a:rPr lang="cs-CZ" smtClean="0"/>
              <a:t>‹#›</a:t>
            </a:fld>
            <a:endParaRPr lang="cs-CZ"/>
          </a:p>
        </p:txBody>
      </p:sp>
    </p:spTree>
    <p:extLst>
      <p:ext uri="{BB962C8B-B14F-4D97-AF65-F5344CB8AC3E}">
        <p14:creationId xmlns:p14="http://schemas.microsoft.com/office/powerpoint/2010/main" val="78947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FC4A6B57-3FB5-D8F8-A89F-AD415329D2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F37DD786-0FEC-9C1A-E18B-8ECF5C41D0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FD14614-C3C4-3EB2-3F93-B3A9E71A26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EFE413-F5EB-4B93-9658-440A2D15FFF1}" type="datetimeFigureOut">
              <a:rPr lang="cs-CZ" smtClean="0"/>
              <a:t>7. 11. 2022</a:t>
            </a:fld>
            <a:endParaRPr lang="cs-CZ"/>
          </a:p>
        </p:txBody>
      </p:sp>
      <p:sp>
        <p:nvSpPr>
          <p:cNvPr id="5" name="Zástupný symbol pro zápatí 4">
            <a:extLst>
              <a:ext uri="{FF2B5EF4-FFF2-40B4-BE49-F238E27FC236}">
                <a16:creationId xmlns:a16="http://schemas.microsoft.com/office/drawing/2014/main" id="{8C86F935-40D1-D218-7F2F-B7862C9FB8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5E232255-0D61-3E09-6041-3868F41FE6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F4BA8C-1632-41EB-954F-8C4DB34611FC}" type="slidenum">
              <a:rPr lang="cs-CZ" smtClean="0"/>
              <a:t>‹#›</a:t>
            </a:fld>
            <a:endParaRPr lang="cs-CZ"/>
          </a:p>
        </p:txBody>
      </p:sp>
    </p:spTree>
    <p:extLst>
      <p:ext uri="{BB962C8B-B14F-4D97-AF65-F5344CB8AC3E}">
        <p14:creationId xmlns:p14="http://schemas.microsoft.com/office/powerpoint/2010/main" val="1672689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4.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4.jpeg"/><Relationship Id="rId7" Type="http://schemas.openxmlformats.org/officeDocument/2006/relationships/diagramLayout" Target="../diagrams/layout1.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6.jpeg"/><Relationship Id="rId10" Type="http://schemas.microsoft.com/office/2007/relationships/diagramDrawing" Target="../diagrams/drawing1.xml"/><Relationship Id="rId4" Type="http://schemas.openxmlformats.org/officeDocument/2006/relationships/image" Target="../media/image5.jpeg"/><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55. schůzka: Svatý Prokop a Sázava | Dvojka">
            <a:extLst>
              <a:ext uri="{FF2B5EF4-FFF2-40B4-BE49-F238E27FC236}">
                <a16:creationId xmlns:a16="http://schemas.microsoft.com/office/drawing/2014/main" id="{A4602B85-AD0B-6A1F-F307-7F2AB776C9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408" r="9091" b="1265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111363A0-DE10-4C5C-827C-9CE8FB380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bg1">
              <a:alpha val="89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6766C85-8EEE-001E-E373-B7C104FA370D}"/>
              </a:ext>
            </a:extLst>
          </p:cNvPr>
          <p:cNvSpPr>
            <a:spLocks noGrp="1"/>
          </p:cNvSpPr>
          <p:nvPr>
            <p:ph type="ctrTitle"/>
          </p:nvPr>
        </p:nvSpPr>
        <p:spPr>
          <a:xfrm>
            <a:off x="674237" y="758284"/>
            <a:ext cx="3657600" cy="3196570"/>
          </a:xfrm>
        </p:spPr>
        <p:txBody>
          <a:bodyPr>
            <a:normAutofit/>
          </a:bodyPr>
          <a:lstStyle/>
          <a:p>
            <a:r>
              <a:rPr lang="cs-CZ" sz="4800"/>
              <a:t>Základy středolatinské literatury</a:t>
            </a:r>
          </a:p>
        </p:txBody>
      </p:sp>
      <p:sp>
        <p:nvSpPr>
          <p:cNvPr id="3" name="Podnadpis 2">
            <a:extLst>
              <a:ext uri="{FF2B5EF4-FFF2-40B4-BE49-F238E27FC236}">
                <a16:creationId xmlns:a16="http://schemas.microsoft.com/office/drawing/2014/main" id="{2E062D15-F13C-7FCF-33A3-CC0AE42F4BC7}"/>
              </a:ext>
            </a:extLst>
          </p:cNvPr>
          <p:cNvSpPr>
            <a:spLocks noGrp="1"/>
          </p:cNvSpPr>
          <p:nvPr>
            <p:ph type="subTitle" idx="1"/>
          </p:nvPr>
        </p:nvSpPr>
        <p:spPr>
          <a:xfrm>
            <a:off x="674237" y="4323376"/>
            <a:ext cx="3657600" cy="1241432"/>
          </a:xfrm>
        </p:spPr>
        <p:txBody>
          <a:bodyPr>
            <a:normAutofit/>
          </a:bodyPr>
          <a:lstStyle/>
          <a:p>
            <a:r>
              <a:rPr lang="cs-CZ" sz="2000">
                <a:solidFill>
                  <a:schemeClr val="tx2"/>
                </a:solidFill>
              </a:rPr>
              <a:t>Hagiografie</a:t>
            </a:r>
          </a:p>
          <a:p>
            <a:r>
              <a:rPr lang="cs-CZ" sz="2000">
                <a:solidFill>
                  <a:schemeClr val="tx2"/>
                </a:solidFill>
              </a:rPr>
              <a:t>1. 11. 2022</a:t>
            </a:r>
          </a:p>
          <a:p>
            <a:endParaRPr lang="cs-CZ" sz="2000">
              <a:solidFill>
                <a:schemeClr val="tx2"/>
              </a:solidFill>
            </a:endParaRPr>
          </a:p>
        </p:txBody>
      </p:sp>
      <p:cxnSp>
        <p:nvCxnSpPr>
          <p:cNvPr id="1035" name="Straight Connector 1032">
            <a:extLst>
              <a:ext uri="{FF2B5EF4-FFF2-40B4-BE49-F238E27FC236}">
                <a16:creationId xmlns:a16="http://schemas.microsoft.com/office/drawing/2014/main" id="{35A1A9B2-DA9A-487B-8B22-CFE8E073CC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4063141"/>
            <a:ext cx="2586790" cy="0"/>
          </a:xfrm>
          <a:prstGeom prst="line">
            <a:avLst/>
          </a:prstGeom>
          <a:ln w="22225">
            <a:solidFill>
              <a:srgbClr val="7965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2221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242" name="Picture 2" descr="Wenceslaus adored by his niece-in-law Emma (from the 10th-century Gumpold's Codex)">
            <a:extLst>
              <a:ext uri="{FF2B5EF4-FFF2-40B4-BE49-F238E27FC236}">
                <a16:creationId xmlns:a16="http://schemas.microsoft.com/office/drawing/2014/main" id="{F4450CF7-0B51-4F01-CCBE-581A2D2D5D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197" r="1" b="9624"/>
          <a:stretch/>
        </p:blipFill>
        <p:spPr bwMode="auto">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a:noFill/>
          <a:extLst>
            <a:ext uri="{909E8E84-426E-40DD-AFC4-6F175D3DCCD1}">
              <a14:hiddenFill xmlns:a14="http://schemas.microsoft.com/office/drawing/2010/main">
                <a:solidFill>
                  <a:srgbClr val="FFFFFF"/>
                </a:solidFill>
              </a14:hiddenFill>
            </a:ext>
          </a:extLst>
        </p:spPr>
      </p:pic>
      <p:sp>
        <p:nvSpPr>
          <p:cNvPr id="10247" name="Freeform: Shape 10246">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0249" name="Freeform: Shape 10248">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D3981D17-F470-38CE-CC45-F6AECD19F4AB}"/>
              </a:ext>
            </a:extLst>
          </p:cNvPr>
          <p:cNvSpPr>
            <a:spLocks noGrp="1"/>
          </p:cNvSpPr>
          <p:nvPr>
            <p:ph type="title"/>
          </p:nvPr>
        </p:nvSpPr>
        <p:spPr>
          <a:xfrm>
            <a:off x="804673" y="1396289"/>
            <a:ext cx="4782458" cy="1325563"/>
          </a:xfrm>
        </p:spPr>
        <p:txBody>
          <a:bodyPr>
            <a:normAutofit/>
          </a:bodyPr>
          <a:lstStyle/>
          <a:p>
            <a:r>
              <a:rPr lang="cs-CZ" dirty="0"/>
              <a:t>Václavsko-</a:t>
            </a:r>
            <a:r>
              <a:rPr lang="cs-CZ" dirty="0" err="1"/>
              <a:t>ludmilské</a:t>
            </a:r>
            <a:r>
              <a:rPr lang="cs-CZ" dirty="0"/>
              <a:t> legendy</a:t>
            </a:r>
          </a:p>
        </p:txBody>
      </p:sp>
      <p:sp>
        <p:nvSpPr>
          <p:cNvPr id="3" name="Zástupný obsah 2">
            <a:extLst>
              <a:ext uri="{FF2B5EF4-FFF2-40B4-BE49-F238E27FC236}">
                <a16:creationId xmlns:a16="http://schemas.microsoft.com/office/drawing/2014/main" id="{74BE92A1-4C7E-3AFB-670A-092DBE66DFEA}"/>
              </a:ext>
            </a:extLst>
          </p:cNvPr>
          <p:cNvSpPr>
            <a:spLocks noGrp="1"/>
          </p:cNvSpPr>
          <p:nvPr>
            <p:ph idx="1"/>
          </p:nvPr>
        </p:nvSpPr>
        <p:spPr>
          <a:xfrm>
            <a:off x="804672" y="2871982"/>
            <a:ext cx="4782458" cy="3181684"/>
          </a:xfrm>
        </p:spPr>
        <p:txBody>
          <a:bodyPr anchor="t">
            <a:normAutofit/>
          </a:bodyPr>
          <a:lstStyle/>
          <a:p>
            <a:r>
              <a:rPr lang="cs-CZ" sz="2200" b="1" dirty="0" err="1"/>
              <a:t>Gumpoldova</a:t>
            </a:r>
            <a:r>
              <a:rPr lang="cs-CZ" sz="2200" b="1" dirty="0"/>
              <a:t> legenda </a:t>
            </a:r>
            <a:r>
              <a:rPr lang="cs-CZ" sz="1800" dirty="0"/>
              <a:t>(před 1006)</a:t>
            </a:r>
          </a:p>
          <a:p>
            <a:pPr lvl="1"/>
            <a:r>
              <a:rPr lang="cs-CZ" sz="1800" dirty="0"/>
              <a:t>Autorem </a:t>
            </a:r>
            <a:r>
              <a:rPr lang="cs-CZ" sz="1800" dirty="0" err="1"/>
              <a:t>Gumpold</a:t>
            </a:r>
            <a:r>
              <a:rPr lang="cs-CZ" sz="1800" dirty="0"/>
              <a:t>, biskup v Mantově</a:t>
            </a:r>
          </a:p>
          <a:p>
            <a:pPr lvl="1"/>
            <a:r>
              <a:rPr lang="cs-CZ" sz="1800" dirty="0" err="1"/>
              <a:t>Wolfenbüttelský</a:t>
            </a:r>
            <a:r>
              <a:rPr lang="cs-CZ" sz="1800" dirty="0"/>
              <a:t> kodex – na objednávku Emmy, manželky Boleslava II.</a:t>
            </a:r>
          </a:p>
          <a:p>
            <a:pPr lvl="1"/>
            <a:r>
              <a:rPr lang="cs-CZ" sz="1800" dirty="0"/>
              <a:t>Vychází z </a:t>
            </a:r>
            <a:r>
              <a:rPr lang="cs-CZ" sz="1800" i="1" dirty="0" err="1"/>
              <a:t>Crescente</a:t>
            </a:r>
            <a:r>
              <a:rPr lang="cs-CZ" sz="1800" i="1" dirty="0"/>
              <a:t> fide</a:t>
            </a:r>
          </a:p>
          <a:p>
            <a:pPr lvl="2"/>
            <a:r>
              <a:rPr lang="cs-CZ" sz="1800" dirty="0"/>
              <a:t>Silně </a:t>
            </a:r>
            <a:r>
              <a:rPr lang="cs-CZ" sz="1800" dirty="0" err="1"/>
              <a:t>rétorizovaná</a:t>
            </a:r>
            <a:endParaRPr lang="cs-CZ" sz="1800" dirty="0"/>
          </a:p>
          <a:p>
            <a:pPr marL="914400" lvl="2" indent="0">
              <a:buNone/>
            </a:pPr>
            <a:endParaRPr lang="cs-CZ" sz="1800" dirty="0"/>
          </a:p>
        </p:txBody>
      </p:sp>
    </p:spTree>
    <p:extLst>
      <p:ext uri="{BB962C8B-B14F-4D97-AF65-F5344CB8AC3E}">
        <p14:creationId xmlns:p14="http://schemas.microsoft.com/office/powerpoint/2010/main" val="1390111131"/>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Wenceslaus flees from his brother who is wielding a sword, but the priest closes the door of the church (from Gumpold's Codex)">
            <a:extLst>
              <a:ext uri="{FF2B5EF4-FFF2-40B4-BE49-F238E27FC236}">
                <a16:creationId xmlns:a16="http://schemas.microsoft.com/office/drawing/2014/main" id="{4655AA3D-0C6F-6152-4787-64F522BCAC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84" r="9999"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FCD63C67-5313-CC22-4E78-EFF670B6A774}"/>
              </a:ext>
            </a:extLst>
          </p:cNvPr>
          <p:cNvSpPr>
            <a:spLocks noGrp="1"/>
          </p:cNvSpPr>
          <p:nvPr>
            <p:ph type="title"/>
          </p:nvPr>
        </p:nvSpPr>
        <p:spPr>
          <a:xfrm>
            <a:off x="838200" y="365125"/>
            <a:ext cx="3822189" cy="1899912"/>
          </a:xfrm>
        </p:spPr>
        <p:txBody>
          <a:bodyPr>
            <a:normAutofit/>
          </a:bodyPr>
          <a:lstStyle/>
          <a:p>
            <a:r>
              <a:rPr lang="cs-CZ" sz="4000"/>
              <a:t>Gumpoldova legenda</a:t>
            </a:r>
          </a:p>
        </p:txBody>
      </p:sp>
      <p:sp>
        <p:nvSpPr>
          <p:cNvPr id="3" name="Zástupný obsah 2">
            <a:extLst>
              <a:ext uri="{FF2B5EF4-FFF2-40B4-BE49-F238E27FC236}">
                <a16:creationId xmlns:a16="http://schemas.microsoft.com/office/drawing/2014/main" id="{535CF3E6-BAFF-5C6D-0167-8ED78F4E56A7}"/>
              </a:ext>
            </a:extLst>
          </p:cNvPr>
          <p:cNvSpPr>
            <a:spLocks noGrp="1"/>
          </p:cNvSpPr>
          <p:nvPr>
            <p:ph idx="1"/>
          </p:nvPr>
        </p:nvSpPr>
        <p:spPr>
          <a:xfrm>
            <a:off x="541176" y="2090057"/>
            <a:ext cx="4119213" cy="4534678"/>
          </a:xfrm>
        </p:spPr>
        <p:txBody>
          <a:bodyPr>
            <a:normAutofit/>
          </a:bodyPr>
          <a:lstStyle/>
          <a:p>
            <a:pPr marL="0" indent="0">
              <a:buNone/>
            </a:pPr>
            <a:r>
              <a:rPr lang="cs-CZ" sz="1000" i="1" dirty="0"/>
              <a:t>Také když nadešla vedra žňová, za bezpečného ticha nočního sám na políčku požínal srpem hrsti pšenice, vázal a těžký snop nakládal na svá ramena, potom skryl v odlehlém koutě domu; tam mlátil, protřásal zrní svatýma rukama pečlivě na řešetu, až je dočista zbavil polní příměsi, načež je drtil mezi kameny; tuto mouku zadělal, pokropiv ji vodou, kterou vlastnoručně - za asistence pouze chlapcovy - vědrem navážil a vzýváním pravé Trojice požehnal, z nekvašeného těsta sám se jal bez cizí pomoci péči hostie, které rukama kněží měly být obětovány při mši. </a:t>
            </a:r>
          </a:p>
          <a:p>
            <a:pPr marL="0" indent="0">
              <a:buNone/>
            </a:pPr>
            <a:r>
              <a:rPr lang="cs-CZ" sz="1000" i="1" dirty="0"/>
              <a:t>Rozvažuje však u sebe, že dosud neučinil dosti pro oběť mše svaté, a nacházeje zalíbení v hořkosladké poslušnosti, které, jak věděl, Bůh dává přednost před oběťmi, když s postupem roku nadešlo vinobraní, zavolav potají svého již jmenovaného a nadmíru věrného služebníka, přeskakoval v noci plot vinice; a naplniv košíky zavěšené oběma na zádech, až se prohýbali, vracel se s chvalitebným lupem do komůrky v odlehlém křídle paláce, jemu nad jiné drahé. Potom zajistiv dveře </a:t>
            </a:r>
            <a:r>
              <a:rPr lang="cs-CZ" sz="1000" i="1" dirty="0" err="1"/>
              <a:t>příbytečku</a:t>
            </a:r>
            <a:r>
              <a:rPr lang="cs-CZ" sz="1000" i="1" dirty="0"/>
              <a:t> ze všech stran obezřelým zastrčením závor, roztíral paličkou hrozny v nádobě přiměřené této malé sklizni hroznů, a vylisovav šťávu mladého moštu. Přes lněný sáček pečlivým mačkáním svých svatých rukou procedil čirý mok; a naliv víno s vědomím toliko panošovým do dvojuchého džbánu a dobře uloživ, rozdílel je k podivuhodnému přijímání svátostí mezi kněze své země spolu s oplátkami, jež v péči o vznešenost mše svaté sám upekl. </a:t>
            </a:r>
          </a:p>
          <a:p>
            <a:pPr marL="0" indent="0">
              <a:buNone/>
            </a:pPr>
            <a:r>
              <a:rPr lang="cs-CZ" sz="1000" i="1" dirty="0"/>
              <a:t>Ó nerozvazatelné pouto neporušitelné víry kolem hrudi zcela nevinné! Ó nejhorlivější následovníku chvalitebné poslušnosti! Ó podivuhodná pokoro knížete, nestydící se podstoupiti pro lásku k Bohu služebníků! Rozjímaje o hlubokých nebeských tajemstvích, jež v srdci mu utkvěla, velebnou a spasitelnou oběť těla a krve Páně s takovou vroucností ctil a miloval, že pro oslavení nebeské oběti, nákazu viny smývající, nejen stálostí víry bojoval, nýbrž i hrubou prací po způsobu venkovského otroka a zbožnou štědrostí vůči kněžím činně se podílel na mystériu nejčistějšího pramene spásy.</a:t>
            </a:r>
            <a:endParaRPr lang="cs-CZ" sz="1000" dirty="0"/>
          </a:p>
        </p:txBody>
      </p:sp>
    </p:spTree>
    <p:extLst>
      <p:ext uri="{BB962C8B-B14F-4D97-AF65-F5344CB8AC3E}">
        <p14:creationId xmlns:p14="http://schemas.microsoft.com/office/powerpoint/2010/main" val="14327551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8A9C36-B120-236A-007E-34CAC58342D2}"/>
              </a:ext>
            </a:extLst>
          </p:cNvPr>
          <p:cNvSpPr>
            <a:spLocks noGrp="1"/>
          </p:cNvSpPr>
          <p:nvPr>
            <p:ph type="title"/>
          </p:nvPr>
        </p:nvSpPr>
        <p:spPr>
          <a:xfrm>
            <a:off x="4965430" y="629268"/>
            <a:ext cx="6586491" cy="1286160"/>
          </a:xfrm>
        </p:spPr>
        <p:txBody>
          <a:bodyPr anchor="b">
            <a:normAutofit/>
          </a:bodyPr>
          <a:lstStyle/>
          <a:p>
            <a:r>
              <a:rPr lang="cs-CZ"/>
              <a:t>Václavsko-ludmilské legendy</a:t>
            </a:r>
            <a:endParaRPr lang="cs-CZ" dirty="0"/>
          </a:p>
        </p:txBody>
      </p:sp>
      <p:sp>
        <p:nvSpPr>
          <p:cNvPr id="3" name="Zástupný obsah 2">
            <a:extLst>
              <a:ext uri="{FF2B5EF4-FFF2-40B4-BE49-F238E27FC236}">
                <a16:creationId xmlns:a16="http://schemas.microsoft.com/office/drawing/2014/main" id="{648727EB-A21E-48B1-343B-2BAA6BEA4146}"/>
              </a:ext>
            </a:extLst>
          </p:cNvPr>
          <p:cNvSpPr>
            <a:spLocks noGrp="1"/>
          </p:cNvSpPr>
          <p:nvPr>
            <p:ph idx="1"/>
          </p:nvPr>
        </p:nvSpPr>
        <p:spPr>
          <a:xfrm>
            <a:off x="4965431" y="2438400"/>
            <a:ext cx="6586489" cy="3785419"/>
          </a:xfrm>
        </p:spPr>
        <p:txBody>
          <a:bodyPr>
            <a:normAutofit/>
          </a:bodyPr>
          <a:lstStyle/>
          <a:p>
            <a:r>
              <a:rPr lang="cs-CZ" sz="2200" b="1" dirty="0"/>
              <a:t>Kristiánova legenda </a:t>
            </a:r>
            <a:r>
              <a:rPr lang="cs-CZ" sz="1700" dirty="0"/>
              <a:t>(konec 10. stol.?)</a:t>
            </a:r>
          </a:p>
          <a:p>
            <a:pPr lvl="1"/>
            <a:r>
              <a:rPr lang="cs-CZ" sz="1700" i="1" dirty="0"/>
              <a:t>= Vita et </a:t>
            </a:r>
            <a:r>
              <a:rPr lang="cs-CZ" sz="1700" i="1" dirty="0" err="1"/>
              <a:t>passio</a:t>
            </a:r>
            <a:r>
              <a:rPr lang="cs-CZ" sz="1700" i="1" dirty="0"/>
              <a:t> </a:t>
            </a:r>
            <a:r>
              <a:rPr lang="cs-CZ" sz="1700" i="1" dirty="0" err="1"/>
              <a:t>sancti</a:t>
            </a:r>
            <a:r>
              <a:rPr lang="cs-CZ" sz="1700" i="1" dirty="0"/>
              <a:t> </a:t>
            </a:r>
            <a:r>
              <a:rPr lang="cs-CZ" sz="1700" i="1" dirty="0" err="1"/>
              <a:t>Wenceslai</a:t>
            </a:r>
            <a:r>
              <a:rPr lang="cs-CZ" sz="1700" i="1" dirty="0"/>
              <a:t> et </a:t>
            </a:r>
            <a:r>
              <a:rPr lang="cs-CZ" sz="1700" i="1" dirty="0" err="1"/>
              <a:t>sancte</a:t>
            </a:r>
            <a:r>
              <a:rPr lang="cs-CZ" sz="1700" i="1" dirty="0"/>
              <a:t> Ludmile ave eis</a:t>
            </a:r>
          </a:p>
          <a:p>
            <a:pPr lvl="1"/>
            <a:r>
              <a:rPr lang="cs-CZ" sz="1700" dirty="0"/>
              <a:t>Objevena až v 17. stol., úvodem se hlásí do 10. stol.</a:t>
            </a:r>
          </a:p>
          <a:p>
            <a:pPr lvl="1"/>
            <a:r>
              <a:rPr lang="cs-CZ" sz="1700" dirty="0"/>
              <a:t>Vypráví o sv. Václavovi a Ludmile, ale i Cyrilovi a Metodějovi</a:t>
            </a:r>
          </a:p>
          <a:p>
            <a:pPr lvl="2"/>
            <a:r>
              <a:rPr lang="cs-CZ" sz="1700" dirty="0"/>
              <a:t>Počátky křesťanství v Čechách a na Moravě</a:t>
            </a:r>
          </a:p>
          <a:p>
            <a:pPr lvl="2"/>
            <a:r>
              <a:rPr lang="cs-CZ" sz="1700" dirty="0"/>
              <a:t>Zásluhy sv. Ludmily, její umučení a </a:t>
            </a:r>
            <a:r>
              <a:rPr lang="cs-CZ" sz="1700" i="1" dirty="0" err="1"/>
              <a:t>translatio</a:t>
            </a:r>
            <a:endParaRPr lang="cs-CZ" sz="1700" dirty="0"/>
          </a:p>
          <a:p>
            <a:pPr lvl="2"/>
            <a:r>
              <a:rPr lang="cs-CZ" sz="1700" dirty="0"/>
              <a:t>Život a zásluhy sv. Václava, pohřeb, </a:t>
            </a:r>
            <a:r>
              <a:rPr lang="cs-CZ" sz="1700" i="1" dirty="0" err="1"/>
              <a:t>translatio</a:t>
            </a:r>
            <a:r>
              <a:rPr lang="cs-CZ" sz="1700" i="1" dirty="0"/>
              <a:t>, </a:t>
            </a:r>
            <a:r>
              <a:rPr lang="cs-CZ" sz="1700" dirty="0"/>
              <a:t>světcovy zázraky</a:t>
            </a:r>
            <a:endParaRPr lang="cs-CZ" sz="1700" i="1" dirty="0"/>
          </a:p>
          <a:p>
            <a:pPr lvl="1"/>
            <a:r>
              <a:rPr lang="cs-CZ" sz="1700" dirty="0"/>
              <a:t>Autorem pravděpodobně benediktinský mnich (vliv italského prostředí)</a:t>
            </a:r>
          </a:p>
          <a:p>
            <a:pPr lvl="1"/>
            <a:r>
              <a:rPr lang="cs-CZ" sz="1700" dirty="0"/>
              <a:t>Pramenem pro sepsání byla </a:t>
            </a:r>
            <a:r>
              <a:rPr lang="cs-CZ" sz="1700" i="1" dirty="0" err="1"/>
              <a:t>Crescente</a:t>
            </a:r>
            <a:r>
              <a:rPr lang="cs-CZ" sz="1700" i="1" dirty="0"/>
              <a:t> fide</a:t>
            </a:r>
          </a:p>
          <a:p>
            <a:pPr lvl="1"/>
            <a:r>
              <a:rPr lang="cs-CZ" sz="1700" dirty="0"/>
              <a:t>Nejrozsáhlejší z legend, vyspělý styl</a:t>
            </a:r>
          </a:p>
          <a:p>
            <a:pPr marL="0" indent="0">
              <a:buNone/>
            </a:pPr>
            <a:endParaRPr lang="cs-CZ" sz="1700" dirty="0"/>
          </a:p>
        </p:txBody>
      </p:sp>
      <p:pic>
        <p:nvPicPr>
          <p:cNvPr id="11266" name="Picture 2">
            <a:extLst>
              <a:ext uri="{FF2B5EF4-FFF2-40B4-BE49-F238E27FC236}">
                <a16:creationId xmlns:a16="http://schemas.microsoft.com/office/drawing/2014/main" id="{558FDE22-096F-3569-BBBD-65711C4E6F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536" r="-2" b="-2"/>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11271" name="Straight Connector 112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4805F"/>
            </a:solidFill>
          </a:ln>
        </p:spPr>
        <p:style>
          <a:lnRef idx="1">
            <a:schemeClr val="accent1"/>
          </a:lnRef>
          <a:fillRef idx="0">
            <a:schemeClr val="accent1"/>
          </a:fillRef>
          <a:effectRef idx="0">
            <a:schemeClr val="accent1"/>
          </a:effectRef>
          <a:fontRef idx="minor">
            <a:schemeClr val="tx1"/>
          </a:fontRef>
        </p:style>
      </p:cxnSp>
      <p:sp>
        <p:nvSpPr>
          <p:cNvPr id="4" name="TextovéPole 3">
            <a:extLst>
              <a:ext uri="{FF2B5EF4-FFF2-40B4-BE49-F238E27FC236}">
                <a16:creationId xmlns:a16="http://schemas.microsoft.com/office/drawing/2014/main" id="{6B057B9B-6683-C73A-4F48-B0258FFF2128}"/>
              </a:ext>
            </a:extLst>
          </p:cNvPr>
          <p:cNvSpPr txBox="1"/>
          <p:nvPr/>
        </p:nvSpPr>
        <p:spPr>
          <a:xfrm flipH="1">
            <a:off x="4635591" y="6396394"/>
            <a:ext cx="6248724" cy="415498"/>
          </a:xfrm>
          <a:prstGeom prst="rect">
            <a:avLst/>
          </a:prstGeom>
          <a:noFill/>
        </p:spPr>
        <p:txBody>
          <a:bodyPr wrap="square" rtlCol="0">
            <a:spAutoFit/>
          </a:bodyPr>
          <a:lstStyle/>
          <a:p>
            <a:r>
              <a:rPr lang="cs-CZ" sz="1050" i="1" dirty="0"/>
              <a:t>4. Kapitola Kristiánovy legendy, pojednávající o sv. Ludmile,  v rukopisu </a:t>
            </a:r>
            <a:r>
              <a:rPr lang="cs-CZ" sz="1050" i="1" dirty="0" err="1"/>
              <a:t>Rajhradskho</a:t>
            </a:r>
            <a:r>
              <a:rPr lang="cs-CZ" sz="1050" i="1" dirty="0"/>
              <a:t> kláštera z 1. stol., tzv. </a:t>
            </a:r>
            <a:r>
              <a:rPr lang="cs-CZ" sz="1050" i="1" dirty="0" err="1"/>
              <a:t>Wattenbachova</a:t>
            </a:r>
            <a:r>
              <a:rPr lang="cs-CZ" sz="1050" i="1" dirty="0"/>
              <a:t> legenda</a:t>
            </a:r>
          </a:p>
        </p:txBody>
      </p:sp>
    </p:spTree>
    <p:extLst>
      <p:ext uri="{BB962C8B-B14F-4D97-AF65-F5344CB8AC3E}">
        <p14:creationId xmlns:p14="http://schemas.microsoft.com/office/powerpoint/2010/main" val="802895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D25A37C-9B60-3577-02D9-45C589A34788}"/>
              </a:ext>
            </a:extLst>
          </p:cNvPr>
          <p:cNvSpPr>
            <a:spLocks noGrp="1"/>
          </p:cNvSpPr>
          <p:nvPr>
            <p:ph type="title"/>
          </p:nvPr>
        </p:nvSpPr>
        <p:spPr>
          <a:xfrm>
            <a:off x="6634134" y="1396289"/>
            <a:ext cx="5006336" cy="1325563"/>
          </a:xfrm>
        </p:spPr>
        <p:txBody>
          <a:bodyPr>
            <a:normAutofit/>
          </a:bodyPr>
          <a:lstStyle/>
          <a:p>
            <a:r>
              <a:rPr lang="cs-CZ" dirty="0"/>
              <a:t>Kristiánova legenda, kap. 6</a:t>
            </a:r>
          </a:p>
        </p:txBody>
      </p:sp>
      <p:sp>
        <p:nvSpPr>
          <p:cNvPr id="13319" name="Freeform: Shape 13318">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4" name="Picture 2" descr="SVATOVÁCLAVSKÁ | Czumalova nástěnka">
            <a:extLst>
              <a:ext uri="{FF2B5EF4-FFF2-40B4-BE49-F238E27FC236}">
                <a16:creationId xmlns:a16="http://schemas.microsoft.com/office/drawing/2014/main" id="{0E7B4FB5-F898-021E-88EA-F9EF4860D6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14" r="2" b="21775"/>
          <a:stretch/>
        </p:blipFill>
        <p:spPr bwMode="auto">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Zástupný obsah 2">
            <a:extLst>
              <a:ext uri="{FF2B5EF4-FFF2-40B4-BE49-F238E27FC236}">
                <a16:creationId xmlns:a16="http://schemas.microsoft.com/office/drawing/2014/main" id="{74F630C1-66F8-53A0-2189-100A3D20EE81}"/>
              </a:ext>
            </a:extLst>
          </p:cNvPr>
          <p:cNvSpPr>
            <a:spLocks noGrp="1"/>
          </p:cNvSpPr>
          <p:nvPr>
            <p:ph idx="1"/>
          </p:nvPr>
        </p:nvSpPr>
        <p:spPr>
          <a:xfrm>
            <a:off x="6638578" y="2871982"/>
            <a:ext cx="5004073" cy="3181684"/>
          </a:xfrm>
        </p:spPr>
        <p:txBody>
          <a:bodyPr anchor="t">
            <a:normAutofit/>
          </a:bodyPr>
          <a:lstStyle/>
          <a:p>
            <a:pPr marL="0" indent="0">
              <a:buNone/>
            </a:pPr>
            <a:r>
              <a:rPr lang="cs-CZ" sz="900" b="0" i="1">
                <a:effectLst/>
                <a:latin typeface="New Century Schoolbook"/>
              </a:rPr>
              <a:t>Když tedy blažený kníže Václav s pomocí Kristovou spořádal tu upevnil svoji říši, ani můj duch, jazyk, řeč, ani papír by nestačily vystihnout, jak se osvědčoval před Kristem tu jakou nádobou vyvolenou se ukázal, tu také proto, že břemenem hříchu jsem obtěžkán, nemohu vylíčiti, jakých škod vojín Kristův, Pánu svému slouže, ďáblu nadělal tu co snopků do stodoly Kristovy jakožto věrný sluha jeho sklidil. Ale abych přece z mnohého něco málo pověděl, Václav od dětství se neuchyluje od kázně Páně, pravdomluvný byl v řeči, spravedlivý na soudu, věrný ve všem, co mu svěřeno, míru lidské dobroty překonávaje (…)</a:t>
            </a:r>
          </a:p>
          <a:p>
            <a:pPr marL="0" indent="0">
              <a:buNone/>
            </a:pPr>
            <a:r>
              <a:rPr lang="cs-CZ" sz="900" b="0" i="1">
                <a:effectLst/>
                <a:latin typeface="New Century Schoolbook"/>
              </a:rPr>
              <a:t>V službách Božích tak byl horlivý, že denně obětní chléb vlastníma rukama připravený Pánu přinášel. Neboť v čas žní v tichu tmavé noci na své pole vycházel tu s nejvěrnějšímu sluhou svým, o kterémž později budu vyprávět zvláštní zázrak, znamenitě dokazující zásluhy jich obou, pšenici žal a na svých ramenech domů nosil, na ručním mlýnku mlel, sám zároveň jsa pekařem i knížetem mouku prosíval, pro vodu chodil a v noci ji vážil, říkaje: Ve jménu Otce, i Syna, i Ducha svatého; a také domů ji donášel, s onou jemnou moukou ji mísil a hostie dělal. Též na vinici pospíchával, hrozny trhal a vlastníma rukama vymačkával, víno do džbánu naléval a k svaté oběti uchovával. A poněvadž pověrečné obřady pohanské nebyly ještě z kořene vymýceny a přemnoho mužů chvátávalo obětovat ohavné žertvy démonům, a jídlem a nápojem z nich se poskvrňovali, on nikdy s nimi nedržel spolku, nýbrž vždy se jim vyhnul, vymysliv si nějakou záminku. Žaláře pobořil, šibenice a mučidla, jež až do té doby sloužily k popravování lidí, ve svém milosrdenství do základů strhal a chrámy pohanské se zemí srovnal.</a:t>
            </a:r>
          </a:p>
          <a:p>
            <a:pPr marL="0" indent="0">
              <a:buNone/>
            </a:pPr>
            <a:r>
              <a:rPr lang="cs-CZ" sz="900" b="0" i="1">
                <a:effectLst/>
                <a:latin typeface="New Century Schoolbook"/>
              </a:rPr>
              <a:t>Když se o tom dověděli křesťané, jako včely do úlu se k němu hrnuli, kněží, jáhnové a přečetní sluhové Boží z Bavor, Šváb a jiných zemi, s ostatky svatých a hodnými knihami. Tyto všecky s velikou ctí přijímal a radostně vítal, jak se slušelo, a bohatě zlata nebo stříbra hodnost, krzen, otroků i oděvů mnoho rozdával a všem, jak potřebí bylo, sloužil.</a:t>
            </a:r>
          </a:p>
          <a:p>
            <a:pPr marL="0" indent="0">
              <a:buNone/>
            </a:pPr>
            <a:endParaRPr lang="cs-CZ" sz="900"/>
          </a:p>
        </p:txBody>
      </p:sp>
    </p:spTree>
    <p:extLst>
      <p:ext uri="{BB962C8B-B14F-4D97-AF65-F5344CB8AC3E}">
        <p14:creationId xmlns:p14="http://schemas.microsoft.com/office/powerpoint/2010/main" val="1547489124"/>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A86445-A64C-370C-CFE3-0EBA3E149A2D}"/>
              </a:ext>
            </a:extLst>
          </p:cNvPr>
          <p:cNvSpPr>
            <a:spLocks noGrp="1"/>
          </p:cNvSpPr>
          <p:nvPr>
            <p:ph type="title"/>
          </p:nvPr>
        </p:nvSpPr>
        <p:spPr>
          <a:xfrm>
            <a:off x="801099" y="1396289"/>
            <a:ext cx="4249006" cy="1325563"/>
          </a:xfrm>
        </p:spPr>
        <p:txBody>
          <a:bodyPr>
            <a:normAutofit/>
          </a:bodyPr>
          <a:lstStyle/>
          <a:p>
            <a:r>
              <a:rPr lang="cs-CZ" dirty="0"/>
              <a:t>Václavsko-</a:t>
            </a:r>
            <a:r>
              <a:rPr lang="cs-CZ" dirty="0" err="1"/>
              <a:t>ludmilské</a:t>
            </a:r>
            <a:r>
              <a:rPr lang="cs-CZ" dirty="0"/>
              <a:t> legendy</a:t>
            </a:r>
          </a:p>
        </p:txBody>
      </p:sp>
      <p:sp>
        <p:nvSpPr>
          <p:cNvPr id="3" name="Zástupný obsah 2">
            <a:extLst>
              <a:ext uri="{FF2B5EF4-FFF2-40B4-BE49-F238E27FC236}">
                <a16:creationId xmlns:a16="http://schemas.microsoft.com/office/drawing/2014/main" id="{60FC9B51-3294-D1C9-E264-0283AE8CFB6B}"/>
              </a:ext>
            </a:extLst>
          </p:cNvPr>
          <p:cNvSpPr>
            <a:spLocks noGrp="1"/>
          </p:cNvSpPr>
          <p:nvPr>
            <p:ph idx="1"/>
          </p:nvPr>
        </p:nvSpPr>
        <p:spPr>
          <a:xfrm>
            <a:off x="805544" y="2871982"/>
            <a:ext cx="4245428" cy="3181684"/>
          </a:xfrm>
        </p:spPr>
        <p:txBody>
          <a:bodyPr anchor="t">
            <a:normAutofit/>
          </a:bodyPr>
          <a:lstStyle/>
          <a:p>
            <a:r>
              <a:rPr lang="cs-CZ" sz="1500"/>
              <a:t>Další legendy o sv. Václavu</a:t>
            </a:r>
          </a:p>
          <a:p>
            <a:pPr lvl="1"/>
            <a:r>
              <a:rPr lang="cs-CZ" sz="1500"/>
              <a:t>Vavřincova legenda (11. stol.)</a:t>
            </a:r>
          </a:p>
          <a:p>
            <a:pPr lvl="1"/>
            <a:r>
              <a:rPr lang="cs-CZ" sz="1500"/>
              <a:t>Oriente iam sole I, II, Ut annuncietur I, II (12- 13. století)</a:t>
            </a:r>
          </a:p>
          <a:p>
            <a:pPr lvl="1"/>
            <a:r>
              <a:rPr lang="cs-CZ" sz="1500"/>
              <a:t>Karel IV.: Legenda o sv. Václavu</a:t>
            </a:r>
          </a:p>
          <a:p>
            <a:pPr lvl="2"/>
            <a:r>
              <a:rPr lang="cs-CZ" sz="1500"/>
              <a:t>1358</a:t>
            </a:r>
          </a:p>
          <a:p>
            <a:pPr lvl="2"/>
            <a:r>
              <a:rPr lang="cs-CZ" sz="1500" i="1"/>
              <a:t>Crescente religione christiana</a:t>
            </a:r>
          </a:p>
          <a:p>
            <a:r>
              <a:rPr lang="cs-CZ" sz="1500"/>
              <a:t>Proměny sv. Václava v legendách</a:t>
            </a:r>
          </a:p>
          <a:p>
            <a:pPr lvl="1"/>
            <a:r>
              <a:rPr lang="cs-CZ" sz="1500"/>
              <a:t>10. stol. – Václav jako ideální mnich</a:t>
            </a:r>
          </a:p>
          <a:p>
            <a:pPr lvl="1"/>
            <a:r>
              <a:rPr lang="cs-CZ" sz="1500"/>
              <a:t>12./13. stol. – Václav jako ideální rytíř</a:t>
            </a:r>
          </a:p>
          <a:p>
            <a:pPr lvl="1"/>
            <a:r>
              <a:rPr lang="cs-CZ" sz="1500"/>
              <a:t>14. stol. – Václav jako ideální panovník</a:t>
            </a:r>
          </a:p>
          <a:p>
            <a:pPr marL="914400" lvl="2" indent="0">
              <a:buNone/>
            </a:pPr>
            <a:endParaRPr lang="cs-CZ" sz="1500"/>
          </a:p>
          <a:p>
            <a:endParaRPr lang="cs-CZ" sz="1500"/>
          </a:p>
        </p:txBody>
      </p:sp>
      <p:sp>
        <p:nvSpPr>
          <p:cNvPr id="12" name="Freeform: Shape 11">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Obrázek 4">
            <a:extLst>
              <a:ext uri="{FF2B5EF4-FFF2-40B4-BE49-F238E27FC236}">
                <a16:creationId xmlns:a16="http://schemas.microsoft.com/office/drawing/2014/main" id="{54251BD0-3BBF-4E6A-1A3A-77634B23F2E3}"/>
              </a:ext>
            </a:extLst>
          </p:cNvPr>
          <p:cNvPicPr>
            <a:picLocks noChangeAspect="1"/>
          </p:cNvPicPr>
          <p:nvPr/>
        </p:nvPicPr>
        <p:blipFill rotWithShape="1">
          <a:blip r:embed="rId2"/>
          <a:srcRect t="11490" b="21186"/>
          <a:stretch/>
        </p:blipFill>
        <p:spPr>
          <a:xfrm>
            <a:off x="5142944" y="3"/>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sp>
        <p:nvSpPr>
          <p:cNvPr id="14" name="Freeform: Shape 13">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Obrázek 6">
            <a:extLst>
              <a:ext uri="{FF2B5EF4-FFF2-40B4-BE49-F238E27FC236}">
                <a16:creationId xmlns:a16="http://schemas.microsoft.com/office/drawing/2014/main" id="{D7731515-DAFC-3F2D-1E7D-FFFCD2D18122}"/>
              </a:ext>
            </a:extLst>
          </p:cNvPr>
          <p:cNvPicPr>
            <a:picLocks noChangeAspect="1"/>
          </p:cNvPicPr>
          <p:nvPr/>
        </p:nvPicPr>
        <p:blipFill rotWithShape="1">
          <a:blip r:embed="rId3"/>
          <a:srcRect l="192" r="3" b="3"/>
          <a:stretch/>
        </p:blipFill>
        <p:spPr>
          <a:xfrm>
            <a:off x="7190587" y="3124784"/>
            <a:ext cx="5001415"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p:spPr>
      </p:pic>
      <p:sp>
        <p:nvSpPr>
          <p:cNvPr id="8" name="TextovéPole 7">
            <a:extLst>
              <a:ext uri="{FF2B5EF4-FFF2-40B4-BE49-F238E27FC236}">
                <a16:creationId xmlns:a16="http://schemas.microsoft.com/office/drawing/2014/main" id="{20F04236-6500-4D2A-25A0-916BACE5995B}"/>
              </a:ext>
            </a:extLst>
          </p:cNvPr>
          <p:cNvSpPr txBox="1"/>
          <p:nvPr/>
        </p:nvSpPr>
        <p:spPr>
          <a:xfrm>
            <a:off x="10819405" y="1704690"/>
            <a:ext cx="1414360" cy="1107996"/>
          </a:xfrm>
          <a:prstGeom prst="rect">
            <a:avLst/>
          </a:prstGeom>
          <a:noFill/>
        </p:spPr>
        <p:txBody>
          <a:bodyPr wrap="square" rtlCol="0">
            <a:spAutoFit/>
          </a:bodyPr>
          <a:lstStyle/>
          <a:p>
            <a:r>
              <a:rPr lang="cs-CZ" sz="1100" i="1" dirty="0"/>
              <a:t>Liber </a:t>
            </a:r>
            <a:r>
              <a:rPr lang="cs-CZ" sz="1100" i="1" dirty="0" err="1"/>
              <a:t>viaticus</a:t>
            </a:r>
            <a:r>
              <a:rPr lang="cs-CZ" sz="1100" i="1" dirty="0"/>
              <a:t> (Cestovní breviář litomyšlského biskupa a kancléře Karla IV. Jana ze Středy), cca 1360</a:t>
            </a:r>
          </a:p>
        </p:txBody>
      </p:sp>
    </p:spTree>
    <p:extLst>
      <p:ext uri="{BB962C8B-B14F-4D97-AF65-F5344CB8AC3E}">
        <p14:creationId xmlns:p14="http://schemas.microsoft.com/office/powerpoint/2010/main" val="2913138782"/>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ek 4">
            <a:extLst>
              <a:ext uri="{FF2B5EF4-FFF2-40B4-BE49-F238E27FC236}">
                <a16:creationId xmlns:a16="http://schemas.microsoft.com/office/drawing/2014/main" id="{792FBC35-7F99-C1FC-5878-2DBC59EC1387}"/>
              </a:ext>
            </a:extLst>
          </p:cNvPr>
          <p:cNvPicPr>
            <a:picLocks noChangeAspect="1"/>
          </p:cNvPicPr>
          <p:nvPr/>
        </p:nvPicPr>
        <p:blipFill rotWithShape="1">
          <a:blip r:embed="rId2"/>
          <a:srcRect t="11986" b="5305"/>
          <a:stretch/>
        </p:blipFill>
        <p:spPr>
          <a:xfrm>
            <a:off x="1" y="10"/>
            <a:ext cx="9669642" cy="6857990"/>
          </a:xfrm>
          <a:prstGeom prst="rect">
            <a:avLst/>
          </a:prstGeom>
        </p:spPr>
      </p:pic>
      <p:sp>
        <p:nvSpPr>
          <p:cNvPr id="25"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67EE4AEB-3465-AA3E-7FCD-BE257FB94C27}"/>
              </a:ext>
            </a:extLst>
          </p:cNvPr>
          <p:cNvSpPr>
            <a:spLocks noGrp="1"/>
          </p:cNvSpPr>
          <p:nvPr>
            <p:ph type="title"/>
          </p:nvPr>
        </p:nvSpPr>
        <p:spPr>
          <a:xfrm>
            <a:off x="7531610" y="365125"/>
            <a:ext cx="3822189" cy="1899912"/>
          </a:xfrm>
        </p:spPr>
        <p:txBody>
          <a:bodyPr>
            <a:normAutofit/>
          </a:bodyPr>
          <a:lstStyle/>
          <a:p>
            <a:r>
              <a:rPr lang="cs-CZ" sz="4000"/>
              <a:t>Václavsko-ludmilské legendy</a:t>
            </a:r>
          </a:p>
        </p:txBody>
      </p:sp>
      <p:sp>
        <p:nvSpPr>
          <p:cNvPr id="3" name="Zástupný obsah 2">
            <a:extLst>
              <a:ext uri="{FF2B5EF4-FFF2-40B4-BE49-F238E27FC236}">
                <a16:creationId xmlns:a16="http://schemas.microsoft.com/office/drawing/2014/main" id="{73760F88-1F6F-8FF1-7CA5-0C58AA361D62}"/>
              </a:ext>
            </a:extLst>
          </p:cNvPr>
          <p:cNvSpPr>
            <a:spLocks noGrp="1"/>
          </p:cNvSpPr>
          <p:nvPr>
            <p:ph idx="1"/>
          </p:nvPr>
        </p:nvSpPr>
        <p:spPr>
          <a:xfrm>
            <a:off x="7531610" y="2434201"/>
            <a:ext cx="3822189" cy="3742762"/>
          </a:xfrm>
        </p:spPr>
        <p:txBody>
          <a:bodyPr>
            <a:normAutofit lnSpcReduction="10000"/>
          </a:bodyPr>
          <a:lstStyle/>
          <a:p>
            <a:r>
              <a:rPr lang="cs-CZ" sz="1900" dirty="0"/>
              <a:t>Základní </a:t>
            </a:r>
            <a:r>
              <a:rPr lang="cs-CZ" sz="1900" dirty="0" err="1"/>
              <a:t>ludmilská</a:t>
            </a:r>
            <a:r>
              <a:rPr lang="cs-CZ" sz="1900" dirty="0"/>
              <a:t> legenda</a:t>
            </a:r>
          </a:p>
          <a:p>
            <a:pPr lvl="1"/>
            <a:r>
              <a:rPr lang="cs-CZ" sz="2200" b="1" i="1" dirty="0" err="1"/>
              <a:t>Fuit</a:t>
            </a:r>
            <a:r>
              <a:rPr lang="cs-CZ" sz="2200" b="1" i="1" dirty="0"/>
              <a:t> in </a:t>
            </a:r>
            <a:r>
              <a:rPr lang="cs-CZ" sz="2200" b="1" i="1" dirty="0" err="1"/>
              <a:t>provincia</a:t>
            </a:r>
            <a:r>
              <a:rPr lang="cs-CZ" sz="2200" b="1" i="1" dirty="0"/>
              <a:t> </a:t>
            </a:r>
            <a:r>
              <a:rPr lang="cs-CZ" sz="2200" b="1" i="1" dirty="0" err="1"/>
              <a:t>Bohemorum</a:t>
            </a:r>
            <a:r>
              <a:rPr lang="cs-CZ" sz="2200" b="1" i="1" dirty="0"/>
              <a:t> </a:t>
            </a:r>
            <a:r>
              <a:rPr lang="cs-CZ" sz="1900" dirty="0"/>
              <a:t>(10. stol.)</a:t>
            </a:r>
          </a:p>
          <a:p>
            <a:pPr lvl="2"/>
            <a:r>
              <a:rPr lang="cs-CZ" sz="1900" dirty="0"/>
              <a:t>starší nedochovaná verze pramenem pro </a:t>
            </a:r>
            <a:r>
              <a:rPr lang="cs-CZ" sz="1900" dirty="0" err="1"/>
              <a:t>ludmilskou</a:t>
            </a:r>
            <a:r>
              <a:rPr lang="cs-CZ" sz="1900" dirty="0"/>
              <a:t> část Kristiánovy legendy</a:t>
            </a:r>
          </a:p>
          <a:p>
            <a:pPr lvl="2"/>
            <a:r>
              <a:rPr lang="cs-CZ" sz="1900" dirty="0"/>
              <a:t>Vznik v Řezně, předlohou </a:t>
            </a:r>
            <a:r>
              <a:rPr lang="cs-CZ" sz="1900" dirty="0" err="1"/>
              <a:t>Arbeo</a:t>
            </a:r>
            <a:r>
              <a:rPr lang="cs-CZ" sz="1900" dirty="0"/>
              <a:t> z </a:t>
            </a:r>
            <a:r>
              <a:rPr lang="cs-CZ" sz="1900" dirty="0" err="1"/>
              <a:t>Freisingu</a:t>
            </a:r>
            <a:r>
              <a:rPr lang="cs-CZ" sz="1900" dirty="0"/>
              <a:t> – Legenda o sv. </a:t>
            </a:r>
            <a:r>
              <a:rPr lang="cs-CZ" sz="1900" dirty="0" err="1"/>
              <a:t>Jimramovi</a:t>
            </a:r>
            <a:r>
              <a:rPr lang="cs-CZ" sz="1900" dirty="0"/>
              <a:t> (srov. </a:t>
            </a:r>
            <a:r>
              <a:rPr lang="cs-CZ" sz="1900" i="1" dirty="0" err="1"/>
              <a:t>Crescente</a:t>
            </a:r>
            <a:r>
              <a:rPr lang="cs-CZ" sz="1900" i="1" dirty="0"/>
              <a:t> fide</a:t>
            </a:r>
            <a:r>
              <a:rPr lang="cs-CZ" sz="1900" dirty="0"/>
              <a:t>) </a:t>
            </a:r>
          </a:p>
          <a:p>
            <a:pPr lvl="2"/>
            <a:r>
              <a:rPr lang="cs-CZ" sz="1900" dirty="0"/>
              <a:t>Adaptace v české verzi </a:t>
            </a:r>
            <a:r>
              <a:rPr lang="cs-CZ" sz="1900" i="1" dirty="0"/>
              <a:t>Legenda </a:t>
            </a:r>
            <a:r>
              <a:rPr lang="cs-CZ" sz="1900" i="1" dirty="0" err="1"/>
              <a:t>aurea</a:t>
            </a:r>
            <a:endParaRPr lang="cs-CZ" sz="1900" dirty="0"/>
          </a:p>
          <a:p>
            <a:endParaRPr lang="cs-CZ" sz="1900" dirty="0"/>
          </a:p>
        </p:txBody>
      </p:sp>
    </p:spTree>
    <p:extLst>
      <p:ext uri="{BB962C8B-B14F-4D97-AF65-F5344CB8AC3E}">
        <p14:creationId xmlns:p14="http://schemas.microsoft.com/office/powerpoint/2010/main" val="601935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4343"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D4102718-AB05-68EE-7A54-9A4E8E61A74E}"/>
              </a:ext>
            </a:extLst>
          </p:cNvPr>
          <p:cNvSpPr>
            <a:spLocks noGrp="1"/>
          </p:cNvSpPr>
          <p:nvPr>
            <p:ph type="title"/>
          </p:nvPr>
        </p:nvSpPr>
        <p:spPr>
          <a:xfrm>
            <a:off x="6421700" y="713232"/>
            <a:ext cx="5154168" cy="1197864"/>
          </a:xfrm>
        </p:spPr>
        <p:txBody>
          <a:bodyPr>
            <a:normAutofit/>
          </a:bodyPr>
          <a:lstStyle/>
          <a:p>
            <a:r>
              <a:rPr lang="cs-CZ" dirty="0"/>
              <a:t>Vojtěšské legendy</a:t>
            </a:r>
          </a:p>
        </p:txBody>
      </p:sp>
      <p:pic>
        <p:nvPicPr>
          <p:cNvPr id="14338" name="Picture 2" descr="Obsah obrázku mapa&#10;&#10;Popis byl vytvořen automaticky">
            <a:extLst>
              <a:ext uri="{FF2B5EF4-FFF2-40B4-BE49-F238E27FC236}">
                <a16:creationId xmlns:a16="http://schemas.microsoft.com/office/drawing/2014/main" id="{CBB7E751-A0C9-E349-7FD0-8607C0FD11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82"/>
          <a:stretch/>
        </p:blipFill>
        <p:spPr bwMode="auto">
          <a:xfrm>
            <a:off x="20" y="10"/>
            <a:ext cx="5495089" cy="6857990"/>
          </a:xfrm>
          <a:prstGeom prst="rect">
            <a:avLst/>
          </a:prstGeom>
          <a:noFill/>
          <a:extLst>
            <a:ext uri="{909E8E84-426E-40DD-AFC4-6F175D3DCCD1}">
              <a14:hiddenFill xmlns:a14="http://schemas.microsoft.com/office/drawing/2010/main">
                <a:solidFill>
                  <a:srgbClr val="FFFFFF"/>
                </a:solidFill>
              </a14:hiddenFill>
            </a:ext>
          </a:extLst>
        </p:spPr>
      </p:pic>
      <p:sp>
        <p:nvSpPr>
          <p:cNvPr id="14345" name="!!Line">
            <a:extLst>
              <a:ext uri="{FF2B5EF4-FFF2-40B4-BE49-F238E27FC236}">
                <a16:creationId xmlns:a16="http://schemas.microsoft.com/office/drawing/2014/main" id="{29A9EE12-EF77-4DB4-84E4-043DE72352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3328" y="822960"/>
            <a:ext cx="9144"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5375951B-C2FF-A7D8-30FE-634A7E504E6A}"/>
              </a:ext>
            </a:extLst>
          </p:cNvPr>
          <p:cNvSpPr>
            <a:spLocks noGrp="1"/>
          </p:cNvSpPr>
          <p:nvPr>
            <p:ph idx="1"/>
          </p:nvPr>
        </p:nvSpPr>
        <p:spPr>
          <a:xfrm>
            <a:off x="6421700" y="2048256"/>
            <a:ext cx="5154168" cy="4123944"/>
          </a:xfrm>
        </p:spPr>
        <p:txBody>
          <a:bodyPr anchor="t">
            <a:normAutofit/>
          </a:bodyPr>
          <a:lstStyle/>
          <a:p>
            <a:r>
              <a:rPr lang="cs-CZ" sz="1200" dirty="0"/>
              <a:t>Psány pouze latinsky</a:t>
            </a:r>
          </a:p>
          <a:p>
            <a:r>
              <a:rPr lang="cs-CZ" sz="2000" b="1" dirty="0" err="1"/>
              <a:t>Canapariova</a:t>
            </a:r>
            <a:r>
              <a:rPr lang="cs-CZ" sz="2000" b="1" dirty="0"/>
              <a:t> legenda </a:t>
            </a:r>
            <a:r>
              <a:rPr lang="cs-CZ" sz="1200" dirty="0"/>
              <a:t>(</a:t>
            </a:r>
            <a:r>
              <a:rPr lang="cs-CZ" sz="1200" i="1" dirty="0"/>
              <a:t>Vita prior, Život Římský; </a:t>
            </a:r>
            <a:r>
              <a:rPr lang="cs-CZ" sz="1200" dirty="0"/>
              <a:t>10/11. stol.) </a:t>
            </a:r>
          </a:p>
          <a:p>
            <a:pPr lvl="1"/>
            <a:r>
              <a:rPr lang="cs-CZ" sz="1200" i="1" dirty="0"/>
              <a:t>Est </a:t>
            </a:r>
            <a:r>
              <a:rPr lang="cs-CZ" sz="1200" i="1" dirty="0" err="1"/>
              <a:t>locus</a:t>
            </a:r>
            <a:r>
              <a:rPr lang="cs-CZ" sz="1200" i="1" dirty="0"/>
              <a:t> in </a:t>
            </a:r>
            <a:r>
              <a:rPr lang="cs-CZ" sz="1200" i="1" dirty="0" err="1"/>
              <a:t>partibus</a:t>
            </a:r>
            <a:r>
              <a:rPr lang="cs-CZ" sz="1200" i="1" dirty="0"/>
              <a:t> </a:t>
            </a:r>
            <a:r>
              <a:rPr lang="cs-CZ" sz="1200" i="1" dirty="0" err="1"/>
              <a:t>Germanie</a:t>
            </a:r>
            <a:endParaRPr lang="cs-CZ" sz="1200" i="1" dirty="0"/>
          </a:p>
          <a:p>
            <a:pPr lvl="1"/>
            <a:r>
              <a:rPr lang="cs-CZ" sz="1200" dirty="0"/>
              <a:t>Autor zřejmě Jan </a:t>
            </a:r>
            <a:r>
              <a:rPr lang="cs-CZ" sz="1200" dirty="0" err="1"/>
              <a:t>Canaparius</a:t>
            </a:r>
            <a:r>
              <a:rPr lang="cs-CZ" sz="1200" dirty="0"/>
              <a:t> (+ 1004)</a:t>
            </a:r>
          </a:p>
          <a:p>
            <a:pPr lvl="1"/>
            <a:r>
              <a:rPr lang="cs-CZ" sz="1200" dirty="0"/>
              <a:t>Snad podklad pro Vojtěchovu kanonizaci</a:t>
            </a:r>
          </a:p>
          <a:p>
            <a:pPr lvl="1"/>
            <a:r>
              <a:rPr lang="cs-CZ" sz="1200" dirty="0"/>
              <a:t>Zdůraznění mnišského ideálu – „vita </a:t>
            </a:r>
            <a:r>
              <a:rPr lang="cs-CZ" sz="1200" dirty="0" err="1"/>
              <a:t>contemplativa</a:t>
            </a:r>
            <a:r>
              <a:rPr lang="cs-CZ" sz="1200" dirty="0"/>
              <a:t>“</a:t>
            </a:r>
          </a:p>
          <a:p>
            <a:pPr marL="0" indent="0">
              <a:buNone/>
            </a:pPr>
            <a:r>
              <a:rPr lang="cs-CZ" sz="1200" dirty="0"/>
              <a:t>Pohleďme nyní, jak velmi byl obdařen svatou prostotou, mezi jinými ctnostmi, jež měl. Jednoho dne, když šel ze školy, druh, jenž ho provázel cestou, porazil na zem kolemjdoucí dívku a žertem ho na ni svalil. Žáci se sběhli a s nesmírným řehotem očekávali, co bude dělat. Protože se dotkl dívky, třeba oblečené – taková bláhovost! – hned myslel, že už se opravdu zasnoubil. Proto zdvihaje se od jemu odporné dívky, dal se ten bezelstný chlapec do přehořkého naříkání a oči mu bez ustání zalévaly slzy: „Běda mi, oženil jsem se,“ naříkal a ukazoval prstem na strůjce zlého činu: Tenhle způsobil, že jsem se oženil!“ Protože se již tehdy takto a podobně choval mladíček plný Boha, upíraly se na něj oči mnoha lidí, kteří se divili jeho chování a říkali: „Hojně požehnal Bůh tomu chlapci, který jsa dosud v dětském věku, stoupá tak přímo vzhůru k dokonalosti.“</a:t>
            </a:r>
          </a:p>
          <a:p>
            <a:pPr lvl="1"/>
            <a:endParaRPr lang="cs-CZ" sz="1200" dirty="0"/>
          </a:p>
        </p:txBody>
      </p:sp>
      <p:sp>
        <p:nvSpPr>
          <p:cNvPr id="4" name="Šipka: dolů 3">
            <a:extLst>
              <a:ext uri="{FF2B5EF4-FFF2-40B4-BE49-F238E27FC236}">
                <a16:creationId xmlns:a16="http://schemas.microsoft.com/office/drawing/2014/main" id="{F48C0D16-63D9-B75A-ED51-6D421B3B76FD}"/>
              </a:ext>
            </a:extLst>
          </p:cNvPr>
          <p:cNvSpPr/>
          <p:nvPr/>
        </p:nvSpPr>
        <p:spPr>
          <a:xfrm>
            <a:off x="1707972" y="822960"/>
            <a:ext cx="569757" cy="835459"/>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a:extLst>
              <a:ext uri="{FF2B5EF4-FFF2-40B4-BE49-F238E27FC236}">
                <a16:creationId xmlns:a16="http://schemas.microsoft.com/office/drawing/2014/main" id="{99397876-9EC3-561A-D12E-887417DED162}"/>
              </a:ext>
            </a:extLst>
          </p:cNvPr>
          <p:cNvSpPr txBox="1"/>
          <p:nvPr/>
        </p:nvSpPr>
        <p:spPr>
          <a:xfrm>
            <a:off x="5575975" y="6534165"/>
            <a:ext cx="4527201" cy="261610"/>
          </a:xfrm>
          <a:prstGeom prst="rect">
            <a:avLst/>
          </a:prstGeom>
          <a:noFill/>
        </p:spPr>
        <p:txBody>
          <a:bodyPr wrap="none" rtlCol="0">
            <a:spAutoFit/>
          </a:bodyPr>
          <a:lstStyle/>
          <a:p>
            <a:r>
              <a:rPr lang="cs-CZ" sz="1100" i="1" dirty="0"/>
              <a:t>sv. Vojtěch, Václav a Prokop v iniciále O, </a:t>
            </a:r>
            <a:r>
              <a:rPr lang="cs-CZ" sz="1100" i="1" dirty="0" err="1"/>
              <a:t>Ms</a:t>
            </a:r>
            <a:r>
              <a:rPr lang="cs-CZ" sz="1100" i="1" dirty="0"/>
              <a:t>. </a:t>
            </a:r>
            <a:r>
              <a:rPr lang="cs-CZ" sz="1100" i="1" dirty="0" err="1"/>
              <a:t>München</a:t>
            </a:r>
            <a:r>
              <a:rPr lang="cs-CZ" sz="1100" i="1" dirty="0"/>
              <a:t>, </a:t>
            </a:r>
            <a:r>
              <a:rPr lang="cs-CZ" sz="1100" i="1" dirty="0" err="1"/>
              <a:t>Clm</a:t>
            </a:r>
            <a:r>
              <a:rPr lang="cs-CZ" sz="1100" i="1" dirty="0"/>
              <a:t>. 17703, 13. stol.</a:t>
            </a:r>
          </a:p>
        </p:txBody>
      </p:sp>
    </p:spTree>
    <p:extLst>
      <p:ext uri="{BB962C8B-B14F-4D97-AF65-F5344CB8AC3E}">
        <p14:creationId xmlns:p14="http://schemas.microsoft.com/office/powerpoint/2010/main" val="3167297"/>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7" name="Rectangle 15366">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9"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371"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2088F2C4-CC5A-3308-D14C-BB5D412CCBD1}"/>
              </a:ext>
            </a:extLst>
          </p:cNvPr>
          <p:cNvSpPr>
            <a:spLocks noGrp="1"/>
          </p:cNvSpPr>
          <p:nvPr>
            <p:ph type="title"/>
          </p:nvPr>
        </p:nvSpPr>
        <p:spPr>
          <a:xfrm>
            <a:off x="4384039" y="365125"/>
            <a:ext cx="7164493" cy="1325563"/>
          </a:xfrm>
        </p:spPr>
        <p:txBody>
          <a:bodyPr>
            <a:normAutofit/>
          </a:bodyPr>
          <a:lstStyle/>
          <a:p>
            <a:r>
              <a:rPr lang="cs-CZ" dirty="0"/>
              <a:t>Vojtěšské legendy</a:t>
            </a:r>
          </a:p>
        </p:txBody>
      </p:sp>
      <p:pic>
        <p:nvPicPr>
          <p:cNvPr id="15362" name="Picture 2" descr="Freska z opatství Sv. Kříže znázorňující smrt sv. Bruna">
            <a:extLst>
              <a:ext uri="{FF2B5EF4-FFF2-40B4-BE49-F238E27FC236}">
                <a16:creationId xmlns:a16="http://schemas.microsoft.com/office/drawing/2014/main" id="{D0B4C8C5-F4FD-C288-55B9-B922A793B0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tretch/>
        </p:blipFill>
        <p:spPr bwMode="auto">
          <a:xfrm>
            <a:off x="480060" y="1049623"/>
            <a:ext cx="3425957" cy="4758273"/>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obsah 2">
            <a:extLst>
              <a:ext uri="{FF2B5EF4-FFF2-40B4-BE49-F238E27FC236}">
                <a16:creationId xmlns:a16="http://schemas.microsoft.com/office/drawing/2014/main" id="{414EEFF2-4547-585F-ED26-4CA081D7F5BA}"/>
              </a:ext>
            </a:extLst>
          </p:cNvPr>
          <p:cNvSpPr>
            <a:spLocks noGrp="1"/>
          </p:cNvSpPr>
          <p:nvPr>
            <p:ph idx="1"/>
          </p:nvPr>
        </p:nvSpPr>
        <p:spPr>
          <a:xfrm>
            <a:off x="4387515" y="2022601"/>
            <a:ext cx="7161017" cy="4154361"/>
          </a:xfrm>
        </p:spPr>
        <p:txBody>
          <a:bodyPr>
            <a:normAutofit/>
          </a:bodyPr>
          <a:lstStyle/>
          <a:p>
            <a:r>
              <a:rPr lang="cs-CZ" sz="2000" b="1" dirty="0"/>
              <a:t>Legenda </a:t>
            </a:r>
            <a:r>
              <a:rPr lang="cs-CZ" sz="2000" b="1" dirty="0" err="1"/>
              <a:t>Brunona</a:t>
            </a:r>
            <a:r>
              <a:rPr lang="cs-CZ" sz="2000" b="1" dirty="0"/>
              <a:t> z </a:t>
            </a:r>
            <a:r>
              <a:rPr lang="cs-CZ" sz="2000" b="1" dirty="0" err="1"/>
              <a:t>Querfuertu</a:t>
            </a:r>
            <a:r>
              <a:rPr lang="cs-CZ" sz="2000" b="1" dirty="0"/>
              <a:t> </a:t>
            </a:r>
            <a:r>
              <a:rPr lang="cs-CZ" sz="1300" dirty="0"/>
              <a:t>(</a:t>
            </a:r>
            <a:r>
              <a:rPr lang="cs-CZ" sz="1300" i="1" dirty="0"/>
              <a:t>Vita </a:t>
            </a:r>
            <a:r>
              <a:rPr lang="cs-CZ" sz="1300" i="1" dirty="0" err="1"/>
              <a:t>altera</a:t>
            </a:r>
            <a:r>
              <a:rPr lang="cs-CZ" sz="1300" i="1" dirty="0"/>
              <a:t>, Život saský</a:t>
            </a:r>
            <a:r>
              <a:rPr lang="cs-CZ" sz="1300" dirty="0"/>
              <a:t>; před r. 1009)</a:t>
            </a:r>
          </a:p>
          <a:p>
            <a:pPr lvl="1"/>
            <a:r>
              <a:rPr lang="cs-CZ" sz="1300" dirty="0"/>
              <a:t>Incipit </a:t>
            </a:r>
            <a:r>
              <a:rPr lang="cs-CZ" sz="1300" i="1" dirty="0" err="1"/>
              <a:t>Nascitur</a:t>
            </a:r>
            <a:r>
              <a:rPr lang="cs-CZ" sz="1300" i="1" dirty="0"/>
              <a:t> </a:t>
            </a:r>
            <a:r>
              <a:rPr lang="cs-CZ" sz="1300" i="1" dirty="0" err="1"/>
              <a:t>purpureus</a:t>
            </a:r>
            <a:r>
              <a:rPr lang="cs-CZ" sz="1300" i="1" dirty="0"/>
              <a:t> </a:t>
            </a:r>
            <a:r>
              <a:rPr lang="cs-CZ" sz="1300" i="1" dirty="0" err="1"/>
              <a:t>flos</a:t>
            </a:r>
            <a:r>
              <a:rPr lang="cs-CZ" sz="1300" i="1" dirty="0"/>
              <a:t> </a:t>
            </a:r>
            <a:endParaRPr lang="cs-CZ" sz="1300" dirty="0"/>
          </a:p>
          <a:p>
            <a:pPr lvl="1"/>
            <a:r>
              <a:rPr lang="cs-CZ" sz="1300" dirty="0"/>
              <a:t>Autorem Bruno z </a:t>
            </a:r>
            <a:r>
              <a:rPr lang="cs-CZ" sz="1300" dirty="0" err="1"/>
              <a:t>Querfurtu</a:t>
            </a:r>
            <a:r>
              <a:rPr lang="cs-CZ" sz="1300" dirty="0"/>
              <a:t> (+ 1009)</a:t>
            </a:r>
          </a:p>
          <a:p>
            <a:pPr lvl="2"/>
            <a:r>
              <a:rPr lang="cs-CZ" sz="1300" dirty="0"/>
              <a:t>Spolužák a spolupracovník sv. Vojtěcha – zahynul </a:t>
            </a:r>
            <a:r>
              <a:rPr lang="cs-CZ" sz="1300" dirty="0" err="1"/>
              <a:t>mušenidckou</a:t>
            </a:r>
            <a:r>
              <a:rPr lang="cs-CZ" sz="1300" dirty="0"/>
              <a:t> smrtí při misii v Prusku</a:t>
            </a:r>
          </a:p>
          <a:p>
            <a:pPr lvl="1"/>
            <a:r>
              <a:rPr lang="cs-CZ" sz="1300" dirty="0"/>
              <a:t>Prameny: </a:t>
            </a:r>
            <a:r>
              <a:rPr lang="cs-CZ" sz="1300" dirty="0" err="1"/>
              <a:t>Canapariova</a:t>
            </a:r>
            <a:r>
              <a:rPr lang="cs-CZ" sz="1300" dirty="0"/>
              <a:t> legenda, svědectví současníků, údajně Vojtěchův vychovatel Radla</a:t>
            </a:r>
          </a:p>
          <a:p>
            <a:pPr lvl="1"/>
            <a:r>
              <a:rPr lang="cs-CZ" sz="1300" dirty="0"/>
              <a:t>Důraz kladen na Vojtěchovu misijní činnost a mučednictví – „vita </a:t>
            </a:r>
            <a:r>
              <a:rPr lang="cs-CZ" sz="1300" dirty="0" err="1"/>
              <a:t>activa</a:t>
            </a:r>
            <a:r>
              <a:rPr lang="cs-CZ" sz="1300" dirty="0"/>
              <a:t>“</a:t>
            </a:r>
          </a:p>
          <a:p>
            <a:pPr marL="457200" lvl="1" indent="0">
              <a:buNone/>
            </a:pPr>
            <a:endParaRPr lang="cs-CZ" sz="1300" dirty="0"/>
          </a:p>
          <a:p>
            <a:pPr marL="0" indent="0">
              <a:buNone/>
            </a:pPr>
            <a:r>
              <a:rPr lang="cs-CZ" sz="1300" dirty="0"/>
              <a:t>Po devět let brousil v školské aréně zbraně svého nadání, a dobývaje z půdy srdce skryté chápání, probíjel se ke dni vědění proti husté noci nevědomosti. Pak jim učitele odňal dvůr královský (…) Vrátil se i Vojtěch s novým jménem, nesa s sebou sladké prameny moudrosti, a pohled na syna způsobil drahým rodičům velikou radost. Celý ten čas byl bujný jako každý druhý, oddával se světským </a:t>
            </a:r>
            <a:r>
              <a:rPr lang="cs-CZ" sz="1300" dirty="0" err="1"/>
              <a:t>rozkošem</a:t>
            </a:r>
            <a:r>
              <a:rPr lang="cs-CZ" sz="1300" dirty="0"/>
              <a:t> a vyhledával mladické rozkoše: libuje si v jídle a pití, schyluje tvář k zemi jako zvěř, nedovedl hledět zpříma k nebi. Zemřel pak biskup české provincie. A je-li tomu tak, jak se proslýchalo, vyznal zoufalým hlasem kolemstojícím, že ho černí a nečistí duchové pro omyly jeho života unášejí do pekla. Tehdy byl Vojtěch mezi těmi, kdož přihlíželi posledním okamžikům a slyšeli slova umírajícího. A ten pohled, jak později v klášteře doznal opatovi, naplnil ho velikou hrůzou a uvedl ho na cestu spásy. I počal od té chvíle napravovati své mravy, krotiti své vášně a spalovati tělesné touhy ohněm lásky Boží.</a:t>
            </a:r>
          </a:p>
        </p:txBody>
      </p:sp>
      <p:sp>
        <p:nvSpPr>
          <p:cNvPr id="4" name="TextovéPole 3">
            <a:extLst>
              <a:ext uri="{FF2B5EF4-FFF2-40B4-BE49-F238E27FC236}">
                <a16:creationId xmlns:a16="http://schemas.microsoft.com/office/drawing/2014/main" id="{55C26061-0CB9-CD7D-BF45-EA9E78D0F313}"/>
              </a:ext>
            </a:extLst>
          </p:cNvPr>
          <p:cNvSpPr txBox="1"/>
          <p:nvPr/>
        </p:nvSpPr>
        <p:spPr>
          <a:xfrm>
            <a:off x="1420248" y="5899963"/>
            <a:ext cx="1077218" cy="276999"/>
          </a:xfrm>
          <a:prstGeom prst="rect">
            <a:avLst/>
          </a:prstGeom>
          <a:noFill/>
        </p:spPr>
        <p:txBody>
          <a:bodyPr wrap="none" rtlCol="0">
            <a:spAutoFit/>
          </a:bodyPr>
          <a:lstStyle/>
          <a:p>
            <a:r>
              <a:rPr lang="cs-CZ" sz="1200" i="1" dirty="0">
                <a:solidFill>
                  <a:schemeClr val="bg1"/>
                </a:solidFill>
              </a:rPr>
              <a:t>Smrt sv. Bruna</a:t>
            </a:r>
          </a:p>
        </p:txBody>
      </p:sp>
    </p:spTree>
    <p:extLst>
      <p:ext uri="{BB962C8B-B14F-4D97-AF65-F5344CB8AC3E}">
        <p14:creationId xmlns:p14="http://schemas.microsoft.com/office/powerpoint/2010/main" val="3274187006"/>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046AC7-D8D9-5C5E-A441-81F213035850}"/>
              </a:ext>
            </a:extLst>
          </p:cNvPr>
          <p:cNvSpPr>
            <a:spLocks noGrp="1"/>
          </p:cNvSpPr>
          <p:nvPr>
            <p:ph type="title"/>
          </p:nvPr>
        </p:nvSpPr>
        <p:spPr>
          <a:xfrm>
            <a:off x="4965430" y="629268"/>
            <a:ext cx="6586491" cy="1286160"/>
          </a:xfrm>
        </p:spPr>
        <p:txBody>
          <a:bodyPr anchor="b">
            <a:normAutofit/>
          </a:bodyPr>
          <a:lstStyle/>
          <a:p>
            <a:r>
              <a:rPr lang="cs-CZ" dirty="0"/>
              <a:t>Vojtěšské legendy</a:t>
            </a:r>
          </a:p>
        </p:txBody>
      </p:sp>
      <p:sp>
        <p:nvSpPr>
          <p:cNvPr id="3" name="Zástupný obsah 2">
            <a:extLst>
              <a:ext uri="{FF2B5EF4-FFF2-40B4-BE49-F238E27FC236}">
                <a16:creationId xmlns:a16="http://schemas.microsoft.com/office/drawing/2014/main" id="{F61A8057-AB04-8FEB-677C-B4CC41E01F97}"/>
              </a:ext>
            </a:extLst>
          </p:cNvPr>
          <p:cNvSpPr>
            <a:spLocks noGrp="1"/>
          </p:cNvSpPr>
          <p:nvPr>
            <p:ph idx="1"/>
          </p:nvPr>
        </p:nvSpPr>
        <p:spPr>
          <a:xfrm>
            <a:off x="4965431" y="2438400"/>
            <a:ext cx="6586489" cy="3785419"/>
          </a:xfrm>
        </p:spPr>
        <p:txBody>
          <a:bodyPr>
            <a:normAutofit/>
          </a:bodyPr>
          <a:lstStyle/>
          <a:p>
            <a:r>
              <a:rPr lang="cs-CZ" sz="1800" b="1" dirty="0"/>
              <a:t>Verše o umučení svatého Vojtěcha</a:t>
            </a:r>
            <a:r>
              <a:rPr lang="cs-CZ" sz="1100" b="1" dirty="0"/>
              <a:t> </a:t>
            </a:r>
            <a:r>
              <a:rPr lang="cs-CZ" sz="1100" dirty="0"/>
              <a:t>(</a:t>
            </a:r>
            <a:r>
              <a:rPr lang="cs-CZ" sz="1100" i="1" dirty="0"/>
              <a:t>Versus de </a:t>
            </a:r>
            <a:r>
              <a:rPr lang="cs-CZ" sz="1100" i="1" dirty="0" err="1"/>
              <a:t>passione</a:t>
            </a:r>
            <a:r>
              <a:rPr lang="cs-CZ" sz="1100" i="1" dirty="0"/>
              <a:t> </a:t>
            </a:r>
            <a:r>
              <a:rPr lang="cs-CZ" sz="1100" i="1" dirty="0" err="1"/>
              <a:t>sancti</a:t>
            </a:r>
            <a:r>
              <a:rPr lang="cs-CZ" sz="1100" i="1" dirty="0"/>
              <a:t> Adalberti; </a:t>
            </a:r>
            <a:r>
              <a:rPr lang="cs-CZ" sz="1100" dirty="0"/>
              <a:t>11.-12. stol.?</a:t>
            </a:r>
            <a:r>
              <a:rPr lang="cs-CZ" sz="1100" i="1" dirty="0"/>
              <a:t>)</a:t>
            </a:r>
          </a:p>
          <a:p>
            <a:pPr lvl="1"/>
            <a:r>
              <a:rPr lang="cs-CZ" sz="1100" dirty="0"/>
              <a:t>Incipit </a:t>
            </a:r>
            <a:r>
              <a:rPr lang="cs-CZ" sz="1100" i="1" dirty="0" err="1"/>
              <a:t>Quattuor</a:t>
            </a:r>
            <a:r>
              <a:rPr lang="cs-CZ" sz="1100" i="1" dirty="0"/>
              <a:t> </a:t>
            </a:r>
            <a:r>
              <a:rPr lang="cs-CZ" sz="1100" i="1" dirty="0" err="1"/>
              <a:t>immensi</a:t>
            </a:r>
            <a:endParaRPr lang="cs-CZ" sz="1100" dirty="0"/>
          </a:p>
          <a:p>
            <a:pPr lvl="1"/>
            <a:r>
              <a:rPr lang="cs-CZ" sz="1100" dirty="0"/>
              <a:t>Básnické zpracování </a:t>
            </a:r>
            <a:r>
              <a:rPr lang="cs-CZ" sz="1100" dirty="0" err="1"/>
              <a:t>Canapariovy</a:t>
            </a:r>
            <a:r>
              <a:rPr lang="cs-CZ" sz="1100" dirty="0"/>
              <a:t> legendy</a:t>
            </a:r>
          </a:p>
          <a:p>
            <a:pPr lvl="2"/>
            <a:r>
              <a:rPr lang="cs-CZ" sz="1100" dirty="0"/>
              <a:t>Leoninské hexametry (rýmované)</a:t>
            </a:r>
          </a:p>
          <a:p>
            <a:pPr lvl="1"/>
            <a:r>
              <a:rPr lang="cs-CZ" sz="1100" dirty="0"/>
              <a:t>Vliv na Kosmovu kroniku</a:t>
            </a:r>
          </a:p>
          <a:p>
            <a:pPr marL="0" indent="0">
              <a:buNone/>
            </a:pPr>
            <a:r>
              <a:rPr lang="cs-CZ" sz="1100" b="0" i="0" dirty="0">
                <a:effectLst/>
                <a:latin typeface="New Century Schoolbook"/>
              </a:rPr>
              <a:t>Takové povahy jsa, on domů se navracel spěšně jednoho dne - jak jeho byl zvyk, jsa roznícen láskou ke Kristu; soudruzi pak jej cestou doprovázeli. Kolem šla dívka, a jeden z nich, když spatřil tu dívku, ihned v bujném žertu ji srazil a povalil na zem, jeho pak, ač se vzpíral a zpěčoval, porazil na ni. Soudruzi propukli u velký smích, a stojíce kolem, čekali, dychtíce zvědět, co bude ten mladíček dělat. Ó ty prostoto krásná, ty svaté </a:t>
            </a:r>
            <a:r>
              <a:rPr lang="cs-CZ" sz="1100" b="0" i="0" dirty="0" err="1">
                <a:effectLst/>
                <a:latin typeface="New Century Schoolbook"/>
              </a:rPr>
              <a:t>přítelko</a:t>
            </a:r>
            <a:r>
              <a:rPr lang="cs-CZ" sz="1100" b="0" i="0" dirty="0">
                <a:effectLst/>
                <a:latin typeface="New Century Schoolbook"/>
              </a:rPr>
              <a:t> ctnosti! On byl přesvědčen již, že zhřešil, ba že je ztracen; o ze se dotkl, ač nerad, té dívky, oděné šatem, těžce se zarmoutil hned a v slzách promlouval takto: "Běda mi! To, čeho vždy jsem se bál a vystříhal v duchu tak jako hada, se stalo. Buď Bůh mi svědkem, já nerad, násilím přinucen byv, jsem ležel na zemi s dívkou; přece však, dotknuv se jí, jsem tuším zhřešil s tou palmou. Zatímco přerýval vzlykot ty zbožné hochovy nářky, prstem ukazoval, kdo zavinil takový skutek: "Tenhle," tak děl, "mě s dívkou oženil, ač jsem se bránil." Množstvím takových skutků, v nichž ctnost svou úžasnou jevil. velké docházel slávy, ač nikdy ji nevyhledával; všichni se divili jemu a zároveň říkali všichni: "Tohoto povýšil Bůh a bohatě požehnal jemu za to, že takto jsa mlád a útlý doposud, střeží božích přikázání. Ó blažené, blažené dítě, jestliže Spasitel dobrý, až v poslední hodině přijde, napořád takto bdělým pak nalezne věrného sluhu!"</a:t>
            </a:r>
            <a:endParaRPr lang="cs-CZ" sz="1100" dirty="0"/>
          </a:p>
          <a:p>
            <a:pPr lvl="1"/>
            <a:endParaRPr lang="cs-CZ" sz="1100" dirty="0"/>
          </a:p>
        </p:txBody>
      </p:sp>
      <p:pic>
        <p:nvPicPr>
          <p:cNvPr id="16386" name="Picture 2" descr="Into the Ditch – Old Book Illustrations">
            <a:extLst>
              <a:ext uri="{FF2B5EF4-FFF2-40B4-BE49-F238E27FC236}">
                <a16:creationId xmlns:a16="http://schemas.microsoft.com/office/drawing/2014/main" id="{6BBC638F-B1CF-1D5E-761D-4FD49783AB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61" r="321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16391" name="Straight Connector 1639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E5C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67442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BAACE2-3230-695E-1B17-EE56AC39E712}"/>
              </a:ext>
            </a:extLst>
          </p:cNvPr>
          <p:cNvSpPr>
            <a:spLocks noGrp="1"/>
          </p:cNvSpPr>
          <p:nvPr>
            <p:ph type="title"/>
          </p:nvPr>
        </p:nvSpPr>
        <p:spPr>
          <a:xfrm>
            <a:off x="5611390" y="328929"/>
            <a:ext cx="6433144" cy="815345"/>
          </a:xfrm>
        </p:spPr>
        <p:txBody>
          <a:bodyPr/>
          <a:lstStyle/>
          <a:p>
            <a:r>
              <a:rPr lang="cs-CZ" dirty="0">
                <a:solidFill>
                  <a:schemeClr val="bg1"/>
                </a:solidFill>
              </a:rPr>
              <a:t>Legendy o sv. Prokopovi</a:t>
            </a:r>
          </a:p>
        </p:txBody>
      </p:sp>
      <p:graphicFrame>
        <p:nvGraphicFramePr>
          <p:cNvPr id="4" name="Zástupný obsah 3">
            <a:extLst>
              <a:ext uri="{FF2B5EF4-FFF2-40B4-BE49-F238E27FC236}">
                <a16:creationId xmlns:a16="http://schemas.microsoft.com/office/drawing/2014/main" id="{4C7BF057-0C05-FE80-C9F2-C3D67C376E38}"/>
              </a:ext>
            </a:extLst>
          </p:cNvPr>
          <p:cNvGraphicFramePr>
            <a:graphicFrameLocks/>
          </p:cNvGraphicFramePr>
          <p:nvPr>
            <p:extLst>
              <p:ext uri="{D42A27DB-BD31-4B8C-83A1-F6EECF244321}">
                <p14:modId xmlns:p14="http://schemas.microsoft.com/office/powerpoint/2010/main" val="3194540967"/>
              </p:ext>
            </p:extLst>
          </p:nvPr>
        </p:nvGraphicFramePr>
        <p:xfrm>
          <a:off x="5402091" y="1659931"/>
          <a:ext cx="6433144" cy="34251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ovéPole 6">
            <a:extLst>
              <a:ext uri="{FF2B5EF4-FFF2-40B4-BE49-F238E27FC236}">
                <a16:creationId xmlns:a16="http://schemas.microsoft.com/office/drawing/2014/main" id="{25C4D8F0-C309-EFAE-50BA-77740FC1F917}"/>
              </a:ext>
            </a:extLst>
          </p:cNvPr>
          <p:cNvSpPr txBox="1"/>
          <p:nvPr/>
        </p:nvSpPr>
        <p:spPr>
          <a:xfrm>
            <a:off x="6951856" y="3813074"/>
            <a:ext cx="1666807" cy="1384995"/>
          </a:xfrm>
          <a:prstGeom prst="rect">
            <a:avLst/>
          </a:prstGeom>
          <a:noFill/>
        </p:spPr>
        <p:txBody>
          <a:bodyPr wrap="square" rtlCol="0">
            <a:spAutoFit/>
          </a:bodyPr>
          <a:lstStyle/>
          <a:p>
            <a:pPr marL="171450" indent="-171450">
              <a:buFont typeface="Arial" panose="020B0604020202020204" pitchFamily="34" charset="0"/>
              <a:buChar char="•"/>
            </a:pPr>
            <a:r>
              <a:rPr lang="cs-CZ" sz="1200" dirty="0">
                <a:solidFill>
                  <a:schemeClr val="bg1"/>
                </a:solidFill>
              </a:rPr>
              <a:t>Autorem mnich Sázavského kláštera</a:t>
            </a:r>
          </a:p>
          <a:p>
            <a:pPr marL="171450" indent="-171450">
              <a:buFont typeface="Arial" panose="020B0604020202020204" pitchFamily="34" charset="0"/>
              <a:buChar char="•"/>
            </a:pPr>
            <a:r>
              <a:rPr lang="cs-CZ" sz="1200" dirty="0">
                <a:solidFill>
                  <a:schemeClr val="bg1"/>
                </a:solidFill>
              </a:rPr>
              <a:t>Chvála slovanské liturgie</a:t>
            </a:r>
          </a:p>
          <a:p>
            <a:pPr marL="171450" indent="-171450">
              <a:buFont typeface="Arial" panose="020B0604020202020204" pitchFamily="34" charset="0"/>
              <a:buChar char="•"/>
            </a:pPr>
            <a:r>
              <a:rPr lang="cs-CZ" sz="1200" dirty="0">
                <a:solidFill>
                  <a:schemeClr val="bg1"/>
                </a:solidFill>
              </a:rPr>
              <a:t>Prostý, lidový styl</a:t>
            </a:r>
          </a:p>
          <a:p>
            <a:pPr marL="171450" indent="-171450">
              <a:buFont typeface="Arial" panose="020B0604020202020204" pitchFamily="34" charset="0"/>
              <a:buChar char="•"/>
            </a:pPr>
            <a:r>
              <a:rPr lang="cs-CZ" sz="1200" dirty="0">
                <a:solidFill>
                  <a:schemeClr val="bg1"/>
                </a:solidFill>
              </a:rPr>
              <a:t>Prokop jako „svatý násilník“</a:t>
            </a:r>
          </a:p>
        </p:txBody>
      </p:sp>
      <p:sp>
        <p:nvSpPr>
          <p:cNvPr id="8" name="TextovéPole 7">
            <a:extLst>
              <a:ext uri="{FF2B5EF4-FFF2-40B4-BE49-F238E27FC236}">
                <a16:creationId xmlns:a16="http://schemas.microsoft.com/office/drawing/2014/main" id="{209DF382-9EE3-DF66-48EE-FB991C9D2AA1}"/>
              </a:ext>
            </a:extLst>
          </p:cNvPr>
          <p:cNvSpPr txBox="1"/>
          <p:nvPr/>
        </p:nvSpPr>
        <p:spPr>
          <a:xfrm>
            <a:off x="8743386" y="1932701"/>
            <a:ext cx="1453162" cy="646331"/>
          </a:xfrm>
          <a:prstGeom prst="rect">
            <a:avLst/>
          </a:prstGeom>
          <a:noFill/>
        </p:spPr>
        <p:txBody>
          <a:bodyPr wrap="square" rtlCol="0">
            <a:spAutoFit/>
          </a:bodyPr>
          <a:lstStyle/>
          <a:p>
            <a:pPr marL="171450" indent="-171450">
              <a:buFont typeface="Arial" panose="020B0604020202020204" pitchFamily="34" charset="0"/>
              <a:buChar char="•"/>
            </a:pPr>
            <a:r>
              <a:rPr lang="cs-CZ" sz="1200" dirty="0">
                <a:solidFill>
                  <a:schemeClr val="bg1"/>
                </a:solidFill>
              </a:rPr>
              <a:t>Zpracování Vita minor</a:t>
            </a:r>
          </a:p>
          <a:p>
            <a:pPr marL="171450" indent="-171450">
              <a:buFont typeface="Arial" panose="020B0604020202020204" pitchFamily="34" charset="0"/>
              <a:buChar char="•"/>
            </a:pPr>
            <a:r>
              <a:rPr lang="cs-CZ" sz="1200" dirty="0">
                <a:solidFill>
                  <a:schemeClr val="bg1"/>
                </a:solidFill>
              </a:rPr>
              <a:t>Prostý styl</a:t>
            </a:r>
          </a:p>
        </p:txBody>
      </p:sp>
      <p:sp>
        <p:nvSpPr>
          <p:cNvPr id="9" name="TextovéPole 8">
            <a:extLst>
              <a:ext uri="{FF2B5EF4-FFF2-40B4-BE49-F238E27FC236}">
                <a16:creationId xmlns:a16="http://schemas.microsoft.com/office/drawing/2014/main" id="{3D07B041-CEC4-DAEB-C962-B25F3BC6E15A}"/>
              </a:ext>
            </a:extLst>
          </p:cNvPr>
          <p:cNvSpPr txBox="1"/>
          <p:nvPr/>
        </p:nvSpPr>
        <p:spPr>
          <a:xfrm>
            <a:off x="8802593" y="4144464"/>
            <a:ext cx="1334749" cy="461665"/>
          </a:xfrm>
          <a:prstGeom prst="rect">
            <a:avLst/>
          </a:prstGeom>
          <a:noFill/>
        </p:spPr>
        <p:txBody>
          <a:bodyPr wrap="square" rtlCol="0">
            <a:spAutoFit/>
          </a:bodyPr>
          <a:lstStyle/>
          <a:p>
            <a:pPr marL="171450" indent="-171450">
              <a:buFont typeface="Arial" panose="020B0604020202020204" pitchFamily="34" charset="0"/>
              <a:buChar char="•"/>
            </a:pPr>
            <a:r>
              <a:rPr lang="cs-CZ" sz="1200" dirty="0">
                <a:solidFill>
                  <a:schemeClr val="bg1"/>
                </a:solidFill>
              </a:rPr>
              <a:t>Rozšíření Vita minor</a:t>
            </a:r>
          </a:p>
        </p:txBody>
      </p:sp>
      <p:pic>
        <p:nvPicPr>
          <p:cNvPr id="17410" name="Picture 2" descr="Svatý Prokop – patron topenářů a instalatérů | TOPIN">
            <a:extLst>
              <a:ext uri="{FF2B5EF4-FFF2-40B4-BE49-F238E27FC236}">
                <a16:creationId xmlns:a16="http://schemas.microsoft.com/office/drawing/2014/main" id="{DAE70338-AF2C-DDD5-16CB-2C57969653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6" y="35478"/>
            <a:ext cx="5139069" cy="6822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372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BAE51C-402D-CDEB-07C3-405BFFB85646}"/>
              </a:ext>
            </a:extLst>
          </p:cNvPr>
          <p:cNvSpPr>
            <a:spLocks noGrp="1"/>
          </p:cNvSpPr>
          <p:nvPr>
            <p:ph type="title"/>
          </p:nvPr>
        </p:nvSpPr>
        <p:spPr>
          <a:xfrm>
            <a:off x="818667" y="409905"/>
            <a:ext cx="5277333" cy="1325563"/>
          </a:xfrm>
        </p:spPr>
        <p:txBody>
          <a:bodyPr>
            <a:normAutofit/>
          </a:bodyPr>
          <a:lstStyle/>
          <a:p>
            <a:r>
              <a:rPr lang="cs-CZ" dirty="0"/>
              <a:t>Hagiografie</a:t>
            </a:r>
          </a:p>
        </p:txBody>
      </p:sp>
      <p:sp>
        <p:nvSpPr>
          <p:cNvPr id="3" name="Zástupný obsah 2">
            <a:extLst>
              <a:ext uri="{FF2B5EF4-FFF2-40B4-BE49-F238E27FC236}">
                <a16:creationId xmlns:a16="http://schemas.microsoft.com/office/drawing/2014/main" id="{573AFE4F-9153-5F59-A89E-63C5AF410082}"/>
              </a:ext>
            </a:extLst>
          </p:cNvPr>
          <p:cNvSpPr>
            <a:spLocks noGrp="1"/>
          </p:cNvSpPr>
          <p:nvPr>
            <p:ph idx="1"/>
          </p:nvPr>
        </p:nvSpPr>
        <p:spPr>
          <a:xfrm>
            <a:off x="889518" y="1813442"/>
            <a:ext cx="5567265" cy="4627983"/>
          </a:xfrm>
        </p:spPr>
        <p:txBody>
          <a:bodyPr anchor="t">
            <a:normAutofit fontScale="92500" lnSpcReduction="10000"/>
          </a:bodyPr>
          <a:lstStyle/>
          <a:p>
            <a:r>
              <a:rPr lang="cs-CZ" sz="1800" dirty="0"/>
              <a:t>Legenda</a:t>
            </a:r>
          </a:p>
          <a:p>
            <a:pPr lvl="1"/>
            <a:r>
              <a:rPr lang="cs-CZ" sz="1800" dirty="0"/>
              <a:t>Nejoblíbenější a nejrozšířenější středověký hagiografický literární útvar</a:t>
            </a:r>
          </a:p>
          <a:p>
            <a:pPr lvl="1"/>
            <a:r>
              <a:rPr lang="cs-CZ" sz="1800" dirty="0"/>
              <a:t>Vývoj</a:t>
            </a:r>
          </a:p>
          <a:p>
            <a:pPr lvl="2"/>
            <a:r>
              <a:rPr lang="cs-CZ" sz="1800" dirty="0"/>
              <a:t>Původ: </a:t>
            </a:r>
            <a:r>
              <a:rPr lang="cs-CZ" sz="1800" dirty="0" err="1"/>
              <a:t>aretalogická</a:t>
            </a:r>
            <a:r>
              <a:rPr lang="cs-CZ" sz="1800" dirty="0"/>
              <a:t> vyprávění (pozdní antika, 2. stol. n.l.)</a:t>
            </a:r>
          </a:p>
          <a:p>
            <a:pPr lvl="3"/>
            <a:r>
              <a:rPr lang="cs-CZ" dirty="0"/>
              <a:t>Návaznost na antický  dobrodružný román, novelistiku, biografii</a:t>
            </a:r>
          </a:p>
          <a:p>
            <a:pPr lvl="2"/>
            <a:r>
              <a:rPr lang="cs-CZ" sz="1800" dirty="0"/>
              <a:t>Tendence ke stále větší schematičnosti vyprávění, četné užívání </a:t>
            </a:r>
            <a:r>
              <a:rPr lang="cs-CZ" sz="1800" dirty="0" err="1"/>
              <a:t>topoi</a:t>
            </a:r>
            <a:endParaRPr lang="cs-CZ" sz="1800" dirty="0"/>
          </a:p>
          <a:p>
            <a:pPr lvl="2"/>
            <a:r>
              <a:rPr lang="cs-CZ" sz="1800" dirty="0"/>
              <a:t>Legendy se mění v průběhu středověku – důraz na jiné ctnosti, zázraky apod.</a:t>
            </a:r>
          </a:p>
          <a:p>
            <a:pPr lvl="2"/>
            <a:r>
              <a:rPr lang="cs-CZ" sz="1800" dirty="0"/>
              <a:t>Vliv prvků lidového vyprávění – bombastické události a zázraky</a:t>
            </a:r>
          </a:p>
          <a:p>
            <a:pPr lvl="3"/>
            <a:r>
              <a:rPr lang="cs-CZ" dirty="0"/>
              <a:t>Čím je vyprávění senzačnější, tím je legenda pravděpodobně mladší</a:t>
            </a:r>
          </a:p>
          <a:p>
            <a:r>
              <a:rPr lang="cs-CZ" sz="1800" dirty="0"/>
              <a:t>Do hagiografie lze zařadit i další literární útvary, jsou –</a:t>
            </a:r>
            <a:r>
              <a:rPr lang="cs-CZ" sz="1800" dirty="0" err="1"/>
              <a:t>li</a:t>
            </a:r>
            <a:r>
              <a:rPr lang="cs-CZ" sz="1800" dirty="0"/>
              <a:t> zaměřeny na světce – </a:t>
            </a:r>
            <a:r>
              <a:rPr lang="cs-CZ" sz="1800" dirty="0" err="1"/>
              <a:t>exempla</a:t>
            </a:r>
            <a:r>
              <a:rPr lang="cs-CZ" sz="1800" dirty="0"/>
              <a:t>, kázání…</a:t>
            </a:r>
          </a:p>
          <a:p>
            <a:pPr lvl="3"/>
            <a:endParaRPr lang="cs-CZ" sz="1100" dirty="0"/>
          </a:p>
          <a:p>
            <a:pPr marL="1371600" lvl="3" indent="0">
              <a:buNone/>
            </a:pPr>
            <a:endParaRPr lang="cs-CZ" sz="1100" dirty="0"/>
          </a:p>
        </p:txBody>
      </p:sp>
      <p:sp>
        <p:nvSpPr>
          <p:cNvPr id="2071" name="Freeform 49">
            <a:extLst>
              <a:ext uri="{FF2B5EF4-FFF2-40B4-BE49-F238E27FC236}">
                <a16:creationId xmlns:a16="http://schemas.microsoft.com/office/drawing/2014/main" id="{EF9B8DF2-C3F5-49A2-94D2-F7B65A0F1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4" y="581159"/>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a:extLst>
              <a:ext uri="{FF2B5EF4-FFF2-40B4-BE49-F238E27FC236}">
                <a16:creationId xmlns:a16="http://schemas.microsoft.com/office/drawing/2014/main" id="{5A1939C4-202B-EFB4-81AA-894E6C3561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847" r="-2" b="8188"/>
          <a:stretch/>
        </p:blipFill>
        <p:spPr bwMode="auto">
          <a:xfrm>
            <a:off x="6893317" y="760562"/>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154B8D2F-A0A8-A632-9D5C-F96167631CE3}"/>
              </a:ext>
            </a:extLst>
          </p:cNvPr>
          <p:cNvSpPr txBox="1"/>
          <p:nvPr/>
        </p:nvSpPr>
        <p:spPr>
          <a:xfrm>
            <a:off x="8380910" y="119796"/>
            <a:ext cx="4635293" cy="307777"/>
          </a:xfrm>
          <a:prstGeom prst="rect">
            <a:avLst/>
          </a:prstGeom>
          <a:noFill/>
        </p:spPr>
        <p:txBody>
          <a:bodyPr wrap="square" rtlCol="0">
            <a:spAutoFit/>
          </a:bodyPr>
          <a:lstStyle/>
          <a:p>
            <a:r>
              <a:rPr lang="cs-CZ" sz="1400" dirty="0"/>
              <a:t>Gustav </a:t>
            </a:r>
            <a:r>
              <a:rPr lang="cs-CZ" sz="1400" dirty="0" err="1"/>
              <a:t>Moreau</a:t>
            </a:r>
            <a:r>
              <a:rPr lang="cs-CZ" sz="1400" dirty="0"/>
              <a:t>: sv. Jiří a drak (1889/1890)</a:t>
            </a:r>
          </a:p>
        </p:txBody>
      </p:sp>
    </p:spTree>
    <p:extLst>
      <p:ext uri="{BB962C8B-B14F-4D97-AF65-F5344CB8AC3E}">
        <p14:creationId xmlns:p14="http://schemas.microsoft.com/office/powerpoint/2010/main" val="3491148048"/>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Svatý Prokop | Regionální muzeum města Žďáru nad Sázavou">
            <a:extLst>
              <a:ext uri="{FF2B5EF4-FFF2-40B4-BE49-F238E27FC236}">
                <a16:creationId xmlns:a16="http://schemas.microsoft.com/office/drawing/2014/main" id="{5D210C62-4E1C-01FA-A814-936D6B7D1B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613" r="7000" b="10185"/>
          <a:stretch/>
        </p:blipFill>
        <p:spPr bwMode="auto">
          <a:xfrm>
            <a:off x="20" y="10"/>
            <a:ext cx="12191980" cy="6857990"/>
          </a:xfrm>
          <a:prstGeom prst="rect">
            <a:avLst/>
          </a:prstGeom>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C6C48608-B520-A846-98C3-03E681E825BF}"/>
              </a:ext>
            </a:extLst>
          </p:cNvPr>
          <p:cNvSpPr>
            <a:spLocks noGrp="1"/>
          </p:cNvSpPr>
          <p:nvPr>
            <p:ph type="title"/>
          </p:nvPr>
        </p:nvSpPr>
        <p:spPr>
          <a:xfrm>
            <a:off x="594804" y="640263"/>
            <a:ext cx="6619811" cy="1344975"/>
          </a:xfrm>
        </p:spPr>
        <p:txBody>
          <a:bodyPr>
            <a:normAutofit/>
          </a:bodyPr>
          <a:lstStyle/>
          <a:p>
            <a:r>
              <a:rPr lang="cs-CZ" sz="4000"/>
              <a:t>Vita minor, 27</a:t>
            </a:r>
          </a:p>
        </p:txBody>
      </p:sp>
      <p:sp>
        <p:nvSpPr>
          <p:cNvPr id="3" name="Zástupný obsah 2">
            <a:extLst>
              <a:ext uri="{FF2B5EF4-FFF2-40B4-BE49-F238E27FC236}">
                <a16:creationId xmlns:a16="http://schemas.microsoft.com/office/drawing/2014/main" id="{B8F12696-8331-9726-DC0B-E1C59E0B334B}"/>
              </a:ext>
            </a:extLst>
          </p:cNvPr>
          <p:cNvSpPr>
            <a:spLocks noGrp="1"/>
          </p:cNvSpPr>
          <p:nvPr>
            <p:ph idx="1"/>
          </p:nvPr>
        </p:nvSpPr>
        <p:spPr>
          <a:xfrm>
            <a:off x="594109" y="2121763"/>
            <a:ext cx="6620505" cy="3773010"/>
          </a:xfrm>
        </p:spPr>
        <p:txBody>
          <a:bodyPr>
            <a:normAutofit/>
          </a:bodyPr>
          <a:lstStyle/>
          <a:p>
            <a:pPr marL="0" indent="0">
              <a:buNone/>
            </a:pPr>
            <a:r>
              <a:rPr lang="cs-CZ" sz="1500"/>
              <a:t>Opat Blažej, vybaven dostatečným svědectvím místních, se s dvěma bratry vydal k papeži Inocencovi III., aby mu vyložil celou věc týkající se blaženého Prokopa a doložil ji písemným svědectvím. Papež si však z předložených spisů a z toho, co opat řekl, nic nedělal, a zlehčoval svatost tak skvělého muže.  Opat pak papeže mnohokrát upomínal ve věci jemu svěřené, a strávil takto celý rok, až mu došly prostředky a stejně ničeho nedosáhl. Proto uctil práh papežského stolce a dokončení této povinnosti svěřil &lt;v modlitbě&gt; blaženému Prokopovi. Téže noci vstal a vydal se zpět.</a:t>
            </a:r>
          </a:p>
          <a:p>
            <a:pPr marL="0" indent="0">
              <a:buNone/>
            </a:pPr>
            <a:r>
              <a:rPr lang="cs-CZ" sz="1500"/>
              <a:t>Hned na to, jak bylo přislíbeno, blahoslavený muž přispěchal na pomoc.  Jakmile opat Blažej vyšel za brány města, Prokop s opatskou holí se náhle zjevil v ložnici papeže Innocence a řekl mu: „Proč jsi váhal? Proč jsi to zdržoval? Jak dlouho jsi nechal moje tělo někde poníženě ležet? Jak sis mohl dovolit nechat odejít mého kaplana s prázdnou? Jesli jej okamžitě nepovološ zpátky – zrovna totiž vychází za městské hradby (…) – a neoznámíš svědectví o mém těle a nedopřeješ mi náležité pocty, tak v tobě tou holí udělám díru!“ Řekl a pohrozil mu berlou.</a:t>
            </a:r>
          </a:p>
        </p:txBody>
      </p:sp>
    </p:spTree>
    <p:extLst>
      <p:ext uri="{BB962C8B-B14F-4D97-AF65-F5344CB8AC3E}">
        <p14:creationId xmlns:p14="http://schemas.microsoft.com/office/powerpoint/2010/main" val="2703912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66" name="Rectangle 18465">
            <a:extLst>
              <a:ext uri="{FF2B5EF4-FFF2-40B4-BE49-F238E27FC236}">
                <a16:creationId xmlns:a16="http://schemas.microsoft.com/office/drawing/2014/main" id="{904DCDEA-60EE-4FBF-B515-F83D82F966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Obrázek 11">
            <a:extLst>
              <a:ext uri="{FF2B5EF4-FFF2-40B4-BE49-F238E27FC236}">
                <a16:creationId xmlns:a16="http://schemas.microsoft.com/office/drawing/2014/main" id="{293FB634-2C0E-21C8-3842-92F3F7B58A11}"/>
              </a:ext>
            </a:extLst>
          </p:cNvPr>
          <p:cNvPicPr>
            <a:picLocks noChangeAspect="1"/>
          </p:cNvPicPr>
          <p:nvPr/>
        </p:nvPicPr>
        <p:blipFill rotWithShape="1">
          <a:blip r:embed="rId2"/>
          <a:srcRect l="2" t="4003" r="-1"/>
          <a:stretch/>
        </p:blipFill>
        <p:spPr>
          <a:xfrm>
            <a:off x="4426858" y="3429004"/>
            <a:ext cx="7765144" cy="3428999"/>
          </a:xfrm>
          <a:prstGeom prst="rect">
            <a:avLst/>
          </a:prstGeom>
        </p:spPr>
      </p:pic>
      <p:pic>
        <p:nvPicPr>
          <p:cNvPr id="15" name="Obrázek 14">
            <a:extLst>
              <a:ext uri="{FF2B5EF4-FFF2-40B4-BE49-F238E27FC236}">
                <a16:creationId xmlns:a16="http://schemas.microsoft.com/office/drawing/2014/main" id="{8F2E2E53-6734-924E-6B59-273744389531}"/>
              </a:ext>
            </a:extLst>
          </p:cNvPr>
          <p:cNvPicPr>
            <a:picLocks noChangeAspect="1"/>
          </p:cNvPicPr>
          <p:nvPr/>
        </p:nvPicPr>
        <p:blipFill rotWithShape="1">
          <a:blip r:embed="rId3"/>
          <a:srcRect t="4868" r="1" b="4870"/>
          <a:stretch/>
        </p:blipFill>
        <p:spPr>
          <a:xfrm>
            <a:off x="4426853" y="-3"/>
            <a:ext cx="7765146" cy="3434400"/>
          </a:xfrm>
          <a:prstGeom prst="rect">
            <a:avLst/>
          </a:prstGeom>
        </p:spPr>
      </p:pic>
      <p:sp>
        <p:nvSpPr>
          <p:cNvPr id="18468" name="Freeform: Shape 18467">
            <a:extLst>
              <a:ext uri="{FF2B5EF4-FFF2-40B4-BE49-F238E27FC236}">
                <a16:creationId xmlns:a16="http://schemas.microsoft.com/office/drawing/2014/main" id="{34D94F3A-BF39-47F6-9AAA-3C61AF7E0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470" name="Freeform: Shape 18469">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bg1"/>
          </a:solidFill>
          <a:ln w="0">
            <a:noFill/>
            <a:prstDash val="solid"/>
            <a:round/>
            <a:headEnd/>
            <a:tailEnd/>
          </a:ln>
        </p:spPr>
        <p:txBody>
          <a:bodyPr wrap="square">
            <a:noAutofit/>
          </a:bodyPr>
          <a:lstStyle/>
          <a:p>
            <a:endParaRPr lang="en-US" dirty="0"/>
          </a:p>
        </p:txBody>
      </p:sp>
      <p:sp>
        <p:nvSpPr>
          <p:cNvPr id="2" name="Nadpis 1">
            <a:extLst>
              <a:ext uri="{FF2B5EF4-FFF2-40B4-BE49-F238E27FC236}">
                <a16:creationId xmlns:a16="http://schemas.microsoft.com/office/drawing/2014/main" id="{62F3A263-C308-8857-3FAE-8C7B0BB70B04}"/>
              </a:ext>
            </a:extLst>
          </p:cNvPr>
          <p:cNvSpPr>
            <a:spLocks noGrp="1"/>
          </p:cNvSpPr>
          <p:nvPr>
            <p:ph type="title"/>
          </p:nvPr>
        </p:nvSpPr>
        <p:spPr>
          <a:xfrm>
            <a:off x="765051" y="662400"/>
            <a:ext cx="3384000" cy="1492132"/>
          </a:xfrm>
        </p:spPr>
        <p:txBody>
          <a:bodyPr anchor="t">
            <a:normAutofit/>
          </a:bodyPr>
          <a:lstStyle/>
          <a:p>
            <a:r>
              <a:rPr lang="cs-CZ"/>
              <a:t>Vita maior</a:t>
            </a:r>
          </a:p>
        </p:txBody>
      </p:sp>
      <p:sp>
        <p:nvSpPr>
          <p:cNvPr id="7" name="Zástupný obsah 6">
            <a:extLst>
              <a:ext uri="{FF2B5EF4-FFF2-40B4-BE49-F238E27FC236}">
                <a16:creationId xmlns:a16="http://schemas.microsoft.com/office/drawing/2014/main" id="{4D796EDC-6E00-B1A6-5AB5-5A00B188EB29}"/>
              </a:ext>
            </a:extLst>
          </p:cNvPr>
          <p:cNvSpPr>
            <a:spLocks noGrp="1"/>
          </p:cNvSpPr>
          <p:nvPr>
            <p:ph idx="1"/>
          </p:nvPr>
        </p:nvSpPr>
        <p:spPr>
          <a:xfrm>
            <a:off x="654849" y="1924187"/>
            <a:ext cx="3384000" cy="3844800"/>
          </a:xfrm>
        </p:spPr>
        <p:txBody>
          <a:bodyPr>
            <a:normAutofit fontScale="92500" lnSpcReduction="10000"/>
          </a:bodyPr>
          <a:lstStyle/>
          <a:p>
            <a:pPr marL="0" indent="0">
              <a:buNone/>
            </a:pPr>
            <a:r>
              <a:rPr lang="cs-CZ" sz="1400" dirty="0">
                <a:solidFill>
                  <a:schemeClr val="tx1">
                    <a:alpha val="60000"/>
                  </a:schemeClr>
                </a:solidFill>
              </a:rPr>
              <a:t>Jakýsi muž byl za strašlivého řevu zmítán běsněním nečistého ducha tak, že jej sotva dokázali na místě udržet ti nejsilnější muži. Jeho blízkým se však podařil jej spoutat a přivést ke svatému otci &lt;Prokopovi&gt;, aby jej svým záslužným zakročením a modlitbou vyléčil. Démon na Prokopa křičel: „Jak ti ubližuji, Prokope, a proč mě vyháníš?“ A zmítal tím člověkem o to více. Svatý otec tomu člověku nařídil půst a navíc vybral jednoho z bratrů, který se obzvláště oddával modlitbě a vymýtání, aby se týden postil  a modlil s ním. Po týdnu sám svatý otec Prokop vykonal exorcismus a když jej obvyklým způsobem ukončil, z úst postiženého náhle vyletěl nečistý duch v podobě černého ptáka a usedl na střeše kostela. Když Prokop pokračoval v modlitbě, pták spadl ze střechy na zem a roztříštil se na všechny strany. A od té doby se díky milosti Boha všemohoucího tomu posedlému člověku už za celý život nepřihodilo, že by jej ovládl démon.</a:t>
            </a:r>
          </a:p>
        </p:txBody>
      </p:sp>
    </p:spTree>
    <p:extLst>
      <p:ext uri="{BB962C8B-B14F-4D97-AF65-F5344CB8AC3E}">
        <p14:creationId xmlns:p14="http://schemas.microsoft.com/office/powerpoint/2010/main" val="1423237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522" name="Rectangle 1952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B839DB08-887D-9FC5-E064-3CECCB9DC9A2}"/>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Staročeská legenda o sv. Prokopovi</a:t>
            </a:r>
          </a:p>
        </p:txBody>
      </p:sp>
      <p:cxnSp>
        <p:nvCxnSpPr>
          <p:cNvPr id="19524" name="Straight Connector 1952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Obrázek 3">
            <a:extLst>
              <a:ext uri="{FF2B5EF4-FFF2-40B4-BE49-F238E27FC236}">
                <a16:creationId xmlns:a16="http://schemas.microsoft.com/office/drawing/2014/main" id="{502AC4B5-5466-37EB-28F6-623186E86CE8}"/>
              </a:ext>
            </a:extLst>
          </p:cNvPr>
          <p:cNvPicPr>
            <a:picLocks noChangeAspect="1"/>
          </p:cNvPicPr>
          <p:nvPr/>
        </p:nvPicPr>
        <p:blipFill>
          <a:blip r:embed="rId2"/>
          <a:stretch>
            <a:fillRect/>
          </a:stretch>
        </p:blipFill>
        <p:spPr>
          <a:xfrm>
            <a:off x="1935190" y="2426818"/>
            <a:ext cx="2248670" cy="3997637"/>
          </a:xfrm>
          <a:prstGeom prst="rect">
            <a:avLst/>
          </a:prstGeom>
        </p:spPr>
      </p:pic>
      <p:cxnSp>
        <p:nvCxnSpPr>
          <p:cNvPr id="19526" name="Straight Connector 1952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9458" name="Picture 2" descr="Svatý Prokop | Regionální muzeum města Žďáru nad Sázavou">
            <a:extLst>
              <a:ext uri="{FF2B5EF4-FFF2-40B4-BE49-F238E27FC236}">
                <a16:creationId xmlns:a16="http://schemas.microsoft.com/office/drawing/2014/main" id="{157FB254-56A3-97B3-2DDD-1AA72A95D4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6621"/>
          <a:stretch/>
        </p:blipFill>
        <p:spPr bwMode="auto">
          <a:xfrm>
            <a:off x="7659629" y="2426818"/>
            <a:ext cx="3026805" cy="3997637"/>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386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Nadpis 1">
            <a:extLst>
              <a:ext uri="{FF2B5EF4-FFF2-40B4-BE49-F238E27FC236}">
                <a16:creationId xmlns:a16="http://schemas.microsoft.com/office/drawing/2014/main" id="{A54B136C-4101-BF78-13CC-1EB543CF234E}"/>
              </a:ext>
            </a:extLst>
          </p:cNvPr>
          <p:cNvSpPr>
            <a:spLocks noGrp="1"/>
          </p:cNvSpPr>
          <p:nvPr>
            <p:ph type="title"/>
          </p:nvPr>
        </p:nvSpPr>
        <p:spPr>
          <a:xfrm>
            <a:off x="1295400" y="669925"/>
            <a:ext cx="4800600" cy="1325563"/>
          </a:xfrm>
        </p:spPr>
        <p:txBody>
          <a:bodyPr anchor="b">
            <a:normAutofit/>
          </a:bodyPr>
          <a:lstStyle/>
          <a:p>
            <a:r>
              <a:rPr lang="cs-CZ">
                <a:solidFill>
                  <a:schemeClr val="bg1"/>
                </a:solidFill>
              </a:rPr>
              <a:t>Legendistická biografie</a:t>
            </a:r>
          </a:p>
        </p:txBody>
      </p:sp>
      <p:cxnSp>
        <p:nvCxnSpPr>
          <p:cNvPr id="1033" name="Straight Connector 1032">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A2745EEA-6C15-07B3-FF11-531F599EA5DE}"/>
              </a:ext>
            </a:extLst>
          </p:cNvPr>
          <p:cNvSpPr>
            <a:spLocks noGrp="1"/>
          </p:cNvSpPr>
          <p:nvPr>
            <p:ph idx="1"/>
          </p:nvPr>
        </p:nvSpPr>
        <p:spPr>
          <a:xfrm>
            <a:off x="1295400" y="2288833"/>
            <a:ext cx="5007746" cy="3711571"/>
          </a:xfrm>
        </p:spPr>
        <p:txBody>
          <a:bodyPr>
            <a:normAutofit/>
          </a:bodyPr>
          <a:lstStyle/>
          <a:p>
            <a:r>
              <a:rPr lang="cs-CZ" sz="1700" dirty="0">
                <a:solidFill>
                  <a:schemeClr val="bg1"/>
                </a:solidFill>
              </a:rPr>
              <a:t>Život Milíče z Kroměříže </a:t>
            </a:r>
          </a:p>
          <a:p>
            <a:pPr lvl="1"/>
            <a:r>
              <a:rPr lang="cs-CZ" sz="1700" dirty="0">
                <a:solidFill>
                  <a:schemeClr val="bg1"/>
                </a:solidFill>
              </a:rPr>
              <a:t>Po 1374 (Krátce po Milíčově smrti)</a:t>
            </a:r>
          </a:p>
          <a:p>
            <a:r>
              <a:rPr lang="cs-CZ" sz="1700" dirty="0">
                <a:solidFill>
                  <a:schemeClr val="bg1"/>
                </a:solidFill>
              </a:rPr>
              <a:t>Život Arnošta z Pardubic (Vilém z Lestkova, + 1369) </a:t>
            </a:r>
          </a:p>
          <a:p>
            <a:r>
              <a:rPr lang="cs-CZ" sz="1700" dirty="0">
                <a:solidFill>
                  <a:schemeClr val="bg1"/>
                </a:solidFill>
              </a:rPr>
              <a:t>Život Jana z </a:t>
            </a:r>
            <a:r>
              <a:rPr lang="cs-CZ" sz="1700" dirty="0" err="1">
                <a:solidFill>
                  <a:schemeClr val="bg1"/>
                </a:solidFill>
              </a:rPr>
              <a:t>Jenštejna</a:t>
            </a:r>
            <a:r>
              <a:rPr lang="cs-CZ" sz="1700" dirty="0">
                <a:solidFill>
                  <a:schemeClr val="bg1"/>
                </a:solidFill>
              </a:rPr>
              <a:t> (1400-1403?)</a:t>
            </a:r>
          </a:p>
          <a:p>
            <a:pPr lvl="1"/>
            <a:r>
              <a:rPr lang="cs-CZ" sz="1700" dirty="0">
                <a:solidFill>
                  <a:schemeClr val="bg1"/>
                </a:solidFill>
              </a:rPr>
              <a:t>Petr </a:t>
            </a:r>
            <a:r>
              <a:rPr lang="cs-CZ" sz="1700" dirty="0" err="1">
                <a:solidFill>
                  <a:schemeClr val="bg1"/>
                </a:solidFill>
              </a:rPr>
              <a:t>Clarificator</a:t>
            </a:r>
            <a:endParaRPr lang="cs-CZ" sz="1700" dirty="0">
              <a:solidFill>
                <a:schemeClr val="bg1"/>
              </a:solidFill>
            </a:endParaRPr>
          </a:p>
          <a:p>
            <a:pPr lvl="1"/>
            <a:endParaRPr lang="cs-CZ" sz="1700" dirty="0">
              <a:solidFill>
                <a:schemeClr val="bg1"/>
              </a:solidFill>
            </a:endParaRPr>
          </a:p>
          <a:p>
            <a:pPr lvl="1"/>
            <a:endParaRPr lang="cs-CZ" sz="1700" dirty="0">
              <a:solidFill>
                <a:schemeClr val="bg1"/>
              </a:solidFill>
            </a:endParaRPr>
          </a:p>
          <a:p>
            <a:pPr lvl="1"/>
            <a:r>
              <a:rPr lang="cs-CZ" sz="1700" dirty="0">
                <a:solidFill>
                  <a:schemeClr val="bg1"/>
                </a:solidFill>
              </a:rPr>
              <a:t>Texty obsahují jak </a:t>
            </a:r>
            <a:r>
              <a:rPr lang="cs-CZ" sz="1700" dirty="0" err="1">
                <a:solidFill>
                  <a:schemeClr val="bg1"/>
                </a:solidFill>
              </a:rPr>
              <a:t>legendistická</a:t>
            </a:r>
            <a:r>
              <a:rPr lang="cs-CZ" sz="1700" dirty="0">
                <a:solidFill>
                  <a:schemeClr val="bg1"/>
                </a:solidFill>
              </a:rPr>
              <a:t> schémata, tak zřejmě reálný popis osobností</a:t>
            </a:r>
          </a:p>
          <a:p>
            <a:pPr lvl="1"/>
            <a:r>
              <a:rPr lang="cs-CZ" sz="1700" dirty="0">
                <a:solidFill>
                  <a:schemeClr val="bg1"/>
                </a:solidFill>
              </a:rPr>
              <a:t>Možné podklady pro kanonizační proces?</a:t>
            </a:r>
          </a:p>
        </p:txBody>
      </p:sp>
      <p:pic>
        <p:nvPicPr>
          <p:cNvPr id="1026" name="Picture 2">
            <a:extLst>
              <a:ext uri="{FF2B5EF4-FFF2-40B4-BE49-F238E27FC236}">
                <a16:creationId xmlns:a16="http://schemas.microsoft.com/office/drawing/2014/main" id="{D0048FCB-11AD-CAB4-F76D-8D3C9ADC698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380211" y="-6"/>
            <a:ext cx="2811779" cy="6857999"/>
          </a:xfrm>
          <a:prstGeom prst="rect">
            <a:avLst/>
          </a:prstGeom>
          <a:noFill/>
          <a:extLst>
            <a:ext uri="{909E8E84-426E-40DD-AFC4-6F175D3DCCD1}">
              <a14:hiddenFill xmlns:a14="http://schemas.microsoft.com/office/drawing/2010/main">
                <a:solidFill>
                  <a:srgbClr val="FFFFFF"/>
                </a:solidFill>
              </a14:hiddenFill>
            </a:ext>
          </a:extLst>
        </p:spPr>
      </p:pic>
      <p:cxnSp>
        <p:nvCxnSpPr>
          <p:cNvPr id="1035" name="Straight Connector 1034">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ovéPole 3">
            <a:extLst>
              <a:ext uri="{FF2B5EF4-FFF2-40B4-BE49-F238E27FC236}">
                <a16:creationId xmlns:a16="http://schemas.microsoft.com/office/drawing/2014/main" id="{481ECCB1-B2A4-2966-722C-F58759A4A1F8}"/>
              </a:ext>
            </a:extLst>
          </p:cNvPr>
          <p:cNvSpPr txBox="1"/>
          <p:nvPr/>
        </p:nvSpPr>
        <p:spPr>
          <a:xfrm>
            <a:off x="5813909" y="6465582"/>
            <a:ext cx="3848393" cy="261610"/>
          </a:xfrm>
          <a:prstGeom prst="rect">
            <a:avLst/>
          </a:prstGeom>
          <a:noFill/>
        </p:spPr>
        <p:txBody>
          <a:bodyPr wrap="square" rtlCol="0">
            <a:spAutoFit/>
          </a:bodyPr>
          <a:lstStyle/>
          <a:p>
            <a:r>
              <a:rPr lang="cs-CZ" sz="1100" i="1" dirty="0">
                <a:solidFill>
                  <a:schemeClr val="bg1"/>
                </a:solidFill>
              </a:rPr>
              <a:t>Náhrobek Jana z </a:t>
            </a:r>
            <a:r>
              <a:rPr lang="cs-CZ" sz="1100" i="1" dirty="0" err="1">
                <a:solidFill>
                  <a:schemeClr val="bg1"/>
                </a:solidFill>
              </a:rPr>
              <a:t>Jenštějna</a:t>
            </a:r>
            <a:r>
              <a:rPr lang="cs-CZ" sz="1100" i="1" dirty="0">
                <a:solidFill>
                  <a:schemeClr val="bg1"/>
                </a:solidFill>
              </a:rPr>
              <a:t> v bazilice Santa </a:t>
            </a:r>
            <a:r>
              <a:rPr lang="cs-CZ" sz="1100" i="1" dirty="0" err="1">
                <a:solidFill>
                  <a:schemeClr val="bg1"/>
                </a:solidFill>
              </a:rPr>
              <a:t>Prassede</a:t>
            </a:r>
            <a:r>
              <a:rPr lang="cs-CZ" sz="1100" i="1" dirty="0">
                <a:solidFill>
                  <a:schemeClr val="bg1"/>
                </a:solidFill>
              </a:rPr>
              <a:t> v Římě</a:t>
            </a:r>
          </a:p>
        </p:txBody>
      </p:sp>
    </p:spTree>
    <p:extLst>
      <p:ext uri="{BB962C8B-B14F-4D97-AF65-F5344CB8AC3E}">
        <p14:creationId xmlns:p14="http://schemas.microsoft.com/office/powerpoint/2010/main" val="448223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04" name="Rectangle 3095">
            <a:extLst>
              <a:ext uri="{FF2B5EF4-FFF2-40B4-BE49-F238E27FC236}">
                <a16:creationId xmlns:a16="http://schemas.microsoft.com/office/drawing/2014/main" id="{93062723-6941-4ABE-8146-AC6FA530B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05" name="Rectangle 3097">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919775AB-6C54-3017-B38B-F123C9735194}"/>
              </a:ext>
            </a:extLst>
          </p:cNvPr>
          <p:cNvSpPr>
            <a:spLocks noGrp="1"/>
          </p:cNvSpPr>
          <p:nvPr>
            <p:ph type="title"/>
          </p:nvPr>
        </p:nvSpPr>
        <p:spPr>
          <a:xfrm>
            <a:off x="838200" y="4440602"/>
            <a:ext cx="3093720" cy="1645920"/>
          </a:xfrm>
        </p:spPr>
        <p:txBody>
          <a:bodyPr>
            <a:normAutofit/>
          </a:bodyPr>
          <a:lstStyle/>
          <a:p>
            <a:r>
              <a:rPr lang="cs-CZ" sz="2600" dirty="0"/>
              <a:t>Jak legendy vypráví o životě světce?</a:t>
            </a:r>
          </a:p>
        </p:txBody>
      </p:sp>
      <p:pic>
        <p:nvPicPr>
          <p:cNvPr id="3080" name="Picture 8" descr="Zázrak na Hradčanech: Mumifikované tělo Marie Elekty opouští navždy Prahu |  Reflex.cz">
            <a:extLst>
              <a:ext uri="{FF2B5EF4-FFF2-40B4-BE49-F238E27FC236}">
                <a16:creationId xmlns:a16="http://schemas.microsoft.com/office/drawing/2014/main" id="{C544BBD1-FA56-F964-42E7-62174B2D36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304" r="-1" b="17071"/>
          <a:stretch/>
        </p:blipFill>
        <p:spPr bwMode="auto">
          <a:xfrm>
            <a:off x="9247971" y="0"/>
            <a:ext cx="2926060" cy="40050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hy are miracles required for sainthood? - U.S. Catholic">
            <a:extLst>
              <a:ext uri="{FF2B5EF4-FFF2-40B4-BE49-F238E27FC236}">
                <a16:creationId xmlns:a16="http://schemas.microsoft.com/office/drawing/2014/main" id="{6E65E017-547E-7780-F224-B5A06528A4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14" r="3" b="3"/>
          <a:stretch/>
        </p:blipFill>
        <p:spPr bwMode="auto">
          <a:xfrm>
            <a:off x="3077487" y="-35503"/>
            <a:ext cx="2935224" cy="400506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Birth of Saint Augustine">
            <a:extLst>
              <a:ext uri="{FF2B5EF4-FFF2-40B4-BE49-F238E27FC236}">
                <a16:creationId xmlns:a16="http://schemas.microsoft.com/office/drawing/2014/main" id="{52938E0B-3D5E-3CA1-AC23-8E1FE49B2B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44" r="2900" b="3"/>
          <a:stretch/>
        </p:blipFill>
        <p:spPr bwMode="auto">
          <a:xfrm>
            <a:off x="-3353" y="-4474"/>
            <a:ext cx="2935224" cy="400507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artyrdom of Saint Bartholomew Painting by Stefan Lochner - Pixels">
            <a:extLst>
              <a:ext uri="{FF2B5EF4-FFF2-40B4-BE49-F238E27FC236}">
                <a16:creationId xmlns:a16="http://schemas.microsoft.com/office/drawing/2014/main" id="{2323E7EC-0877-BD38-38C7-69EBD2F15A0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6531" b="3"/>
          <a:stretch/>
        </p:blipFill>
        <p:spPr bwMode="auto">
          <a:xfrm>
            <a:off x="6167131" y="-7867"/>
            <a:ext cx="2935224" cy="4005072"/>
          </a:xfrm>
          <a:prstGeom prst="rect">
            <a:avLst/>
          </a:prstGeom>
          <a:noFill/>
          <a:extLst>
            <a:ext uri="{909E8E84-426E-40DD-AFC4-6F175D3DCCD1}">
              <a14:hiddenFill xmlns:a14="http://schemas.microsoft.com/office/drawing/2010/main">
                <a:solidFill>
                  <a:srgbClr val="FFFFFF"/>
                </a:solidFill>
              </a14:hiddenFill>
            </a:ext>
          </a:extLst>
        </p:spPr>
      </p:pic>
      <p:sp>
        <p:nvSpPr>
          <p:cNvPr id="3106" name="Rectangle 3099">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07" name="Rectangle 3101">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112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Zástupný obsah 3">
            <a:extLst>
              <a:ext uri="{FF2B5EF4-FFF2-40B4-BE49-F238E27FC236}">
                <a16:creationId xmlns:a16="http://schemas.microsoft.com/office/drawing/2014/main" id="{31C87167-A671-7DE9-0895-16A7B214B866}"/>
              </a:ext>
            </a:extLst>
          </p:cNvPr>
          <p:cNvGraphicFramePr>
            <a:graphicFrameLocks noGrp="1"/>
          </p:cNvGraphicFramePr>
          <p:nvPr>
            <p:ph idx="1"/>
            <p:extLst>
              <p:ext uri="{D42A27DB-BD31-4B8C-83A1-F6EECF244321}">
                <p14:modId xmlns:p14="http://schemas.microsoft.com/office/powerpoint/2010/main" val="597313944"/>
              </p:ext>
            </p:extLst>
          </p:nvPr>
        </p:nvGraphicFramePr>
        <p:xfrm>
          <a:off x="4380266" y="4440602"/>
          <a:ext cx="7104188" cy="16459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TextovéPole 4">
            <a:extLst>
              <a:ext uri="{FF2B5EF4-FFF2-40B4-BE49-F238E27FC236}">
                <a16:creationId xmlns:a16="http://schemas.microsoft.com/office/drawing/2014/main" id="{A5DDDD21-7BD9-C4E7-D836-378762A9F3B0}"/>
              </a:ext>
            </a:extLst>
          </p:cNvPr>
          <p:cNvSpPr txBox="1"/>
          <p:nvPr/>
        </p:nvSpPr>
        <p:spPr>
          <a:xfrm flipH="1">
            <a:off x="339871" y="0"/>
            <a:ext cx="2725247" cy="461665"/>
          </a:xfrm>
          <a:prstGeom prst="rect">
            <a:avLst/>
          </a:prstGeom>
          <a:noFill/>
        </p:spPr>
        <p:txBody>
          <a:bodyPr wrap="square" rtlCol="0">
            <a:spAutoFit/>
          </a:bodyPr>
          <a:lstStyle/>
          <a:p>
            <a:r>
              <a:rPr lang="cs-CZ" sz="1200" dirty="0">
                <a:solidFill>
                  <a:schemeClr val="bg1"/>
                </a:solidFill>
              </a:rPr>
              <a:t>Ant. </a:t>
            </a:r>
            <a:r>
              <a:rPr lang="cs-CZ" sz="1200" dirty="0" err="1">
                <a:solidFill>
                  <a:schemeClr val="bg1"/>
                </a:solidFill>
              </a:rPr>
              <a:t>Vivarini</a:t>
            </a:r>
            <a:r>
              <a:rPr lang="cs-CZ" sz="1200" dirty="0">
                <a:solidFill>
                  <a:schemeClr val="bg1"/>
                </a:solidFill>
              </a:rPr>
              <a:t> (+1484):</a:t>
            </a:r>
          </a:p>
          <a:p>
            <a:r>
              <a:rPr lang="cs-CZ" sz="1200" dirty="0">
                <a:solidFill>
                  <a:schemeClr val="bg1"/>
                </a:solidFill>
              </a:rPr>
              <a:t>Narození sv. Augustina</a:t>
            </a:r>
          </a:p>
        </p:txBody>
      </p:sp>
      <p:sp>
        <p:nvSpPr>
          <p:cNvPr id="7" name="TextovéPole 6">
            <a:extLst>
              <a:ext uri="{FF2B5EF4-FFF2-40B4-BE49-F238E27FC236}">
                <a16:creationId xmlns:a16="http://schemas.microsoft.com/office/drawing/2014/main" id="{EF106FDA-65A3-CC4A-39EB-546390BE668D}"/>
              </a:ext>
            </a:extLst>
          </p:cNvPr>
          <p:cNvSpPr txBox="1"/>
          <p:nvPr/>
        </p:nvSpPr>
        <p:spPr>
          <a:xfrm>
            <a:off x="3454679" y="-35503"/>
            <a:ext cx="2687715" cy="461665"/>
          </a:xfrm>
          <a:prstGeom prst="rect">
            <a:avLst/>
          </a:prstGeom>
          <a:noFill/>
        </p:spPr>
        <p:txBody>
          <a:bodyPr wrap="square">
            <a:spAutoFit/>
          </a:bodyPr>
          <a:lstStyle/>
          <a:p>
            <a:r>
              <a:rPr lang="cs-CZ" sz="1200" dirty="0" err="1">
                <a:solidFill>
                  <a:schemeClr val="bg1"/>
                </a:solidFill>
              </a:rPr>
              <a:t>Giusepe</a:t>
            </a:r>
            <a:r>
              <a:rPr lang="cs-CZ" sz="1200" dirty="0">
                <a:solidFill>
                  <a:schemeClr val="bg1"/>
                </a:solidFill>
              </a:rPr>
              <a:t> de </a:t>
            </a:r>
            <a:r>
              <a:rPr lang="cs-CZ" sz="1200" dirty="0" err="1">
                <a:solidFill>
                  <a:schemeClr val="bg1"/>
                </a:solidFill>
              </a:rPr>
              <a:t>Ribera</a:t>
            </a:r>
            <a:r>
              <a:rPr lang="cs-CZ" sz="1200" dirty="0">
                <a:solidFill>
                  <a:schemeClr val="bg1"/>
                </a:solidFill>
              </a:rPr>
              <a:t>: </a:t>
            </a:r>
          </a:p>
          <a:p>
            <a:r>
              <a:rPr lang="cs-CZ" sz="1200" dirty="0">
                <a:solidFill>
                  <a:schemeClr val="bg1"/>
                </a:solidFill>
              </a:rPr>
              <a:t>Stigmata sv. Františka (1642)</a:t>
            </a:r>
            <a:endParaRPr lang="cs-CZ" sz="1200" dirty="0"/>
          </a:p>
        </p:txBody>
      </p:sp>
      <p:sp>
        <p:nvSpPr>
          <p:cNvPr id="8" name="TextovéPole 7">
            <a:extLst>
              <a:ext uri="{FF2B5EF4-FFF2-40B4-BE49-F238E27FC236}">
                <a16:creationId xmlns:a16="http://schemas.microsoft.com/office/drawing/2014/main" id="{3CD4076C-6AB5-2B2E-322E-A11912F794AC}"/>
              </a:ext>
            </a:extLst>
          </p:cNvPr>
          <p:cNvSpPr txBox="1"/>
          <p:nvPr/>
        </p:nvSpPr>
        <p:spPr>
          <a:xfrm flipH="1">
            <a:off x="6167131" y="0"/>
            <a:ext cx="2725247" cy="461665"/>
          </a:xfrm>
          <a:prstGeom prst="rect">
            <a:avLst/>
          </a:prstGeom>
          <a:noFill/>
        </p:spPr>
        <p:txBody>
          <a:bodyPr wrap="square" rtlCol="0">
            <a:spAutoFit/>
          </a:bodyPr>
          <a:lstStyle/>
          <a:p>
            <a:r>
              <a:rPr lang="cs-CZ" sz="1200" dirty="0">
                <a:solidFill>
                  <a:schemeClr val="bg1"/>
                </a:solidFill>
              </a:rPr>
              <a:t>Stefan </a:t>
            </a:r>
            <a:r>
              <a:rPr lang="cs-CZ" sz="1200" dirty="0" err="1">
                <a:solidFill>
                  <a:schemeClr val="bg1"/>
                </a:solidFill>
              </a:rPr>
              <a:t>Lochner</a:t>
            </a:r>
            <a:r>
              <a:rPr lang="cs-CZ" sz="1200" dirty="0">
                <a:solidFill>
                  <a:schemeClr val="bg1"/>
                </a:solidFill>
              </a:rPr>
              <a:t> (+1451): Umučení sv. Bartoloměje </a:t>
            </a:r>
          </a:p>
        </p:txBody>
      </p:sp>
      <p:sp>
        <p:nvSpPr>
          <p:cNvPr id="9" name="TextovéPole 8">
            <a:extLst>
              <a:ext uri="{FF2B5EF4-FFF2-40B4-BE49-F238E27FC236}">
                <a16:creationId xmlns:a16="http://schemas.microsoft.com/office/drawing/2014/main" id="{C0960946-A9FE-4CDC-CFDA-F3E1B7688A12}"/>
              </a:ext>
            </a:extLst>
          </p:cNvPr>
          <p:cNvSpPr txBox="1"/>
          <p:nvPr/>
        </p:nvSpPr>
        <p:spPr>
          <a:xfrm flipH="1">
            <a:off x="10184687" y="3166208"/>
            <a:ext cx="2080121" cy="830997"/>
          </a:xfrm>
          <a:prstGeom prst="rect">
            <a:avLst/>
          </a:prstGeom>
          <a:noFill/>
        </p:spPr>
        <p:txBody>
          <a:bodyPr wrap="square" rtlCol="0">
            <a:spAutoFit/>
          </a:bodyPr>
          <a:lstStyle/>
          <a:p>
            <a:r>
              <a:rPr lang="cs-CZ" sz="1200" dirty="0">
                <a:solidFill>
                  <a:schemeClr val="bg1"/>
                </a:solidFill>
              </a:rPr>
              <a:t>Neporušené ostatky sv. Marie </a:t>
            </a:r>
            <a:r>
              <a:rPr lang="cs-CZ" sz="1200" dirty="0" err="1">
                <a:solidFill>
                  <a:schemeClr val="bg1"/>
                </a:solidFill>
              </a:rPr>
              <a:t>Elekty</a:t>
            </a:r>
            <a:r>
              <a:rPr lang="cs-CZ" sz="1200" dirty="0">
                <a:solidFill>
                  <a:schemeClr val="bg1"/>
                </a:solidFill>
              </a:rPr>
              <a:t>, zakladatelky Bosých karmelitek, (+1663) v kostele sv. Benedikta na Hradčanech</a:t>
            </a:r>
          </a:p>
        </p:txBody>
      </p:sp>
    </p:spTree>
    <p:extLst>
      <p:ext uri="{BB962C8B-B14F-4D97-AF65-F5344CB8AC3E}">
        <p14:creationId xmlns:p14="http://schemas.microsoft.com/office/powerpoint/2010/main" val="2994066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4103"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FE753A62-662C-0E33-D6F6-88C251040C1A}"/>
              </a:ext>
            </a:extLst>
          </p:cNvPr>
          <p:cNvSpPr>
            <a:spLocks noGrp="1"/>
          </p:cNvSpPr>
          <p:nvPr>
            <p:ph type="title"/>
          </p:nvPr>
        </p:nvSpPr>
        <p:spPr>
          <a:xfrm>
            <a:off x="6421700" y="713232"/>
            <a:ext cx="5154168" cy="1197864"/>
          </a:xfrm>
        </p:spPr>
        <p:txBody>
          <a:bodyPr>
            <a:normAutofit/>
          </a:bodyPr>
          <a:lstStyle/>
          <a:p>
            <a:r>
              <a:rPr lang="cs-CZ" sz="3700"/>
              <a:t>Proč se legendy psaly a jak je interpretovat?</a:t>
            </a:r>
          </a:p>
        </p:txBody>
      </p:sp>
      <p:pic>
        <p:nvPicPr>
          <p:cNvPr id="4098" name="Picture 2" descr="Stephen">
            <a:extLst>
              <a:ext uri="{FF2B5EF4-FFF2-40B4-BE49-F238E27FC236}">
                <a16:creationId xmlns:a16="http://schemas.microsoft.com/office/drawing/2014/main" id="{6C51D632-BD3B-14F7-CE4C-7C88D94B7D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526" r="1" b="1"/>
          <a:stretch/>
        </p:blipFill>
        <p:spPr bwMode="auto">
          <a:xfrm>
            <a:off x="20" y="10"/>
            <a:ext cx="5495089"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5" name="!!Line">
            <a:extLst>
              <a:ext uri="{FF2B5EF4-FFF2-40B4-BE49-F238E27FC236}">
                <a16:creationId xmlns:a16="http://schemas.microsoft.com/office/drawing/2014/main" id="{29A9EE12-EF77-4DB4-84E4-043DE72352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3328" y="822960"/>
            <a:ext cx="9144"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EAE07E98-A42D-BF36-D6D1-A28272140C6A}"/>
              </a:ext>
            </a:extLst>
          </p:cNvPr>
          <p:cNvSpPr>
            <a:spLocks noGrp="1"/>
          </p:cNvSpPr>
          <p:nvPr>
            <p:ph idx="1"/>
          </p:nvPr>
        </p:nvSpPr>
        <p:spPr>
          <a:xfrm>
            <a:off x="6421700" y="2048256"/>
            <a:ext cx="5154168" cy="4123944"/>
          </a:xfrm>
        </p:spPr>
        <p:txBody>
          <a:bodyPr anchor="t">
            <a:normAutofit/>
          </a:bodyPr>
          <a:lstStyle/>
          <a:p>
            <a:r>
              <a:rPr lang="cs-CZ" sz="2200"/>
              <a:t>Funkce legendy</a:t>
            </a:r>
          </a:p>
          <a:p>
            <a:pPr lvl="1"/>
            <a:r>
              <a:rPr lang="cs-CZ" sz="2200"/>
              <a:t>Morální poučení a povznesení posluchačů / čtenářů</a:t>
            </a:r>
          </a:p>
          <a:p>
            <a:pPr lvl="1"/>
            <a:r>
              <a:rPr lang="cs-CZ" sz="2200"/>
              <a:t>Zábavná funkce</a:t>
            </a:r>
          </a:p>
          <a:p>
            <a:pPr lvl="1"/>
            <a:r>
              <a:rPr lang="cs-CZ" sz="2200"/>
              <a:t>Legendy jako součást liturgie</a:t>
            </a:r>
          </a:p>
          <a:p>
            <a:pPr lvl="1"/>
            <a:r>
              <a:rPr lang="cs-CZ" sz="2200"/>
              <a:t>často účelová tvorba legend – součást kanonizačního procesu, snaha o získání prestiže (zakládání biskupství, arcibiskupství atd.)</a:t>
            </a:r>
          </a:p>
          <a:p>
            <a:r>
              <a:rPr lang="cs-CZ" sz="2200"/>
              <a:t>Legenda jako historický pramen?</a:t>
            </a:r>
          </a:p>
          <a:p>
            <a:pPr marL="457200" lvl="1" indent="0">
              <a:buNone/>
            </a:pPr>
            <a:endParaRPr lang="cs-CZ" sz="2200"/>
          </a:p>
          <a:p>
            <a:pPr lvl="1"/>
            <a:endParaRPr lang="cs-CZ" sz="2200"/>
          </a:p>
        </p:txBody>
      </p:sp>
      <p:sp>
        <p:nvSpPr>
          <p:cNvPr id="4" name="TextovéPole 3">
            <a:extLst>
              <a:ext uri="{FF2B5EF4-FFF2-40B4-BE49-F238E27FC236}">
                <a16:creationId xmlns:a16="http://schemas.microsoft.com/office/drawing/2014/main" id="{D910CB07-8566-63EE-575D-637B83A07E77}"/>
              </a:ext>
            </a:extLst>
          </p:cNvPr>
          <p:cNvSpPr txBox="1"/>
          <p:nvPr/>
        </p:nvSpPr>
        <p:spPr>
          <a:xfrm>
            <a:off x="5579705" y="6372582"/>
            <a:ext cx="5001396" cy="461665"/>
          </a:xfrm>
          <a:prstGeom prst="rect">
            <a:avLst/>
          </a:prstGeom>
          <a:noFill/>
        </p:spPr>
        <p:txBody>
          <a:bodyPr wrap="square" rtlCol="0">
            <a:spAutoFit/>
          </a:bodyPr>
          <a:lstStyle/>
          <a:p>
            <a:r>
              <a:rPr lang="cs-CZ" sz="1200" i="1" dirty="0"/>
              <a:t>Kamenování sv. Štěpána, Legenda </a:t>
            </a:r>
            <a:r>
              <a:rPr lang="cs-CZ" sz="1200" i="1" dirty="0" err="1"/>
              <a:t>aurea</a:t>
            </a:r>
            <a:r>
              <a:rPr lang="cs-CZ" sz="1200" i="1" dirty="0"/>
              <a:t>, </a:t>
            </a:r>
            <a:r>
              <a:rPr lang="cs-CZ" sz="1200" i="1" dirty="0" err="1"/>
              <a:t>British</a:t>
            </a:r>
            <a:r>
              <a:rPr lang="cs-CZ" sz="1200" i="1" dirty="0"/>
              <a:t> </a:t>
            </a:r>
            <a:r>
              <a:rPr lang="cs-CZ" sz="1200" i="1" dirty="0" err="1"/>
              <a:t>Library</a:t>
            </a:r>
            <a:r>
              <a:rPr lang="cs-CZ" sz="1200" i="1" dirty="0"/>
              <a:t>, </a:t>
            </a:r>
            <a:r>
              <a:rPr lang="cs-CZ" sz="1200" i="1" dirty="0" err="1"/>
              <a:t>Ms</a:t>
            </a:r>
            <a:r>
              <a:rPr lang="cs-CZ" sz="1200" i="1" dirty="0"/>
              <a:t>. </a:t>
            </a:r>
            <a:r>
              <a:rPr lang="cs-CZ" sz="1200" i="1" dirty="0" err="1"/>
              <a:t>Roayal</a:t>
            </a:r>
            <a:r>
              <a:rPr lang="cs-CZ" sz="1200" i="1" dirty="0"/>
              <a:t>, 19 B XVII, </a:t>
            </a:r>
            <a:r>
              <a:rPr lang="cs-CZ" sz="1200" i="1" dirty="0" err="1"/>
              <a:t>fol</a:t>
            </a:r>
            <a:r>
              <a:rPr lang="cs-CZ" sz="1200" i="1" dirty="0"/>
              <a:t>. 26 (1382)</a:t>
            </a:r>
          </a:p>
        </p:txBody>
      </p:sp>
    </p:spTree>
    <p:extLst>
      <p:ext uri="{BB962C8B-B14F-4D97-AF65-F5344CB8AC3E}">
        <p14:creationId xmlns:p14="http://schemas.microsoft.com/office/powerpoint/2010/main" val="101283956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83A01-048F-97D4-A3C2-48CB5407F5F6}"/>
              </a:ext>
            </a:extLst>
          </p:cNvPr>
          <p:cNvSpPr>
            <a:spLocks noGrp="1"/>
          </p:cNvSpPr>
          <p:nvPr>
            <p:ph type="title"/>
          </p:nvPr>
        </p:nvSpPr>
        <p:spPr>
          <a:xfrm>
            <a:off x="6234330" y="803325"/>
            <a:ext cx="5314536" cy="1325563"/>
          </a:xfrm>
        </p:spPr>
        <p:txBody>
          <a:bodyPr>
            <a:normAutofit/>
          </a:bodyPr>
          <a:lstStyle/>
          <a:p>
            <a:r>
              <a:rPr lang="cs-CZ" sz="3100"/>
              <a:t>Jakub z </a:t>
            </a:r>
            <a:r>
              <a:rPr lang="cs-CZ" sz="3100" err="1"/>
              <a:t>Voragine</a:t>
            </a:r>
            <a:r>
              <a:rPr lang="cs-CZ" sz="3100"/>
              <a:t> (1236-1298):</a:t>
            </a:r>
            <a:br>
              <a:rPr lang="cs-CZ" sz="3100"/>
            </a:br>
            <a:r>
              <a:rPr lang="cs-CZ" sz="3100" i="1"/>
              <a:t>Legenda </a:t>
            </a:r>
            <a:r>
              <a:rPr lang="cs-CZ" sz="3100" i="1" err="1"/>
              <a:t>aurea</a:t>
            </a:r>
            <a:r>
              <a:rPr lang="cs-CZ" sz="3100" i="1"/>
              <a:t> </a:t>
            </a:r>
            <a:r>
              <a:rPr lang="cs-CZ" sz="3100"/>
              <a:t>(Zlatá legenda)</a:t>
            </a:r>
          </a:p>
        </p:txBody>
      </p:sp>
      <p:sp>
        <p:nvSpPr>
          <p:cNvPr id="5127" name="Freeform: Shape 5126">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a:extLst>
              <a:ext uri="{FF2B5EF4-FFF2-40B4-BE49-F238E27FC236}">
                <a16:creationId xmlns:a16="http://schemas.microsoft.com/office/drawing/2014/main" id="{7472444B-3BD8-C8D2-A015-662BDB55F0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355" r="260" b="-3"/>
          <a:stretch/>
        </p:blipFill>
        <p:spPr bwMode="auto">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noFill/>
          <a:extLst>
            <a:ext uri="{909E8E84-426E-40DD-AFC4-6F175D3DCCD1}">
              <a14:hiddenFill xmlns:a14="http://schemas.microsoft.com/office/drawing/2010/main">
                <a:solidFill>
                  <a:srgbClr val="FFFFFF"/>
                </a:solidFill>
              </a14:hiddenFill>
            </a:ext>
          </a:extLst>
        </p:spPr>
      </p:pic>
      <p:sp>
        <p:nvSpPr>
          <p:cNvPr id="3" name="Zástupný obsah 2">
            <a:extLst>
              <a:ext uri="{FF2B5EF4-FFF2-40B4-BE49-F238E27FC236}">
                <a16:creationId xmlns:a16="http://schemas.microsoft.com/office/drawing/2014/main" id="{2CB2A17E-1210-E4EA-3B95-73D9DC37CA33}"/>
              </a:ext>
            </a:extLst>
          </p:cNvPr>
          <p:cNvSpPr>
            <a:spLocks noGrp="1"/>
          </p:cNvSpPr>
          <p:nvPr>
            <p:ph idx="1"/>
          </p:nvPr>
        </p:nvSpPr>
        <p:spPr>
          <a:xfrm>
            <a:off x="6234329" y="2279018"/>
            <a:ext cx="5314543" cy="3375920"/>
          </a:xfrm>
        </p:spPr>
        <p:txBody>
          <a:bodyPr anchor="t">
            <a:normAutofit/>
          </a:bodyPr>
          <a:lstStyle/>
          <a:p>
            <a:r>
              <a:rPr lang="cs-CZ" sz="1300" dirty="0"/>
              <a:t>Jakub z </a:t>
            </a:r>
            <a:r>
              <a:rPr lang="cs-CZ" sz="1300" dirty="0" err="1"/>
              <a:t>Voragine</a:t>
            </a:r>
            <a:r>
              <a:rPr lang="cs-CZ" sz="1300" dirty="0"/>
              <a:t> – dominikán, teolog a kazatel, arcibiskup v Janově</a:t>
            </a:r>
          </a:p>
          <a:p>
            <a:r>
              <a:rPr lang="cs-CZ" sz="1300" i="1" dirty="0"/>
              <a:t>Legenda </a:t>
            </a:r>
            <a:r>
              <a:rPr lang="cs-CZ" sz="1300" i="1" dirty="0" err="1"/>
              <a:t>aurea</a:t>
            </a:r>
            <a:endParaRPr lang="cs-CZ" sz="1300" i="1" dirty="0"/>
          </a:p>
          <a:p>
            <a:pPr lvl="1"/>
            <a:r>
              <a:rPr lang="cs-CZ" sz="1300" dirty="0"/>
              <a:t>Nejvýznamnější středověká sbírka legend</a:t>
            </a:r>
          </a:p>
          <a:p>
            <a:pPr lvl="1"/>
            <a:r>
              <a:rPr lang="cs-CZ" sz="1300" dirty="0"/>
              <a:t>Korpus legend o jednotlivých světcích, které kolovaly Evropou 12. a 13. stol.</a:t>
            </a:r>
          </a:p>
          <a:p>
            <a:pPr lvl="1"/>
            <a:r>
              <a:rPr lang="cs-CZ" sz="1300" dirty="0"/>
              <a:t>Velmi rozšířena a oblíbena, překládána do národních jazyků</a:t>
            </a:r>
          </a:p>
          <a:p>
            <a:pPr lvl="2"/>
            <a:r>
              <a:rPr lang="cs-CZ" sz="1300" dirty="0"/>
              <a:t>Vlivem lokálních úprav a dodatků v podobě regionálních světců původní text narostl cca o polovinu</a:t>
            </a:r>
          </a:p>
          <a:p>
            <a:pPr lvl="2"/>
            <a:r>
              <a:rPr lang="cs-CZ" sz="1300" dirty="0"/>
              <a:t>Staročeská varianta – tzv. Staročeský pasionál</a:t>
            </a:r>
          </a:p>
          <a:p>
            <a:pPr lvl="3"/>
            <a:r>
              <a:rPr lang="cs-CZ" sz="1300" dirty="0"/>
              <a:t>Podkladem pro překlad česká latinsky psaná verze </a:t>
            </a:r>
            <a:r>
              <a:rPr lang="cs-CZ" sz="1300" i="1" dirty="0"/>
              <a:t>Legenda </a:t>
            </a:r>
            <a:r>
              <a:rPr lang="cs-CZ" sz="1300" i="1" dirty="0" err="1"/>
              <a:t>aurea</a:t>
            </a:r>
            <a:endParaRPr lang="cs-CZ" sz="1300" i="1" dirty="0"/>
          </a:p>
          <a:p>
            <a:pPr lvl="3"/>
            <a:r>
              <a:rPr lang="cs-CZ" sz="1300" dirty="0"/>
              <a:t>Doplněn o české světce – Cyrila a </a:t>
            </a:r>
            <a:r>
              <a:rPr lang="cs-CZ" sz="1300" dirty="0" err="1"/>
              <a:t>Mětoděje</a:t>
            </a:r>
            <a:r>
              <a:rPr lang="cs-CZ" sz="1300" dirty="0"/>
              <a:t>, Václava, Ludmilu, Vojtěcha atd.</a:t>
            </a:r>
          </a:p>
          <a:p>
            <a:pPr lvl="3"/>
            <a:r>
              <a:rPr lang="cs-CZ" sz="1300" dirty="0"/>
              <a:t>Tři rukopisy ze 14. století</a:t>
            </a:r>
          </a:p>
        </p:txBody>
      </p:sp>
      <p:sp>
        <p:nvSpPr>
          <p:cNvPr id="4" name="TextovéPole 3">
            <a:extLst>
              <a:ext uri="{FF2B5EF4-FFF2-40B4-BE49-F238E27FC236}">
                <a16:creationId xmlns:a16="http://schemas.microsoft.com/office/drawing/2014/main" id="{02183C27-1D87-E7B2-8F87-49AE424C917F}"/>
              </a:ext>
            </a:extLst>
          </p:cNvPr>
          <p:cNvSpPr txBox="1"/>
          <p:nvPr/>
        </p:nvSpPr>
        <p:spPr>
          <a:xfrm>
            <a:off x="251926" y="6012806"/>
            <a:ext cx="3340360" cy="461665"/>
          </a:xfrm>
          <a:prstGeom prst="rect">
            <a:avLst/>
          </a:prstGeom>
          <a:noFill/>
        </p:spPr>
        <p:txBody>
          <a:bodyPr wrap="square" rtlCol="0">
            <a:spAutoFit/>
          </a:bodyPr>
          <a:lstStyle/>
          <a:p>
            <a:r>
              <a:rPr lang="cs-CZ" sz="1200" dirty="0"/>
              <a:t>Sv. Primus a </a:t>
            </a:r>
            <a:r>
              <a:rPr lang="cs-CZ" sz="1200" dirty="0" err="1"/>
              <a:t>Feliicián</a:t>
            </a:r>
            <a:r>
              <a:rPr lang="cs-CZ" sz="1200" dirty="0"/>
              <a:t>, francouzské zpracování Legenda </a:t>
            </a:r>
            <a:r>
              <a:rPr lang="cs-CZ" sz="1200" dirty="0" err="1"/>
              <a:t>aurea</a:t>
            </a:r>
            <a:r>
              <a:rPr lang="cs-CZ" sz="1200" dirty="0"/>
              <a:t>, 14. stol. </a:t>
            </a:r>
          </a:p>
        </p:txBody>
      </p:sp>
    </p:spTree>
    <p:extLst>
      <p:ext uri="{BB962C8B-B14F-4D97-AF65-F5344CB8AC3E}">
        <p14:creationId xmlns:p14="http://schemas.microsoft.com/office/powerpoint/2010/main" val="60285475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DC14B3F1-8CC5-4623-94B0-4445E3775D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Nadpis 1">
            <a:extLst>
              <a:ext uri="{FF2B5EF4-FFF2-40B4-BE49-F238E27FC236}">
                <a16:creationId xmlns:a16="http://schemas.microsoft.com/office/drawing/2014/main" id="{628FA6D1-2BB8-0287-6EBF-DFFA958C4586}"/>
              </a:ext>
            </a:extLst>
          </p:cNvPr>
          <p:cNvSpPr>
            <a:spLocks noGrp="1"/>
          </p:cNvSpPr>
          <p:nvPr>
            <p:ph type="title"/>
          </p:nvPr>
        </p:nvSpPr>
        <p:spPr>
          <a:xfrm>
            <a:off x="5340832" y="365124"/>
            <a:ext cx="6173674" cy="819864"/>
          </a:xfrm>
        </p:spPr>
        <p:txBody>
          <a:bodyPr anchor="b">
            <a:normAutofit/>
          </a:bodyPr>
          <a:lstStyle/>
          <a:p>
            <a:r>
              <a:rPr lang="cs-CZ" sz="4200" dirty="0"/>
              <a:t>Ukázka: umučení sv. Lucie</a:t>
            </a:r>
          </a:p>
        </p:txBody>
      </p:sp>
      <p:pic>
        <p:nvPicPr>
          <p:cNvPr id="17" name="Obrázek 16">
            <a:extLst>
              <a:ext uri="{FF2B5EF4-FFF2-40B4-BE49-F238E27FC236}">
                <a16:creationId xmlns:a16="http://schemas.microsoft.com/office/drawing/2014/main" id="{3326A46D-89EC-D516-7DF9-48F9508E880B}"/>
              </a:ext>
            </a:extLst>
          </p:cNvPr>
          <p:cNvPicPr>
            <a:picLocks noChangeAspect="1"/>
          </p:cNvPicPr>
          <p:nvPr/>
        </p:nvPicPr>
        <p:blipFill rotWithShape="1">
          <a:blip r:embed="rId2"/>
          <a:srcRect r="1059" b="3"/>
          <a:stretch/>
        </p:blipFill>
        <p:spPr>
          <a:xfrm>
            <a:off x="20" y="10"/>
            <a:ext cx="4219631" cy="2569454"/>
          </a:xfrm>
          <a:prstGeom prst="rect">
            <a:avLst/>
          </a:prstGeom>
        </p:spPr>
      </p:pic>
      <p:pic>
        <p:nvPicPr>
          <p:cNvPr id="6148" name="Picture 4" descr="Martyrdom of St. Lucy, by Deodato Guinaccia, 16th c. Sicily, Italy Wall  Art, Canvas Prints, Framed Prints, Wall Peels | Great Big Canvas">
            <a:extLst>
              <a:ext uri="{FF2B5EF4-FFF2-40B4-BE49-F238E27FC236}">
                <a16:creationId xmlns:a16="http://schemas.microsoft.com/office/drawing/2014/main" id="{74571723-2F1C-113F-45BC-EC8625AB7F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28" t="18212" r="-238" b="11018"/>
          <a:stretch/>
        </p:blipFill>
        <p:spPr bwMode="auto">
          <a:xfrm>
            <a:off x="20" y="2645695"/>
            <a:ext cx="4219623" cy="4125436"/>
          </a:xfrm>
          <a:prstGeom prst="rect">
            <a:avLst/>
          </a:prstGeom>
          <a:noFill/>
          <a:extLst>
            <a:ext uri="{909E8E84-426E-40DD-AFC4-6F175D3DCCD1}">
              <a14:hiddenFill xmlns:a14="http://schemas.microsoft.com/office/drawing/2010/main">
                <a:solidFill>
                  <a:srgbClr val="FFFFFF"/>
                </a:solidFill>
              </a14:hiddenFill>
            </a:ext>
          </a:extLst>
        </p:spPr>
      </p:pic>
      <p:cxnSp>
        <p:nvCxnSpPr>
          <p:cNvPr id="6155" name="Straight Connector 6154">
            <a:extLst>
              <a:ext uri="{FF2B5EF4-FFF2-40B4-BE49-F238E27FC236}">
                <a16:creationId xmlns:a16="http://schemas.microsoft.com/office/drawing/2014/main" id="{B8EC0F70-6AFD-45BE-8F70-52888FC304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488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Zástupný obsah 14">
            <a:extLst>
              <a:ext uri="{FF2B5EF4-FFF2-40B4-BE49-F238E27FC236}">
                <a16:creationId xmlns:a16="http://schemas.microsoft.com/office/drawing/2014/main" id="{9BD1A38E-C1A0-FC91-3191-DF6E1E24C8A3}"/>
              </a:ext>
            </a:extLst>
          </p:cNvPr>
          <p:cNvSpPr>
            <a:spLocks noGrp="1"/>
          </p:cNvSpPr>
          <p:nvPr>
            <p:ph idx="1"/>
          </p:nvPr>
        </p:nvSpPr>
        <p:spPr>
          <a:xfrm>
            <a:off x="5290110" y="1304630"/>
            <a:ext cx="6173674" cy="5055960"/>
          </a:xfrm>
        </p:spPr>
        <p:txBody>
          <a:bodyPr>
            <a:normAutofit lnSpcReduction="10000"/>
          </a:bodyPr>
          <a:lstStyle/>
          <a:p>
            <a:pPr marL="0" indent="0">
              <a:buNone/>
            </a:pPr>
            <a:r>
              <a:rPr lang="cs-CZ" sz="1400" dirty="0"/>
              <a:t>&lt;Římský konzul&gt; </a:t>
            </a:r>
            <a:r>
              <a:rPr lang="cs-CZ" sz="1400" dirty="0" err="1"/>
              <a:t>Paschasius</a:t>
            </a:r>
            <a:r>
              <a:rPr lang="cs-CZ" sz="1400" dirty="0"/>
              <a:t> &lt;Lucii&gt; pohrozil: „Nechám tě zavést do nevěstince, tam tě znásilní a ztratíš Ducha svatého.“ </a:t>
            </a:r>
          </a:p>
          <a:p>
            <a:pPr marL="0" indent="0">
              <a:buNone/>
            </a:pPr>
            <a:r>
              <a:rPr lang="cs-CZ" sz="1400" dirty="0"/>
              <a:t>Lucie na to řekla: „Tělo se poskvrní jen tenkrát, jestliže duše souhlasí, nebo; necháš-li mě znásilnit proti mé vůli, má čistota se zdvojnásobí a bude korunována. Nikdy však nebudeš moci donutit mou vůli k souhlasu. Hle, mé tělo je připraveno k jakýmkoli útrapám. Co váháš? Začni, ďáblův synu, uspokojovat svou touhu po trýznění.“ </a:t>
            </a:r>
          </a:p>
          <a:p>
            <a:pPr marL="0" indent="0">
              <a:buNone/>
            </a:pPr>
            <a:r>
              <a:rPr lang="cs-CZ" sz="1400" dirty="0"/>
              <a:t>Tu zavolal </a:t>
            </a:r>
            <a:r>
              <a:rPr lang="cs-CZ" sz="1400" dirty="0" err="1"/>
              <a:t>Paschasius</a:t>
            </a:r>
            <a:r>
              <a:rPr lang="cs-CZ" sz="1400" dirty="0"/>
              <a:t> kuplíře a řekl jim: „Pozvěte všechen lid a nech; ji hanobí tak dlouho, dokud nezemře.“</a:t>
            </a:r>
          </a:p>
          <a:p>
            <a:pPr marL="0" indent="0">
              <a:buNone/>
            </a:pPr>
            <a:r>
              <a:rPr lang="cs-CZ" sz="1400" dirty="0"/>
              <a:t> Když ji však chtěli odvléci, Duch svatý jí dal takovou váhu, že jí vůbec nemohli hnout. </a:t>
            </a:r>
            <a:r>
              <a:rPr lang="cs-CZ" sz="1400" dirty="0" err="1"/>
              <a:t>Paschasius</a:t>
            </a:r>
            <a:r>
              <a:rPr lang="cs-CZ" sz="1400" dirty="0"/>
              <a:t> dal zavolat tisíc mužů a svázat ji na rukou i na nohou, oni však nebyli schopni jí pohnout. Tu použil vedle tisíce mužů ještě tisíc párů volů, avšak dívka Páně zůstala nepohnutá. Zavolali tedy mágy, aby jí hnuli z místa svým zaříkáváním, nebylo to však možné. </a:t>
            </a:r>
          </a:p>
          <a:p>
            <a:pPr marL="0" indent="0">
              <a:buNone/>
            </a:pPr>
            <a:r>
              <a:rPr lang="cs-CZ" sz="1400" dirty="0"/>
              <a:t>Tu řekl </a:t>
            </a:r>
            <a:r>
              <a:rPr lang="cs-CZ" sz="1400" dirty="0" err="1"/>
              <a:t>Paschasius</a:t>
            </a:r>
            <a:r>
              <a:rPr lang="cs-CZ" sz="1400" dirty="0"/>
              <a:t>: „Jaká jsou to kouzla, že tisíc mužů není s to pohnout jednou dívkou?“ </a:t>
            </a:r>
          </a:p>
          <a:p>
            <a:pPr marL="0" indent="0">
              <a:buNone/>
            </a:pPr>
            <a:r>
              <a:rPr lang="cs-CZ" sz="1400" dirty="0"/>
              <a:t>Lucie mu řekla: „To nejsou kouzla, ale Kristovo dobrodiní. Použiješ-li jich deset tisíc, uvidíš mě na témž místě jako předtím.“ </a:t>
            </a:r>
          </a:p>
          <a:p>
            <a:pPr marL="0" indent="0">
              <a:buNone/>
            </a:pPr>
            <a:r>
              <a:rPr lang="cs-CZ" sz="1400" dirty="0"/>
              <a:t>Podle výmyslu některých lidí </a:t>
            </a:r>
            <a:r>
              <a:rPr lang="cs-CZ" sz="1400" dirty="0" err="1"/>
              <a:t>Paschasius</a:t>
            </a:r>
            <a:r>
              <a:rPr lang="cs-CZ" sz="1400" dirty="0"/>
              <a:t> věřil, že lze kouzla zahnat močí, proto poručil, aby ji polili močí, a když ani pak nebylo možné jí pohnout, zmaten poručil zapálit kolem ní velký oheň a polít ji smůlou, pryskyřicí a vroucím olejem. </a:t>
            </a:r>
          </a:p>
          <a:p>
            <a:pPr marL="0" indent="0">
              <a:buNone/>
            </a:pPr>
            <a:r>
              <a:rPr lang="cs-CZ" sz="1400" dirty="0"/>
              <a:t>Lucie mu řekla: „Dosáhla jsem odkladu svého umučení, abych věřící zbavila strachu z utrpení a nevěřící hlasu, jímž by se mi posmívali.“ </a:t>
            </a:r>
          </a:p>
        </p:txBody>
      </p:sp>
    </p:spTree>
    <p:extLst>
      <p:ext uri="{BB962C8B-B14F-4D97-AF65-F5344CB8AC3E}">
        <p14:creationId xmlns:p14="http://schemas.microsoft.com/office/powerpoint/2010/main" val="10309145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E3D920-8D0F-F612-01C8-2219E5CF3EB4}"/>
              </a:ext>
            </a:extLst>
          </p:cNvPr>
          <p:cNvSpPr>
            <a:spLocks noGrp="1"/>
          </p:cNvSpPr>
          <p:nvPr>
            <p:ph type="title"/>
          </p:nvPr>
        </p:nvSpPr>
        <p:spPr>
          <a:xfrm>
            <a:off x="481013" y="3752849"/>
            <a:ext cx="3290887" cy="2452687"/>
          </a:xfrm>
        </p:spPr>
        <p:txBody>
          <a:bodyPr anchor="ctr">
            <a:normAutofit/>
          </a:bodyPr>
          <a:lstStyle/>
          <a:p>
            <a:r>
              <a:rPr lang="cs-CZ" sz="3600"/>
              <a:t>Legendy o českých světcích</a:t>
            </a:r>
          </a:p>
        </p:txBody>
      </p:sp>
      <p:pic>
        <p:nvPicPr>
          <p:cNvPr id="7170" name="Picture 2">
            <a:extLst>
              <a:ext uri="{FF2B5EF4-FFF2-40B4-BE49-F238E27FC236}">
                <a16:creationId xmlns:a16="http://schemas.microsoft.com/office/drawing/2014/main" id="{A8E45FBB-2E2D-146C-0D16-8AF0804D13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394" b="19445"/>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Zástupný obsah 2">
            <a:extLst>
              <a:ext uri="{FF2B5EF4-FFF2-40B4-BE49-F238E27FC236}">
                <a16:creationId xmlns:a16="http://schemas.microsoft.com/office/drawing/2014/main" id="{62E6DEE3-151D-01C1-EB7F-51C085FC41D8}"/>
              </a:ext>
            </a:extLst>
          </p:cNvPr>
          <p:cNvSpPr>
            <a:spLocks noGrp="1"/>
          </p:cNvSpPr>
          <p:nvPr>
            <p:ph idx="1"/>
          </p:nvPr>
        </p:nvSpPr>
        <p:spPr>
          <a:xfrm>
            <a:off x="4223982" y="3752850"/>
            <a:ext cx="7485413" cy="2452687"/>
          </a:xfrm>
        </p:spPr>
        <p:txBody>
          <a:bodyPr anchor="ctr">
            <a:normAutofit/>
          </a:bodyPr>
          <a:lstStyle/>
          <a:p>
            <a:r>
              <a:rPr lang="cs-CZ" sz="1500"/>
              <a:t>Rozšíření křesťanství na českém území – vznik nejstarších literárních památek</a:t>
            </a:r>
          </a:p>
          <a:p>
            <a:pPr lvl="1"/>
            <a:r>
              <a:rPr lang="cs-CZ" sz="1500"/>
              <a:t>60. léta 9. století – staroslověnské památky (podnět od vládců Velké Moravy)</a:t>
            </a:r>
          </a:p>
          <a:p>
            <a:pPr lvl="1"/>
            <a:r>
              <a:rPr lang="cs-CZ" sz="1500"/>
              <a:t>Od pol. 10. století se více prosazuje latina; další rozvoj podnícen založením pražského biskupství (973)</a:t>
            </a:r>
          </a:p>
          <a:p>
            <a:r>
              <a:rPr lang="cs-CZ" sz="1500"/>
              <a:t>Nejstarší česká latinsky psaná tvorba – legendy o českých světcích</a:t>
            </a:r>
          </a:p>
          <a:p>
            <a:pPr lvl="1"/>
            <a:r>
              <a:rPr lang="cs-CZ" sz="1500"/>
              <a:t>Cyrilometodějské</a:t>
            </a:r>
          </a:p>
          <a:p>
            <a:pPr lvl="1"/>
            <a:r>
              <a:rPr lang="cs-CZ" sz="1500"/>
              <a:t>Václavsko-ludmilské</a:t>
            </a:r>
          </a:p>
          <a:p>
            <a:pPr lvl="1"/>
            <a:r>
              <a:rPr lang="cs-CZ" sz="1500"/>
              <a:t>Vojtěšké</a:t>
            </a:r>
          </a:p>
          <a:p>
            <a:pPr lvl="1"/>
            <a:r>
              <a:rPr lang="cs-CZ" sz="1500"/>
              <a:t>Prokopské</a:t>
            </a:r>
          </a:p>
        </p:txBody>
      </p:sp>
      <p:sp>
        <p:nvSpPr>
          <p:cNvPr id="4" name="TextovéPole 3">
            <a:extLst>
              <a:ext uri="{FF2B5EF4-FFF2-40B4-BE49-F238E27FC236}">
                <a16:creationId xmlns:a16="http://schemas.microsoft.com/office/drawing/2014/main" id="{F8DBD20E-AE8A-F5B7-BDA9-82125F89BC4B}"/>
              </a:ext>
            </a:extLst>
          </p:cNvPr>
          <p:cNvSpPr txBox="1"/>
          <p:nvPr/>
        </p:nvSpPr>
        <p:spPr>
          <a:xfrm>
            <a:off x="7086101" y="1342689"/>
            <a:ext cx="2235451" cy="430887"/>
          </a:xfrm>
          <a:prstGeom prst="rect">
            <a:avLst/>
          </a:prstGeom>
          <a:noFill/>
        </p:spPr>
        <p:txBody>
          <a:bodyPr wrap="square" rtlCol="0">
            <a:spAutoFit/>
          </a:bodyPr>
          <a:lstStyle/>
          <a:p>
            <a:r>
              <a:rPr lang="cs-CZ" sz="1100" i="1" dirty="0">
                <a:solidFill>
                  <a:schemeClr val="bg1"/>
                </a:solidFill>
              </a:rPr>
              <a:t>Zavraždění sv, Ludmily v Dalimilově kronice, Pařížský zlomek, 14. stol.</a:t>
            </a:r>
          </a:p>
        </p:txBody>
      </p:sp>
    </p:spTree>
    <p:extLst>
      <p:ext uri="{BB962C8B-B14F-4D97-AF65-F5344CB8AC3E}">
        <p14:creationId xmlns:p14="http://schemas.microsoft.com/office/powerpoint/2010/main" val="2250689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9" name="Rectangle 8198">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1" name="Rectangle 8200">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64595"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3" name="Freeform: Shape 8202">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46337"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90888BE6-7313-AA28-A57F-94E4F0299D0F}"/>
              </a:ext>
            </a:extLst>
          </p:cNvPr>
          <p:cNvSpPr>
            <a:spLocks noGrp="1"/>
          </p:cNvSpPr>
          <p:nvPr>
            <p:ph type="title"/>
          </p:nvPr>
        </p:nvSpPr>
        <p:spPr>
          <a:xfrm>
            <a:off x="804672" y="640263"/>
            <a:ext cx="5157216" cy="1344975"/>
          </a:xfrm>
        </p:spPr>
        <p:txBody>
          <a:bodyPr>
            <a:normAutofit/>
          </a:bodyPr>
          <a:lstStyle/>
          <a:p>
            <a:r>
              <a:rPr lang="cs-CZ" sz="4000"/>
              <a:t>Cyrilometodějské legendy</a:t>
            </a:r>
          </a:p>
        </p:txBody>
      </p:sp>
      <p:sp>
        <p:nvSpPr>
          <p:cNvPr id="3" name="Zástupný obsah 2">
            <a:extLst>
              <a:ext uri="{FF2B5EF4-FFF2-40B4-BE49-F238E27FC236}">
                <a16:creationId xmlns:a16="http://schemas.microsoft.com/office/drawing/2014/main" id="{55460F60-FE6A-D8FC-ED5D-9FC99EA0F8D6}"/>
              </a:ext>
            </a:extLst>
          </p:cNvPr>
          <p:cNvSpPr>
            <a:spLocks noGrp="1"/>
          </p:cNvSpPr>
          <p:nvPr>
            <p:ph idx="1"/>
          </p:nvPr>
        </p:nvSpPr>
        <p:spPr>
          <a:xfrm>
            <a:off x="804672" y="2121763"/>
            <a:ext cx="5157216" cy="4484310"/>
          </a:xfrm>
        </p:spPr>
        <p:txBody>
          <a:bodyPr>
            <a:normAutofit/>
          </a:bodyPr>
          <a:lstStyle/>
          <a:p>
            <a:r>
              <a:rPr lang="cs-CZ" sz="1600" dirty="0"/>
              <a:t>Staroslověnské (9. stol.) – </a:t>
            </a:r>
            <a:r>
              <a:rPr lang="cs-CZ" sz="1600" dirty="0" err="1"/>
              <a:t>Pannonské</a:t>
            </a:r>
            <a:r>
              <a:rPr lang="cs-CZ" sz="1600" dirty="0"/>
              <a:t> legendy</a:t>
            </a:r>
          </a:p>
          <a:p>
            <a:r>
              <a:rPr lang="cs-CZ" sz="1600" b="1" dirty="0"/>
              <a:t>Italská legenda </a:t>
            </a:r>
            <a:r>
              <a:rPr lang="cs-CZ" sz="1600" dirty="0"/>
              <a:t>(též Římská; zač. 12. stol.)</a:t>
            </a:r>
          </a:p>
          <a:p>
            <a:pPr lvl="1"/>
            <a:r>
              <a:rPr lang="cs-CZ" sz="1600" dirty="0"/>
              <a:t>Incipit </a:t>
            </a:r>
            <a:r>
              <a:rPr lang="cs-CZ" sz="1600" i="1" dirty="0" err="1"/>
              <a:t>Tempore</a:t>
            </a:r>
            <a:r>
              <a:rPr lang="cs-CZ" sz="1600" i="1" dirty="0"/>
              <a:t> </a:t>
            </a:r>
            <a:r>
              <a:rPr lang="cs-CZ" sz="1600" i="1" dirty="0" err="1"/>
              <a:t>igitur</a:t>
            </a:r>
            <a:r>
              <a:rPr lang="cs-CZ" sz="1600" i="1" dirty="0"/>
              <a:t>, quo Michael </a:t>
            </a:r>
            <a:r>
              <a:rPr lang="cs-CZ" sz="1600" i="1" dirty="0" err="1"/>
              <a:t>imperator</a:t>
            </a:r>
            <a:endParaRPr lang="cs-CZ" sz="1600" i="1" dirty="0"/>
          </a:p>
          <a:p>
            <a:pPr lvl="1"/>
            <a:r>
              <a:rPr lang="cs-CZ" sz="1600" dirty="0"/>
              <a:t>O sv. Konstantinovi, na základě staroslověnských životopisů</a:t>
            </a:r>
          </a:p>
          <a:p>
            <a:pPr lvl="1"/>
            <a:r>
              <a:rPr lang="cs-CZ" sz="1600" dirty="0"/>
              <a:t>Autor: Lev z </a:t>
            </a:r>
            <a:r>
              <a:rPr lang="cs-CZ" sz="1600" dirty="0" err="1"/>
              <a:t>Ostie</a:t>
            </a:r>
            <a:r>
              <a:rPr lang="cs-CZ" sz="1600" dirty="0"/>
              <a:t> (+1150)</a:t>
            </a:r>
          </a:p>
          <a:p>
            <a:r>
              <a:rPr lang="cs-CZ" sz="1600" b="1" dirty="0"/>
              <a:t>Moravská legenda </a:t>
            </a:r>
            <a:r>
              <a:rPr lang="cs-CZ" sz="1600" dirty="0"/>
              <a:t>(13. století)</a:t>
            </a:r>
          </a:p>
          <a:p>
            <a:pPr lvl="1"/>
            <a:r>
              <a:rPr lang="cs-CZ" sz="1600" dirty="0"/>
              <a:t>Vznik v českých zemích</a:t>
            </a:r>
          </a:p>
          <a:p>
            <a:pPr lvl="1"/>
            <a:r>
              <a:rPr lang="cs-CZ" sz="1600" dirty="0"/>
              <a:t>Prameny: Italská legenda, Kristiánova legenda</a:t>
            </a:r>
          </a:p>
          <a:p>
            <a:r>
              <a:rPr lang="cs-CZ" sz="1600" b="1" dirty="0" err="1"/>
              <a:t>Beatus</a:t>
            </a:r>
            <a:r>
              <a:rPr lang="cs-CZ" sz="1600" b="1" dirty="0"/>
              <a:t> </a:t>
            </a:r>
            <a:r>
              <a:rPr lang="cs-CZ" sz="1600" b="1" dirty="0" err="1"/>
              <a:t>Cyrillus</a:t>
            </a:r>
            <a:r>
              <a:rPr lang="cs-CZ" sz="1600" b="1" dirty="0"/>
              <a:t> </a:t>
            </a:r>
            <a:r>
              <a:rPr lang="cs-CZ" sz="1600" dirty="0"/>
              <a:t>(12./14. stol.?)</a:t>
            </a:r>
          </a:p>
          <a:p>
            <a:pPr lvl="1"/>
            <a:r>
              <a:rPr lang="cs-CZ" sz="1600" dirty="0"/>
              <a:t>Zamlčuje staroslověnskou tradici</a:t>
            </a:r>
          </a:p>
          <a:p>
            <a:pPr lvl="1"/>
            <a:r>
              <a:rPr lang="cs-CZ" sz="1600" dirty="0"/>
              <a:t>Souvislost s belgickou legendou o sv. </a:t>
            </a:r>
            <a:r>
              <a:rPr lang="cs-CZ" sz="1600" dirty="0" err="1"/>
              <a:t>Livienovi</a:t>
            </a:r>
            <a:r>
              <a:rPr lang="cs-CZ" sz="1600" dirty="0"/>
              <a:t> (11. stol.)? Nebo naopak pramen pro Kristiánovu legendu?</a:t>
            </a:r>
          </a:p>
        </p:txBody>
      </p:sp>
      <p:pic>
        <p:nvPicPr>
          <p:cNvPr id="8194" name="Picture 2">
            <a:extLst>
              <a:ext uri="{FF2B5EF4-FFF2-40B4-BE49-F238E27FC236}">
                <a16:creationId xmlns:a16="http://schemas.microsoft.com/office/drawing/2014/main" id="{8C15AA4E-71DF-E7CE-AF8D-489AF79F9B4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08976" y="484632"/>
            <a:ext cx="4658295" cy="5733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732712"/>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2AE23E-5280-8EAB-15FE-F8ED5652A2CC}"/>
              </a:ext>
            </a:extLst>
          </p:cNvPr>
          <p:cNvSpPr>
            <a:spLocks noGrp="1"/>
          </p:cNvSpPr>
          <p:nvPr>
            <p:ph type="title"/>
          </p:nvPr>
        </p:nvSpPr>
        <p:spPr>
          <a:xfrm>
            <a:off x="762001" y="803325"/>
            <a:ext cx="5314536" cy="1325563"/>
          </a:xfrm>
        </p:spPr>
        <p:txBody>
          <a:bodyPr>
            <a:normAutofit/>
          </a:bodyPr>
          <a:lstStyle/>
          <a:p>
            <a:r>
              <a:rPr lang="cs-CZ" dirty="0"/>
              <a:t>Václavsko-</a:t>
            </a:r>
            <a:r>
              <a:rPr lang="cs-CZ" dirty="0" err="1"/>
              <a:t>ludmilské</a:t>
            </a:r>
            <a:r>
              <a:rPr lang="cs-CZ" dirty="0"/>
              <a:t> legendy</a:t>
            </a:r>
          </a:p>
        </p:txBody>
      </p:sp>
      <p:sp>
        <p:nvSpPr>
          <p:cNvPr id="3" name="Zástupný obsah 2">
            <a:extLst>
              <a:ext uri="{FF2B5EF4-FFF2-40B4-BE49-F238E27FC236}">
                <a16:creationId xmlns:a16="http://schemas.microsoft.com/office/drawing/2014/main" id="{23A50558-BE4F-3CC7-686F-43C6E018CEB1}"/>
              </a:ext>
            </a:extLst>
          </p:cNvPr>
          <p:cNvSpPr>
            <a:spLocks noGrp="1"/>
          </p:cNvSpPr>
          <p:nvPr>
            <p:ph idx="1"/>
          </p:nvPr>
        </p:nvSpPr>
        <p:spPr>
          <a:xfrm>
            <a:off x="762000" y="2279018"/>
            <a:ext cx="5314543" cy="3375920"/>
          </a:xfrm>
        </p:spPr>
        <p:txBody>
          <a:bodyPr anchor="t">
            <a:normAutofit lnSpcReduction="10000"/>
          </a:bodyPr>
          <a:lstStyle/>
          <a:p>
            <a:r>
              <a:rPr lang="cs-CZ" sz="1100" dirty="0"/>
              <a:t>Staroslověnské legendy  (např. První, druhá staroslověnská legenda o sv. Václavu)</a:t>
            </a:r>
          </a:p>
          <a:p>
            <a:r>
              <a:rPr lang="cs-CZ" sz="2000" b="1" i="1" dirty="0" err="1"/>
              <a:t>Crescente</a:t>
            </a:r>
            <a:r>
              <a:rPr lang="cs-CZ" sz="2000" b="1" i="1" dirty="0"/>
              <a:t> fide </a:t>
            </a:r>
            <a:r>
              <a:rPr lang="cs-CZ" sz="1100" dirty="0"/>
              <a:t>(10. stol.)</a:t>
            </a:r>
          </a:p>
          <a:p>
            <a:pPr lvl="1"/>
            <a:r>
              <a:rPr lang="cs-CZ" sz="1100" dirty="0"/>
              <a:t>Dvě recenze – bavorská (vznik v klášteře sv. </a:t>
            </a:r>
            <a:r>
              <a:rPr lang="cs-CZ" sz="1100" dirty="0" err="1"/>
              <a:t>Jimrama</a:t>
            </a:r>
            <a:r>
              <a:rPr lang="cs-CZ" sz="1100" dirty="0"/>
              <a:t> v Řezně), česká (v Praze)</a:t>
            </a:r>
          </a:p>
          <a:p>
            <a:pPr lvl="1"/>
            <a:r>
              <a:rPr lang="cs-CZ" sz="1100" dirty="0"/>
              <a:t>Inspirace legendou </a:t>
            </a:r>
            <a:r>
              <a:rPr lang="cs-CZ" sz="1100" dirty="0" err="1"/>
              <a:t>Arbea</a:t>
            </a:r>
            <a:r>
              <a:rPr lang="cs-CZ" sz="1100" dirty="0"/>
              <a:t> z </a:t>
            </a:r>
            <a:r>
              <a:rPr lang="cs-CZ" sz="1100" dirty="0" err="1"/>
              <a:t>Freisingu</a:t>
            </a:r>
            <a:r>
              <a:rPr lang="cs-CZ" sz="1100" dirty="0"/>
              <a:t> o sv. </a:t>
            </a:r>
            <a:r>
              <a:rPr lang="cs-CZ" sz="1100" dirty="0" err="1"/>
              <a:t>Jimramovi</a:t>
            </a:r>
            <a:r>
              <a:rPr lang="cs-CZ" sz="1100" dirty="0"/>
              <a:t> (2. pol. 8. stol.)</a:t>
            </a:r>
          </a:p>
          <a:p>
            <a:pPr lvl="1"/>
            <a:r>
              <a:rPr lang="cs-CZ" sz="1100" dirty="0"/>
              <a:t>Základní legenda pro pozdější václavské legendy</a:t>
            </a:r>
          </a:p>
          <a:p>
            <a:pPr lvl="1"/>
            <a:r>
              <a:rPr lang="cs-CZ" sz="1100" dirty="0"/>
              <a:t>Adaptace zařazena do </a:t>
            </a:r>
            <a:r>
              <a:rPr lang="cs-CZ" sz="1100" i="1" dirty="0"/>
              <a:t>Legenda </a:t>
            </a:r>
            <a:r>
              <a:rPr lang="cs-CZ" sz="1100" i="1" dirty="0" err="1"/>
              <a:t>aurea</a:t>
            </a:r>
            <a:endParaRPr lang="cs-CZ" sz="1100" dirty="0"/>
          </a:p>
          <a:p>
            <a:pPr lvl="1"/>
            <a:r>
              <a:rPr lang="cs-CZ" sz="1100" dirty="0"/>
              <a:t>Stručná, nepříliš </a:t>
            </a:r>
            <a:r>
              <a:rPr lang="cs-CZ" sz="1100" dirty="0" err="1"/>
              <a:t>rétorizovaná</a:t>
            </a:r>
            <a:endParaRPr lang="cs-CZ" sz="1100" dirty="0"/>
          </a:p>
          <a:p>
            <a:pPr marL="457200" lvl="1" indent="0">
              <a:buNone/>
            </a:pPr>
            <a:endParaRPr lang="cs-CZ" sz="1100" dirty="0"/>
          </a:p>
          <a:p>
            <a:pPr marL="0" indent="0">
              <a:buNone/>
            </a:pPr>
            <a:r>
              <a:rPr lang="cs-CZ" sz="1100" i="1" dirty="0"/>
              <a:t>Proto &lt;Václav&gt; v době žní, vstávaje ještě za noci, tajně vycházel do polí, požínal pšenici, nosil ji na ramenou do svého domu, zde mlátil, v mlýncích smílal a mouku přesíval. Podobně ještě za hluboké noci brával s jediným panošem vědro a chodil pro vodu, při jejím čerpání říkal slova: „Ve jménu Otce i Syna i Ducha svatého“, nosil ji domů a z ní i z připomenuté mouky pekl oplatky. </a:t>
            </a:r>
          </a:p>
          <a:p>
            <a:pPr marL="0" indent="0">
              <a:buNone/>
            </a:pPr>
            <a:r>
              <a:rPr lang="cs-CZ" sz="1100" i="1" dirty="0"/>
              <a:t>Stejně tak s věrným služebníkem chvátal za nočního ticha na svou vinici, zde česali hrozny, hustě je nakladli do putny, skrytě nosili do jeho světničky, tam lisovali víno v lisu a nalévali do džbánu. A to vše dělal proto, aby tak mohli kněží přinášet Pánu oběť spásy.</a:t>
            </a:r>
          </a:p>
        </p:txBody>
      </p:sp>
      <p:sp>
        <p:nvSpPr>
          <p:cNvPr id="9223" name="Freeform: Shape 9222">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18" name="Picture 2" descr="Arbeo von Freising">
            <a:extLst>
              <a:ext uri="{FF2B5EF4-FFF2-40B4-BE49-F238E27FC236}">
                <a16:creationId xmlns:a16="http://schemas.microsoft.com/office/drawing/2014/main" id="{67E29EE4-BF85-97CC-FD7F-09B81834F5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789"/>
          <a:stretch/>
        </p:blipFill>
        <p:spPr bwMode="auto">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1692519A-DF81-1850-C348-F3BFAA4C44B8}"/>
              </a:ext>
            </a:extLst>
          </p:cNvPr>
          <p:cNvSpPr txBox="1"/>
          <p:nvPr/>
        </p:nvSpPr>
        <p:spPr>
          <a:xfrm>
            <a:off x="8153325" y="6065260"/>
            <a:ext cx="3626314" cy="261610"/>
          </a:xfrm>
          <a:prstGeom prst="rect">
            <a:avLst/>
          </a:prstGeom>
          <a:noFill/>
        </p:spPr>
        <p:txBody>
          <a:bodyPr wrap="none" rtlCol="0">
            <a:spAutoFit/>
          </a:bodyPr>
          <a:lstStyle/>
          <a:p>
            <a:r>
              <a:rPr lang="cs-CZ" sz="1100" i="1" dirty="0"/>
              <a:t>Franz Joseph Lederer (1676-1733): biskup </a:t>
            </a:r>
            <a:r>
              <a:rPr lang="cs-CZ" sz="1100" i="1" dirty="0" err="1"/>
              <a:t>Arbeo</a:t>
            </a:r>
            <a:r>
              <a:rPr lang="cs-CZ" sz="1100" i="1" dirty="0"/>
              <a:t> z </a:t>
            </a:r>
            <a:r>
              <a:rPr lang="cs-CZ" sz="1100" i="1" dirty="0" err="1"/>
              <a:t>Freisingu</a:t>
            </a:r>
            <a:r>
              <a:rPr lang="cs-CZ" sz="1100" i="1" dirty="0"/>
              <a:t> </a:t>
            </a:r>
          </a:p>
        </p:txBody>
      </p:sp>
    </p:spTree>
    <p:extLst>
      <p:ext uri="{BB962C8B-B14F-4D97-AF65-F5344CB8AC3E}">
        <p14:creationId xmlns:p14="http://schemas.microsoft.com/office/powerpoint/2010/main" val="2349037606"/>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507</TotalTime>
  <Words>3578</Words>
  <Application>Microsoft Office PowerPoint</Application>
  <PresentationFormat>Širokoúhlá obrazovka</PresentationFormat>
  <Paragraphs>198</Paragraphs>
  <Slides>23</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23</vt:i4>
      </vt:variant>
    </vt:vector>
  </HeadingPairs>
  <TitlesOfParts>
    <vt:vector size="29" baseType="lpstr">
      <vt:lpstr>Arial</vt:lpstr>
      <vt:lpstr>Calibri</vt:lpstr>
      <vt:lpstr>Calibri Light</vt:lpstr>
      <vt:lpstr>New Century Schoolbook</vt:lpstr>
      <vt:lpstr>Tw Cen MT</vt:lpstr>
      <vt:lpstr>Motiv Office</vt:lpstr>
      <vt:lpstr>Základy středolatinské literatury</vt:lpstr>
      <vt:lpstr>Hagiografie</vt:lpstr>
      <vt:lpstr>Jak legendy vypráví o životě světce?</vt:lpstr>
      <vt:lpstr>Proč se legendy psaly a jak je interpretovat?</vt:lpstr>
      <vt:lpstr>Jakub z Voragine (1236-1298): Legenda aurea (Zlatá legenda)</vt:lpstr>
      <vt:lpstr>Ukázka: umučení sv. Lucie</vt:lpstr>
      <vt:lpstr>Legendy o českých světcích</vt:lpstr>
      <vt:lpstr>Cyrilometodějské legendy</vt:lpstr>
      <vt:lpstr>Václavsko-ludmilské legendy</vt:lpstr>
      <vt:lpstr>Václavsko-ludmilské legendy</vt:lpstr>
      <vt:lpstr>Gumpoldova legenda</vt:lpstr>
      <vt:lpstr>Václavsko-ludmilské legendy</vt:lpstr>
      <vt:lpstr>Kristiánova legenda, kap. 6</vt:lpstr>
      <vt:lpstr>Václavsko-ludmilské legendy</vt:lpstr>
      <vt:lpstr>Václavsko-ludmilské legendy</vt:lpstr>
      <vt:lpstr>Vojtěšské legendy</vt:lpstr>
      <vt:lpstr>Vojtěšské legendy</vt:lpstr>
      <vt:lpstr>Vojtěšské legendy</vt:lpstr>
      <vt:lpstr>Legendy o sv. Prokopovi</vt:lpstr>
      <vt:lpstr>Vita minor, 27</vt:lpstr>
      <vt:lpstr>Vita maior</vt:lpstr>
      <vt:lpstr>Staročeská legenda o sv. Prokopovi</vt:lpstr>
      <vt:lpstr>Legendistická biografie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Základy středolatinské literatury</dc:title>
  <dc:creator>Zuzana Lukšová</dc:creator>
  <cp:lastModifiedBy>Zuzana Lukšová</cp:lastModifiedBy>
  <cp:revision>6</cp:revision>
  <dcterms:created xsi:type="dcterms:W3CDTF">2022-10-31T12:46:23Z</dcterms:created>
  <dcterms:modified xsi:type="dcterms:W3CDTF">2022-11-07T14:24:43Z</dcterms:modified>
</cp:coreProperties>
</file>