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1520A-E456-4D5A-BE9A-6B718E9C908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4E9EE63-EFEB-4E00-BF4E-143C48097EC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err="1"/>
            <a:t>Tyconius</a:t>
          </a:r>
          <a:r>
            <a:rPr lang="cs-CZ" dirty="0"/>
            <a:t> (akt. 370-390 n.l.): </a:t>
          </a:r>
          <a:r>
            <a:rPr lang="cs-CZ" i="1" dirty="0"/>
            <a:t>Liber </a:t>
          </a:r>
          <a:r>
            <a:rPr lang="cs-CZ" i="1" dirty="0" err="1"/>
            <a:t>regularum</a:t>
          </a:r>
          <a:endParaRPr lang="cs-CZ" i="1" dirty="0"/>
        </a:p>
      </dgm:t>
    </dgm:pt>
    <dgm:pt modelId="{FDBD7C7B-C029-4266-BAE0-D32EB8B89076}" type="parTrans" cxnId="{74AA9F41-1243-4259-B64D-5024D96BB322}">
      <dgm:prSet/>
      <dgm:spPr/>
      <dgm:t>
        <a:bodyPr/>
        <a:lstStyle/>
        <a:p>
          <a:endParaRPr lang="cs-CZ"/>
        </a:p>
      </dgm:t>
    </dgm:pt>
    <dgm:pt modelId="{1FA3111A-75D8-419C-BB3A-9DEAC119016F}" type="sibTrans" cxnId="{74AA9F41-1243-4259-B64D-5024D96BB322}">
      <dgm:prSet/>
      <dgm:spPr/>
      <dgm:t>
        <a:bodyPr/>
        <a:lstStyle/>
        <a:p>
          <a:endParaRPr lang="cs-CZ"/>
        </a:p>
      </dgm:t>
    </dgm:pt>
    <dgm:pt modelId="{81828F64-AE30-42B8-9C16-6E0D39B5C6B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Augustinus (354-430): </a:t>
          </a:r>
          <a:r>
            <a:rPr lang="cs-CZ" i="1" dirty="0"/>
            <a:t>De </a:t>
          </a:r>
          <a:r>
            <a:rPr lang="cs-CZ" i="1" dirty="0" err="1"/>
            <a:t>doctrina</a:t>
          </a:r>
          <a:r>
            <a:rPr lang="cs-CZ" i="1" dirty="0"/>
            <a:t> Christiana</a:t>
          </a:r>
          <a:endParaRPr lang="cs-CZ" dirty="0"/>
        </a:p>
      </dgm:t>
    </dgm:pt>
    <dgm:pt modelId="{9085DCCA-9BF4-45E2-8F76-E09B9E101494}" type="parTrans" cxnId="{5C75963C-5CC4-487A-A67B-7A8E672E3B16}">
      <dgm:prSet/>
      <dgm:spPr>
        <a:ln w="25400"/>
      </dgm:spPr>
      <dgm:t>
        <a:bodyPr/>
        <a:lstStyle/>
        <a:p>
          <a:endParaRPr lang="cs-CZ"/>
        </a:p>
      </dgm:t>
    </dgm:pt>
    <dgm:pt modelId="{8DE8F144-63B6-4C53-B6FB-D01E9727EE9E}" type="sibTrans" cxnId="{5C75963C-5CC4-487A-A67B-7A8E672E3B16}">
      <dgm:prSet/>
      <dgm:spPr/>
      <dgm:t>
        <a:bodyPr/>
        <a:lstStyle/>
        <a:p>
          <a:endParaRPr lang="cs-CZ"/>
        </a:p>
      </dgm:t>
    </dgm:pt>
    <dgm:pt modelId="{CAB04801-BFA1-43AB-BB7A-83F23A38A90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Mikuláš z Lyry (1270-1349): </a:t>
          </a:r>
          <a:r>
            <a:rPr lang="cs-CZ" i="1" dirty="0" err="1"/>
            <a:t>Postilla</a:t>
          </a:r>
          <a:r>
            <a:rPr lang="cs-CZ" i="1" dirty="0"/>
            <a:t> </a:t>
          </a:r>
          <a:r>
            <a:rPr lang="cs-CZ" i="1" dirty="0" err="1"/>
            <a:t>litteralis</a:t>
          </a:r>
          <a:endParaRPr lang="cs-CZ" i="1" dirty="0"/>
        </a:p>
      </dgm:t>
    </dgm:pt>
    <dgm:pt modelId="{BAE7A8AB-7CEE-4DFC-8F05-6A6CAEF9E542}" type="parTrans" cxnId="{8752D45F-D6C5-45F2-9A57-1191F63ACB0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cs-CZ"/>
        </a:p>
      </dgm:t>
    </dgm:pt>
    <dgm:pt modelId="{B34EE227-9ECB-445E-BF2B-BBC435A5888C}" type="sibTrans" cxnId="{8752D45F-D6C5-45F2-9A57-1191F63ACB09}">
      <dgm:prSet/>
      <dgm:spPr/>
      <dgm:t>
        <a:bodyPr/>
        <a:lstStyle/>
        <a:p>
          <a:endParaRPr lang="cs-CZ"/>
        </a:p>
      </dgm:t>
    </dgm:pt>
    <dgm:pt modelId="{9FF18171-03AA-4250-A2A0-F4E39DD6D7E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Isidor ze Sevilly (560-636): </a:t>
          </a:r>
          <a:r>
            <a:rPr lang="cs-CZ" i="1" dirty="0" err="1"/>
            <a:t>Sententiae</a:t>
          </a:r>
          <a:endParaRPr lang="cs-CZ" i="1" dirty="0"/>
        </a:p>
      </dgm:t>
    </dgm:pt>
    <dgm:pt modelId="{B5795CC9-9609-48C9-9140-35C0C6520E7D}" type="parTrans" cxnId="{9D39E767-9B73-4C8D-8C35-50DE86A30690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31750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cs-CZ"/>
        </a:p>
      </dgm:t>
    </dgm:pt>
    <dgm:pt modelId="{D541D5EC-667E-4952-8643-9D57ABE43BE2}" type="sibTrans" cxnId="{9D39E767-9B73-4C8D-8C35-50DE86A30690}">
      <dgm:prSet/>
      <dgm:spPr/>
      <dgm:t>
        <a:bodyPr/>
        <a:lstStyle/>
        <a:p>
          <a:endParaRPr lang="cs-CZ"/>
        </a:p>
      </dgm:t>
    </dgm:pt>
    <dgm:pt modelId="{41D29285-7543-46BD-8C9D-2F7A1106B0E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Hugo od sv. Viktora (1097-1141): </a:t>
          </a:r>
          <a:r>
            <a:rPr lang="cs-CZ" i="1" dirty="0" err="1"/>
            <a:t>Didascalion</a:t>
          </a:r>
          <a:endParaRPr lang="cs-CZ" i="1" dirty="0"/>
        </a:p>
      </dgm:t>
    </dgm:pt>
    <dgm:pt modelId="{1D27CA71-5655-4CAE-A967-A8595A30E75E}" type="parTrans" cxnId="{6C0A0585-752F-4170-90B2-A86FB4378E20}">
      <dgm:prSet/>
      <dgm:spPr>
        <a:ln w="31750"/>
      </dgm:spPr>
      <dgm:t>
        <a:bodyPr/>
        <a:lstStyle/>
        <a:p>
          <a:endParaRPr lang="cs-CZ"/>
        </a:p>
      </dgm:t>
    </dgm:pt>
    <dgm:pt modelId="{E3A1FDEF-E941-42AF-B2C7-2EE32FF0F166}" type="sibTrans" cxnId="{6C0A0585-752F-4170-90B2-A86FB4378E20}">
      <dgm:prSet/>
      <dgm:spPr/>
      <dgm:t>
        <a:bodyPr/>
        <a:lstStyle/>
        <a:p>
          <a:endParaRPr lang="cs-CZ"/>
        </a:p>
      </dgm:t>
    </dgm:pt>
    <dgm:pt modelId="{91D7F883-268A-48A0-920B-BAC675F7F7DA}" type="pres">
      <dgm:prSet presAssocID="{A1B1520A-E456-4D5A-BE9A-6B718E9C90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CB431BE-2267-450C-A670-1B98356C8CFB}" type="pres">
      <dgm:prSet presAssocID="{E4E9EE63-EFEB-4E00-BF4E-143C48097EC2}" presName="root1" presStyleCnt="0"/>
      <dgm:spPr/>
    </dgm:pt>
    <dgm:pt modelId="{05B48E78-11DB-4DB5-8EEA-22444DC42B86}" type="pres">
      <dgm:prSet presAssocID="{E4E9EE63-EFEB-4E00-BF4E-143C48097EC2}" presName="LevelOneTextNode" presStyleLbl="node0" presStyleIdx="0" presStyleCnt="1">
        <dgm:presLayoutVars>
          <dgm:chPref val="3"/>
        </dgm:presLayoutVars>
      </dgm:prSet>
      <dgm:spPr/>
    </dgm:pt>
    <dgm:pt modelId="{47EB7B82-E4BF-46BC-8762-2DAD6AC4A2F6}" type="pres">
      <dgm:prSet presAssocID="{E4E9EE63-EFEB-4E00-BF4E-143C48097EC2}" presName="level2hierChild" presStyleCnt="0"/>
      <dgm:spPr/>
    </dgm:pt>
    <dgm:pt modelId="{9B1F5703-C6EF-4151-815F-D16F0D809D08}" type="pres">
      <dgm:prSet presAssocID="{9085DCCA-9BF4-45E2-8F76-E09B9E101494}" presName="conn2-1" presStyleLbl="parChTrans1D2" presStyleIdx="0" presStyleCnt="2"/>
      <dgm:spPr/>
    </dgm:pt>
    <dgm:pt modelId="{CAC02ECC-1821-43CA-81F1-B12BB7A88FD4}" type="pres">
      <dgm:prSet presAssocID="{9085DCCA-9BF4-45E2-8F76-E09B9E101494}" presName="connTx" presStyleLbl="parChTrans1D2" presStyleIdx="0" presStyleCnt="2"/>
      <dgm:spPr/>
    </dgm:pt>
    <dgm:pt modelId="{A3DB70B3-783C-47A5-9DA4-BBD48C5A78BE}" type="pres">
      <dgm:prSet presAssocID="{81828F64-AE30-42B8-9C16-6E0D39B5C6B9}" presName="root2" presStyleCnt="0"/>
      <dgm:spPr/>
    </dgm:pt>
    <dgm:pt modelId="{47892CAF-30BD-4F53-BC89-753426A404B4}" type="pres">
      <dgm:prSet presAssocID="{81828F64-AE30-42B8-9C16-6E0D39B5C6B9}" presName="LevelTwoTextNode" presStyleLbl="node2" presStyleIdx="0" presStyleCnt="2">
        <dgm:presLayoutVars>
          <dgm:chPref val="3"/>
        </dgm:presLayoutVars>
      </dgm:prSet>
      <dgm:spPr/>
    </dgm:pt>
    <dgm:pt modelId="{1E7FCEA9-E090-4E77-9921-15571462374D}" type="pres">
      <dgm:prSet presAssocID="{81828F64-AE30-42B8-9C16-6E0D39B5C6B9}" presName="level3hierChild" presStyleCnt="0"/>
      <dgm:spPr/>
    </dgm:pt>
    <dgm:pt modelId="{B7975602-9DBB-43E0-97DE-97165BB1B618}" type="pres">
      <dgm:prSet presAssocID="{BAE7A8AB-7CEE-4DFC-8F05-6A6CAEF9E542}" presName="conn2-1" presStyleLbl="parChTrans1D3" presStyleIdx="0" presStyleCnt="2"/>
      <dgm:spPr/>
    </dgm:pt>
    <dgm:pt modelId="{6501C4AF-87EB-4D6D-8DB2-FCB36FBF0A8A}" type="pres">
      <dgm:prSet presAssocID="{BAE7A8AB-7CEE-4DFC-8F05-6A6CAEF9E542}" presName="connTx" presStyleLbl="parChTrans1D3" presStyleIdx="0" presStyleCnt="2"/>
      <dgm:spPr/>
    </dgm:pt>
    <dgm:pt modelId="{113A667A-2799-4D2B-A446-90CB9AA6129B}" type="pres">
      <dgm:prSet presAssocID="{CAB04801-BFA1-43AB-BB7A-83F23A38A902}" presName="root2" presStyleCnt="0"/>
      <dgm:spPr/>
    </dgm:pt>
    <dgm:pt modelId="{DF7393CD-5E71-4A02-9005-F75AC5E43BE5}" type="pres">
      <dgm:prSet presAssocID="{CAB04801-BFA1-43AB-BB7A-83F23A38A902}" presName="LevelTwoTextNode" presStyleLbl="node3" presStyleIdx="0" presStyleCnt="2">
        <dgm:presLayoutVars>
          <dgm:chPref val="3"/>
        </dgm:presLayoutVars>
      </dgm:prSet>
      <dgm:spPr/>
    </dgm:pt>
    <dgm:pt modelId="{B349AD0F-E577-4823-BA83-8538B5510E7A}" type="pres">
      <dgm:prSet presAssocID="{CAB04801-BFA1-43AB-BB7A-83F23A38A902}" presName="level3hierChild" presStyleCnt="0"/>
      <dgm:spPr/>
    </dgm:pt>
    <dgm:pt modelId="{067DEADB-1FD5-4D6F-8942-762549D7E6CE}" type="pres">
      <dgm:prSet presAssocID="{B5795CC9-9609-48C9-9140-35C0C6520E7D}" presName="conn2-1" presStyleLbl="parChTrans1D2" presStyleIdx="1" presStyleCnt="2"/>
      <dgm:spPr/>
    </dgm:pt>
    <dgm:pt modelId="{2160A345-0315-4060-BD56-FF8F0FC81817}" type="pres">
      <dgm:prSet presAssocID="{B5795CC9-9609-48C9-9140-35C0C6520E7D}" presName="connTx" presStyleLbl="parChTrans1D2" presStyleIdx="1" presStyleCnt="2"/>
      <dgm:spPr/>
    </dgm:pt>
    <dgm:pt modelId="{493C97A9-4DAF-4206-A66B-AE3C3687A31B}" type="pres">
      <dgm:prSet presAssocID="{9FF18171-03AA-4250-A2A0-F4E39DD6D7E2}" presName="root2" presStyleCnt="0"/>
      <dgm:spPr/>
    </dgm:pt>
    <dgm:pt modelId="{F7CCCE4E-EA37-4F04-B34F-2C75B51B04F8}" type="pres">
      <dgm:prSet presAssocID="{9FF18171-03AA-4250-A2A0-F4E39DD6D7E2}" presName="LevelTwoTextNode" presStyleLbl="node2" presStyleIdx="1" presStyleCnt="2" custLinFactNeighborY="26084">
        <dgm:presLayoutVars>
          <dgm:chPref val="3"/>
        </dgm:presLayoutVars>
      </dgm:prSet>
      <dgm:spPr/>
    </dgm:pt>
    <dgm:pt modelId="{317A1642-3DC9-475D-99CB-F7331AECE088}" type="pres">
      <dgm:prSet presAssocID="{9FF18171-03AA-4250-A2A0-F4E39DD6D7E2}" presName="level3hierChild" presStyleCnt="0"/>
      <dgm:spPr/>
    </dgm:pt>
    <dgm:pt modelId="{5C13B929-202A-475E-B027-23E73853A1B3}" type="pres">
      <dgm:prSet presAssocID="{1D27CA71-5655-4CAE-A967-A8595A30E75E}" presName="conn2-1" presStyleLbl="parChTrans1D3" presStyleIdx="1" presStyleCnt="2"/>
      <dgm:spPr/>
    </dgm:pt>
    <dgm:pt modelId="{F163E703-68F2-4055-8136-0E1A20F6E961}" type="pres">
      <dgm:prSet presAssocID="{1D27CA71-5655-4CAE-A967-A8595A30E75E}" presName="connTx" presStyleLbl="parChTrans1D3" presStyleIdx="1" presStyleCnt="2"/>
      <dgm:spPr/>
    </dgm:pt>
    <dgm:pt modelId="{CA094746-20C7-4EE4-A307-9652E01384F6}" type="pres">
      <dgm:prSet presAssocID="{41D29285-7543-46BD-8C9D-2F7A1106B0EA}" presName="root2" presStyleCnt="0"/>
      <dgm:spPr/>
    </dgm:pt>
    <dgm:pt modelId="{10530194-DF2D-4600-A937-C5F937FA6AE0}" type="pres">
      <dgm:prSet presAssocID="{41D29285-7543-46BD-8C9D-2F7A1106B0EA}" presName="LevelTwoTextNode" presStyleLbl="node3" presStyleIdx="1" presStyleCnt="2" custLinFactNeighborX="64" custLinFactNeighborY="26561">
        <dgm:presLayoutVars>
          <dgm:chPref val="3"/>
        </dgm:presLayoutVars>
      </dgm:prSet>
      <dgm:spPr/>
    </dgm:pt>
    <dgm:pt modelId="{C320FD4F-6176-448D-B2B9-24901DF41714}" type="pres">
      <dgm:prSet presAssocID="{41D29285-7543-46BD-8C9D-2F7A1106B0EA}" presName="level3hierChild" presStyleCnt="0"/>
      <dgm:spPr/>
    </dgm:pt>
  </dgm:ptLst>
  <dgm:cxnLst>
    <dgm:cxn modelId="{FCC73E30-1AA3-49AE-B767-08EC9FBD584B}" type="presOf" srcId="{1D27CA71-5655-4CAE-A967-A8595A30E75E}" destId="{5C13B929-202A-475E-B027-23E73853A1B3}" srcOrd="0" destOrd="0" presId="urn:microsoft.com/office/officeart/2005/8/layout/hierarchy2"/>
    <dgm:cxn modelId="{5C75963C-5CC4-487A-A67B-7A8E672E3B16}" srcId="{E4E9EE63-EFEB-4E00-BF4E-143C48097EC2}" destId="{81828F64-AE30-42B8-9C16-6E0D39B5C6B9}" srcOrd="0" destOrd="0" parTransId="{9085DCCA-9BF4-45E2-8F76-E09B9E101494}" sibTransId="{8DE8F144-63B6-4C53-B6FB-D01E9727EE9E}"/>
    <dgm:cxn modelId="{0A64693D-D551-41CA-AEDC-356D66DFCFD9}" type="presOf" srcId="{CAB04801-BFA1-43AB-BB7A-83F23A38A902}" destId="{DF7393CD-5E71-4A02-9005-F75AC5E43BE5}" srcOrd="0" destOrd="0" presId="urn:microsoft.com/office/officeart/2005/8/layout/hierarchy2"/>
    <dgm:cxn modelId="{8752D45F-D6C5-45F2-9A57-1191F63ACB09}" srcId="{81828F64-AE30-42B8-9C16-6E0D39B5C6B9}" destId="{CAB04801-BFA1-43AB-BB7A-83F23A38A902}" srcOrd="0" destOrd="0" parTransId="{BAE7A8AB-7CEE-4DFC-8F05-6A6CAEF9E542}" sibTransId="{B34EE227-9ECB-445E-BF2B-BBC435A5888C}"/>
    <dgm:cxn modelId="{74AA9F41-1243-4259-B64D-5024D96BB322}" srcId="{A1B1520A-E456-4D5A-BE9A-6B718E9C9089}" destId="{E4E9EE63-EFEB-4E00-BF4E-143C48097EC2}" srcOrd="0" destOrd="0" parTransId="{FDBD7C7B-C029-4266-BAE0-D32EB8B89076}" sibTransId="{1FA3111A-75D8-419C-BB3A-9DEAC119016F}"/>
    <dgm:cxn modelId="{9D39E767-9B73-4C8D-8C35-50DE86A30690}" srcId="{E4E9EE63-EFEB-4E00-BF4E-143C48097EC2}" destId="{9FF18171-03AA-4250-A2A0-F4E39DD6D7E2}" srcOrd="1" destOrd="0" parTransId="{B5795CC9-9609-48C9-9140-35C0C6520E7D}" sibTransId="{D541D5EC-667E-4952-8643-9D57ABE43BE2}"/>
    <dgm:cxn modelId="{AB026F6D-4AC9-4E31-A3E3-7C50BDBD4F09}" type="presOf" srcId="{BAE7A8AB-7CEE-4DFC-8F05-6A6CAEF9E542}" destId="{B7975602-9DBB-43E0-97DE-97165BB1B618}" srcOrd="0" destOrd="0" presId="urn:microsoft.com/office/officeart/2005/8/layout/hierarchy2"/>
    <dgm:cxn modelId="{6C0A0585-752F-4170-90B2-A86FB4378E20}" srcId="{9FF18171-03AA-4250-A2A0-F4E39DD6D7E2}" destId="{41D29285-7543-46BD-8C9D-2F7A1106B0EA}" srcOrd="0" destOrd="0" parTransId="{1D27CA71-5655-4CAE-A967-A8595A30E75E}" sibTransId="{E3A1FDEF-E941-42AF-B2C7-2EE32FF0F166}"/>
    <dgm:cxn modelId="{8BE0588B-79C9-43D9-9DEC-F7471833773E}" type="presOf" srcId="{B5795CC9-9609-48C9-9140-35C0C6520E7D}" destId="{2160A345-0315-4060-BD56-FF8F0FC81817}" srcOrd="1" destOrd="0" presId="urn:microsoft.com/office/officeart/2005/8/layout/hierarchy2"/>
    <dgm:cxn modelId="{CB74A28D-AA9B-41F1-BBBF-153B6A676BE3}" type="presOf" srcId="{81828F64-AE30-42B8-9C16-6E0D39B5C6B9}" destId="{47892CAF-30BD-4F53-BC89-753426A404B4}" srcOrd="0" destOrd="0" presId="urn:microsoft.com/office/officeart/2005/8/layout/hierarchy2"/>
    <dgm:cxn modelId="{56D4858F-AECF-43B3-87E8-46FD0778C6AE}" type="presOf" srcId="{41D29285-7543-46BD-8C9D-2F7A1106B0EA}" destId="{10530194-DF2D-4600-A937-C5F937FA6AE0}" srcOrd="0" destOrd="0" presId="urn:microsoft.com/office/officeart/2005/8/layout/hierarchy2"/>
    <dgm:cxn modelId="{236A6790-832A-400D-B3DF-C9C47AFEA5CA}" type="presOf" srcId="{9FF18171-03AA-4250-A2A0-F4E39DD6D7E2}" destId="{F7CCCE4E-EA37-4F04-B34F-2C75B51B04F8}" srcOrd="0" destOrd="0" presId="urn:microsoft.com/office/officeart/2005/8/layout/hierarchy2"/>
    <dgm:cxn modelId="{E6BDF9A1-1DE6-4014-8283-D79E39C2E00C}" type="presOf" srcId="{B5795CC9-9609-48C9-9140-35C0C6520E7D}" destId="{067DEADB-1FD5-4D6F-8942-762549D7E6CE}" srcOrd="0" destOrd="0" presId="urn:microsoft.com/office/officeart/2005/8/layout/hierarchy2"/>
    <dgm:cxn modelId="{B32932A8-270D-450C-BB27-BE5B2F55E628}" type="presOf" srcId="{9085DCCA-9BF4-45E2-8F76-E09B9E101494}" destId="{9B1F5703-C6EF-4151-815F-D16F0D809D08}" srcOrd="0" destOrd="0" presId="urn:microsoft.com/office/officeart/2005/8/layout/hierarchy2"/>
    <dgm:cxn modelId="{53B5BFB6-EBC5-4632-9E4A-B7BB5F20EC01}" type="presOf" srcId="{BAE7A8AB-7CEE-4DFC-8F05-6A6CAEF9E542}" destId="{6501C4AF-87EB-4D6D-8DB2-FCB36FBF0A8A}" srcOrd="1" destOrd="0" presId="urn:microsoft.com/office/officeart/2005/8/layout/hierarchy2"/>
    <dgm:cxn modelId="{D6609EBF-10F1-4145-A050-F62F51E5E672}" type="presOf" srcId="{A1B1520A-E456-4D5A-BE9A-6B718E9C9089}" destId="{91D7F883-268A-48A0-920B-BAC675F7F7DA}" srcOrd="0" destOrd="0" presId="urn:microsoft.com/office/officeart/2005/8/layout/hierarchy2"/>
    <dgm:cxn modelId="{8B3F4FC0-19EA-4668-B552-9140AD10ADD9}" type="presOf" srcId="{9085DCCA-9BF4-45E2-8F76-E09B9E101494}" destId="{CAC02ECC-1821-43CA-81F1-B12BB7A88FD4}" srcOrd="1" destOrd="0" presId="urn:microsoft.com/office/officeart/2005/8/layout/hierarchy2"/>
    <dgm:cxn modelId="{4619DCC4-85F5-4659-8858-783F16BDA480}" type="presOf" srcId="{1D27CA71-5655-4CAE-A967-A8595A30E75E}" destId="{F163E703-68F2-4055-8136-0E1A20F6E961}" srcOrd="1" destOrd="0" presId="urn:microsoft.com/office/officeart/2005/8/layout/hierarchy2"/>
    <dgm:cxn modelId="{D614FCEC-EBE8-418A-A1F8-72CD634337FD}" type="presOf" srcId="{E4E9EE63-EFEB-4E00-BF4E-143C48097EC2}" destId="{05B48E78-11DB-4DB5-8EEA-22444DC42B86}" srcOrd="0" destOrd="0" presId="urn:microsoft.com/office/officeart/2005/8/layout/hierarchy2"/>
    <dgm:cxn modelId="{D048009C-E2F5-42BD-8E5F-A3A8E837452E}" type="presParOf" srcId="{91D7F883-268A-48A0-920B-BAC675F7F7DA}" destId="{9CB431BE-2267-450C-A670-1B98356C8CFB}" srcOrd="0" destOrd="0" presId="urn:microsoft.com/office/officeart/2005/8/layout/hierarchy2"/>
    <dgm:cxn modelId="{ABDDDA2A-BD2A-4CD7-85FF-D401C0B47E0D}" type="presParOf" srcId="{9CB431BE-2267-450C-A670-1B98356C8CFB}" destId="{05B48E78-11DB-4DB5-8EEA-22444DC42B86}" srcOrd="0" destOrd="0" presId="urn:microsoft.com/office/officeart/2005/8/layout/hierarchy2"/>
    <dgm:cxn modelId="{B305D68E-6FA3-4F46-AD70-8DC08FD9D42D}" type="presParOf" srcId="{9CB431BE-2267-450C-A670-1B98356C8CFB}" destId="{47EB7B82-E4BF-46BC-8762-2DAD6AC4A2F6}" srcOrd="1" destOrd="0" presId="urn:microsoft.com/office/officeart/2005/8/layout/hierarchy2"/>
    <dgm:cxn modelId="{657D7094-6A9D-46FD-8250-88D25179724A}" type="presParOf" srcId="{47EB7B82-E4BF-46BC-8762-2DAD6AC4A2F6}" destId="{9B1F5703-C6EF-4151-815F-D16F0D809D08}" srcOrd="0" destOrd="0" presId="urn:microsoft.com/office/officeart/2005/8/layout/hierarchy2"/>
    <dgm:cxn modelId="{24CEA794-5634-4B80-A908-6AE623140370}" type="presParOf" srcId="{9B1F5703-C6EF-4151-815F-D16F0D809D08}" destId="{CAC02ECC-1821-43CA-81F1-B12BB7A88FD4}" srcOrd="0" destOrd="0" presId="urn:microsoft.com/office/officeart/2005/8/layout/hierarchy2"/>
    <dgm:cxn modelId="{953AF4F4-E0A8-48FB-B37B-0ED207345F9A}" type="presParOf" srcId="{47EB7B82-E4BF-46BC-8762-2DAD6AC4A2F6}" destId="{A3DB70B3-783C-47A5-9DA4-BBD48C5A78BE}" srcOrd="1" destOrd="0" presId="urn:microsoft.com/office/officeart/2005/8/layout/hierarchy2"/>
    <dgm:cxn modelId="{2D1B7CD0-FD11-43C2-BB22-523754665C90}" type="presParOf" srcId="{A3DB70B3-783C-47A5-9DA4-BBD48C5A78BE}" destId="{47892CAF-30BD-4F53-BC89-753426A404B4}" srcOrd="0" destOrd="0" presId="urn:microsoft.com/office/officeart/2005/8/layout/hierarchy2"/>
    <dgm:cxn modelId="{6167EBA1-6401-4E09-8212-6263C16C3017}" type="presParOf" srcId="{A3DB70B3-783C-47A5-9DA4-BBD48C5A78BE}" destId="{1E7FCEA9-E090-4E77-9921-15571462374D}" srcOrd="1" destOrd="0" presId="urn:microsoft.com/office/officeart/2005/8/layout/hierarchy2"/>
    <dgm:cxn modelId="{EF617692-1C64-4584-BF3B-C77421918999}" type="presParOf" srcId="{1E7FCEA9-E090-4E77-9921-15571462374D}" destId="{B7975602-9DBB-43E0-97DE-97165BB1B618}" srcOrd="0" destOrd="0" presId="urn:microsoft.com/office/officeart/2005/8/layout/hierarchy2"/>
    <dgm:cxn modelId="{44CA73D2-00A1-4ADB-B378-33202602E0D3}" type="presParOf" srcId="{B7975602-9DBB-43E0-97DE-97165BB1B618}" destId="{6501C4AF-87EB-4D6D-8DB2-FCB36FBF0A8A}" srcOrd="0" destOrd="0" presId="urn:microsoft.com/office/officeart/2005/8/layout/hierarchy2"/>
    <dgm:cxn modelId="{21084B97-D5A5-4E3C-9808-8F29E1EC4AA9}" type="presParOf" srcId="{1E7FCEA9-E090-4E77-9921-15571462374D}" destId="{113A667A-2799-4D2B-A446-90CB9AA6129B}" srcOrd="1" destOrd="0" presId="urn:microsoft.com/office/officeart/2005/8/layout/hierarchy2"/>
    <dgm:cxn modelId="{D0E31E8B-4F2A-427A-96A4-A4A027D1B894}" type="presParOf" srcId="{113A667A-2799-4D2B-A446-90CB9AA6129B}" destId="{DF7393CD-5E71-4A02-9005-F75AC5E43BE5}" srcOrd="0" destOrd="0" presId="urn:microsoft.com/office/officeart/2005/8/layout/hierarchy2"/>
    <dgm:cxn modelId="{15E36230-7447-45F5-9D01-4DFCA23D24F0}" type="presParOf" srcId="{113A667A-2799-4D2B-A446-90CB9AA6129B}" destId="{B349AD0F-E577-4823-BA83-8538B5510E7A}" srcOrd="1" destOrd="0" presId="urn:microsoft.com/office/officeart/2005/8/layout/hierarchy2"/>
    <dgm:cxn modelId="{B718DBA8-90F6-4C34-B9ED-49F30C6C625D}" type="presParOf" srcId="{47EB7B82-E4BF-46BC-8762-2DAD6AC4A2F6}" destId="{067DEADB-1FD5-4D6F-8942-762549D7E6CE}" srcOrd="2" destOrd="0" presId="urn:microsoft.com/office/officeart/2005/8/layout/hierarchy2"/>
    <dgm:cxn modelId="{CEBE8BAA-75DE-49A8-BF42-9DE6FC5588AB}" type="presParOf" srcId="{067DEADB-1FD5-4D6F-8942-762549D7E6CE}" destId="{2160A345-0315-4060-BD56-FF8F0FC81817}" srcOrd="0" destOrd="0" presId="urn:microsoft.com/office/officeart/2005/8/layout/hierarchy2"/>
    <dgm:cxn modelId="{99BB5050-3593-40D6-8F6B-A0B85264B332}" type="presParOf" srcId="{47EB7B82-E4BF-46BC-8762-2DAD6AC4A2F6}" destId="{493C97A9-4DAF-4206-A66B-AE3C3687A31B}" srcOrd="3" destOrd="0" presId="urn:microsoft.com/office/officeart/2005/8/layout/hierarchy2"/>
    <dgm:cxn modelId="{4434474D-B56B-49DB-AAF8-86097C685AE6}" type="presParOf" srcId="{493C97A9-4DAF-4206-A66B-AE3C3687A31B}" destId="{F7CCCE4E-EA37-4F04-B34F-2C75B51B04F8}" srcOrd="0" destOrd="0" presId="urn:microsoft.com/office/officeart/2005/8/layout/hierarchy2"/>
    <dgm:cxn modelId="{3F9C0F8D-7302-4D68-B577-BAC8189613D2}" type="presParOf" srcId="{493C97A9-4DAF-4206-A66B-AE3C3687A31B}" destId="{317A1642-3DC9-475D-99CB-F7331AECE088}" srcOrd="1" destOrd="0" presId="urn:microsoft.com/office/officeart/2005/8/layout/hierarchy2"/>
    <dgm:cxn modelId="{B3C36B57-B8A0-4FCF-A16D-35C525090DF7}" type="presParOf" srcId="{317A1642-3DC9-475D-99CB-F7331AECE088}" destId="{5C13B929-202A-475E-B027-23E73853A1B3}" srcOrd="0" destOrd="0" presId="urn:microsoft.com/office/officeart/2005/8/layout/hierarchy2"/>
    <dgm:cxn modelId="{9B0AF2ED-AE74-4046-98FD-5A642F25121F}" type="presParOf" srcId="{5C13B929-202A-475E-B027-23E73853A1B3}" destId="{F163E703-68F2-4055-8136-0E1A20F6E961}" srcOrd="0" destOrd="0" presId="urn:microsoft.com/office/officeart/2005/8/layout/hierarchy2"/>
    <dgm:cxn modelId="{54D5695B-BA63-47B4-BEC2-15E1C1AEE5EF}" type="presParOf" srcId="{317A1642-3DC9-475D-99CB-F7331AECE088}" destId="{CA094746-20C7-4EE4-A307-9652E01384F6}" srcOrd="1" destOrd="0" presId="urn:microsoft.com/office/officeart/2005/8/layout/hierarchy2"/>
    <dgm:cxn modelId="{96B9E1B0-1D12-44D2-91D8-03583427A4C9}" type="presParOf" srcId="{CA094746-20C7-4EE4-A307-9652E01384F6}" destId="{10530194-DF2D-4600-A937-C5F937FA6AE0}" srcOrd="0" destOrd="0" presId="urn:microsoft.com/office/officeart/2005/8/layout/hierarchy2"/>
    <dgm:cxn modelId="{9C958E88-AFA8-444C-9452-1734C72588BC}" type="presParOf" srcId="{CA094746-20C7-4EE4-A307-9652E01384F6}" destId="{C320FD4F-6176-448D-B2B9-24901DF417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48E78-11DB-4DB5-8EEA-22444DC42B86}">
      <dsp:nvSpPr>
        <dsp:cNvPr id="0" name=""/>
        <dsp:cNvSpPr/>
      </dsp:nvSpPr>
      <dsp:spPr>
        <a:xfrm>
          <a:off x="1774" y="1484086"/>
          <a:ext cx="2766329" cy="1383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Tyconius</a:t>
          </a:r>
          <a:r>
            <a:rPr lang="cs-CZ" sz="2700" kern="1200" dirty="0"/>
            <a:t> (akt. 370-390 n.l.): </a:t>
          </a:r>
          <a:r>
            <a:rPr lang="cs-CZ" sz="2700" i="1" kern="1200" dirty="0"/>
            <a:t>Liber </a:t>
          </a:r>
          <a:r>
            <a:rPr lang="cs-CZ" sz="2700" i="1" kern="1200" dirty="0" err="1"/>
            <a:t>regularum</a:t>
          </a:r>
          <a:endParaRPr lang="cs-CZ" sz="2700" i="1" kern="1200" dirty="0"/>
        </a:p>
      </dsp:txBody>
      <dsp:txXfrm>
        <a:off x="42285" y="1524597"/>
        <a:ext cx="2685307" cy="1302142"/>
      </dsp:txXfrm>
    </dsp:sp>
    <dsp:sp modelId="{9B1F5703-C6EF-4151-815F-D16F0D809D08}">
      <dsp:nvSpPr>
        <dsp:cNvPr id="0" name=""/>
        <dsp:cNvSpPr/>
      </dsp:nvSpPr>
      <dsp:spPr>
        <a:xfrm rot="19457599">
          <a:off x="2640020" y="1749400"/>
          <a:ext cx="1362697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362697" y="2860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287302" y="1743941"/>
        <a:ext cx="68134" cy="68134"/>
      </dsp:txXfrm>
    </dsp:sp>
    <dsp:sp modelId="{47892CAF-30BD-4F53-BC89-753426A404B4}">
      <dsp:nvSpPr>
        <dsp:cNvPr id="0" name=""/>
        <dsp:cNvSpPr/>
      </dsp:nvSpPr>
      <dsp:spPr>
        <a:xfrm>
          <a:off x="3874635" y="688767"/>
          <a:ext cx="2766329" cy="1383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Augustinus (354-430): </a:t>
          </a:r>
          <a:r>
            <a:rPr lang="cs-CZ" sz="2700" i="1" kern="1200" dirty="0"/>
            <a:t>De </a:t>
          </a:r>
          <a:r>
            <a:rPr lang="cs-CZ" sz="2700" i="1" kern="1200" dirty="0" err="1"/>
            <a:t>doctrina</a:t>
          </a:r>
          <a:r>
            <a:rPr lang="cs-CZ" sz="2700" i="1" kern="1200" dirty="0"/>
            <a:t> Christiana</a:t>
          </a:r>
          <a:endParaRPr lang="cs-CZ" sz="2700" kern="1200" dirty="0"/>
        </a:p>
      </dsp:txBody>
      <dsp:txXfrm>
        <a:off x="3915146" y="729278"/>
        <a:ext cx="2685307" cy="1302142"/>
      </dsp:txXfrm>
    </dsp:sp>
    <dsp:sp modelId="{B7975602-9DBB-43E0-97DE-97165BB1B618}">
      <dsp:nvSpPr>
        <dsp:cNvPr id="0" name=""/>
        <dsp:cNvSpPr/>
      </dsp:nvSpPr>
      <dsp:spPr>
        <a:xfrm>
          <a:off x="6640964" y="1351740"/>
          <a:ext cx="1106531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106531" y="28608"/>
              </a:lnTo>
            </a:path>
          </a:pathLst>
        </a:custGeom>
        <a:noFill/>
        <a:ln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66567" y="1352686"/>
        <a:ext cx="55326" cy="55326"/>
      </dsp:txXfrm>
    </dsp:sp>
    <dsp:sp modelId="{DF7393CD-5E71-4A02-9005-F75AC5E43BE5}">
      <dsp:nvSpPr>
        <dsp:cNvPr id="0" name=""/>
        <dsp:cNvSpPr/>
      </dsp:nvSpPr>
      <dsp:spPr>
        <a:xfrm>
          <a:off x="7747496" y="688767"/>
          <a:ext cx="2766329" cy="1383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Mikuláš z Lyry (1270-1349): </a:t>
          </a:r>
          <a:r>
            <a:rPr lang="cs-CZ" sz="2700" i="1" kern="1200" dirty="0" err="1"/>
            <a:t>Postilla</a:t>
          </a:r>
          <a:r>
            <a:rPr lang="cs-CZ" sz="2700" i="1" kern="1200" dirty="0"/>
            <a:t> </a:t>
          </a:r>
          <a:r>
            <a:rPr lang="cs-CZ" sz="2700" i="1" kern="1200" dirty="0" err="1"/>
            <a:t>litteralis</a:t>
          </a:r>
          <a:endParaRPr lang="cs-CZ" sz="2700" i="1" kern="1200" dirty="0"/>
        </a:p>
      </dsp:txBody>
      <dsp:txXfrm>
        <a:off x="7788007" y="729278"/>
        <a:ext cx="2685307" cy="1302142"/>
      </dsp:txXfrm>
    </dsp:sp>
    <dsp:sp modelId="{067DEADB-1FD5-4D6F-8942-762549D7E6CE}">
      <dsp:nvSpPr>
        <dsp:cNvPr id="0" name=""/>
        <dsp:cNvSpPr/>
      </dsp:nvSpPr>
      <dsp:spPr>
        <a:xfrm rot="2775306">
          <a:off x="2521215" y="2725112"/>
          <a:ext cx="1600309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600309" y="28608"/>
              </a:lnTo>
            </a:path>
          </a:pathLst>
        </a:custGeom>
        <a:noFill/>
        <a:ln w="31750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281361" y="2713713"/>
        <a:ext cx="80015" cy="80015"/>
      </dsp:txXfrm>
    </dsp:sp>
    <dsp:sp modelId="{F7CCCE4E-EA37-4F04-B34F-2C75B51B04F8}">
      <dsp:nvSpPr>
        <dsp:cNvPr id="0" name=""/>
        <dsp:cNvSpPr/>
      </dsp:nvSpPr>
      <dsp:spPr>
        <a:xfrm>
          <a:off x="3874635" y="2640190"/>
          <a:ext cx="2766329" cy="1383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Isidor ze Sevilly (560-636): </a:t>
          </a:r>
          <a:r>
            <a:rPr lang="cs-CZ" sz="2700" i="1" kern="1200" dirty="0" err="1"/>
            <a:t>Sententiae</a:t>
          </a:r>
          <a:endParaRPr lang="cs-CZ" sz="2700" i="1" kern="1200" dirty="0"/>
        </a:p>
      </dsp:txBody>
      <dsp:txXfrm>
        <a:off x="3915146" y="2680701"/>
        <a:ext cx="2685307" cy="1302142"/>
      </dsp:txXfrm>
    </dsp:sp>
    <dsp:sp modelId="{5C13B929-202A-475E-B027-23E73853A1B3}">
      <dsp:nvSpPr>
        <dsp:cNvPr id="0" name=""/>
        <dsp:cNvSpPr/>
      </dsp:nvSpPr>
      <dsp:spPr>
        <a:xfrm rot="20465">
          <a:off x="6640954" y="3306463"/>
          <a:ext cx="1108321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108321" y="28608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67407" y="3307364"/>
        <a:ext cx="55416" cy="55416"/>
      </dsp:txXfrm>
    </dsp:sp>
    <dsp:sp modelId="{10530194-DF2D-4600-A937-C5F937FA6AE0}">
      <dsp:nvSpPr>
        <dsp:cNvPr id="0" name=""/>
        <dsp:cNvSpPr/>
      </dsp:nvSpPr>
      <dsp:spPr>
        <a:xfrm>
          <a:off x="7749266" y="2646788"/>
          <a:ext cx="2766329" cy="1383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Hugo od sv. Viktora (1097-1141): </a:t>
          </a:r>
          <a:r>
            <a:rPr lang="cs-CZ" sz="2700" i="1" kern="1200" dirty="0" err="1"/>
            <a:t>Didascalion</a:t>
          </a:r>
          <a:endParaRPr lang="cs-CZ" sz="2700" i="1" kern="1200" dirty="0"/>
        </a:p>
      </dsp:txBody>
      <dsp:txXfrm>
        <a:off x="7789777" y="2687299"/>
        <a:ext cx="2685307" cy="1302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403D6-F358-4EF1-66F0-3D220BD81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F46191-ED49-67DD-F0D9-96B7BE3B2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0031F1-418D-1360-FAE4-2D96D2E2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7BB1-D47C-48EB-9A4F-AC44620CA532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CBD97A-C884-A5F0-4CDE-7D0BDFC7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CC30CD-475E-A831-A371-72B8AABC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7F85-CD40-416A-8D8A-1D4CFFD55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3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8F04F-5714-B08B-02C6-6AA3912C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3933CD-5839-8CB8-4053-DF4B273EB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614EE0-DEA1-7BE3-E079-2D39023A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7BB1-D47C-48EB-9A4F-AC44620CA532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F1D6FE-7ED2-33C7-E3B3-0B842DAA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640A07-FFAD-9B59-2C76-BA2CA543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7F85-CD40-416A-8D8A-1D4CFFD55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34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452F759-89AC-6452-9E4C-FD272674C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E54BD1-AB78-D3D7-4AB5-9E1E7A705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1B70C-591B-3EAE-08BD-F8FE971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7BB1-D47C-48EB-9A4F-AC44620CA532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D7AA75-8210-145A-843A-5D30733B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9A014E-09E0-88ED-1E68-7EEA5993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7F85-CD40-416A-8D8A-1D4CFFD55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19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1177B-CE97-D4F5-4CB0-3624DF3A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894EA-177F-6140-686C-D58F65960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45E636-5983-0475-8B2A-228A1A05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7BB1-D47C-48EB-9A4F-AC44620CA532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8B1038-C314-4464-E283-52C488B5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DB7892-BD22-4C74-A924-66EB0A5E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7F85-CD40-416A-8D8A-1D4CFFD55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39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097C9-6D04-15B7-8EC6-6F1C2F3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20E97E-747F-AEDA-02A3-D743AF0CE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8B75A9-EFA2-3B65-9A30-9EF23C9C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7BB1-D47C-48EB-9A4F-AC44620CA532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3F51BA-08C0-7D33-2DF5-9083CE6D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FEA323-749D-AB08-8991-8F5FAD44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7F85-CD40-416A-8D8A-1D4CFFD55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14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CF924-B197-1B6F-C5B3-BD1F31DF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7B551-13EA-8D48-23C2-C1E7083D6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E2C26E-2719-3691-2A6E-39222A32F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F50628-06E6-F247-931D-FA409331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7BB1-D47C-48EB-9A4F-AC44620CA532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110793-AC5A-61E0-EBA1-8A6A5CC9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68A93A-3DEA-54A7-EE47-5DD86B46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7F85-CD40-416A-8D8A-1D4CFFD55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5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C9AF8-23EF-205B-4C96-54B6D851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3E7A94-D7EA-8D15-6BDB-778751E6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4CACF6-2A23-D2FA-656B-A2002AD0C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7282CC-33A6-7035-1CCF-6618E062E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40FA2C-BDA9-0093-21B4-E01C20DE6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C9A009-4D2D-5100-B4ED-96AF7CA0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7BB1-D47C-48EB-9A4F-AC44620CA532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EB6A177-6981-0E54-26F7-22D627B3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5B1BEBE-DE3C-85F6-09A6-93C9AFD5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7F85-CD40-416A-8D8A-1D4CFFD55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68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33CF8-D557-C91D-21BC-C0AAD3F0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971C24-5790-9A8A-FA80-1430A966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7BB1-D47C-48EB-9A4F-AC44620CA532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4BBBC5-EE68-9377-5087-D62768D7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70869A8-D109-A4C5-9010-7C73E138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7F85-CD40-416A-8D8A-1D4CFFD55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02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2842DFE-899C-381C-59E1-27398264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7BB1-D47C-48EB-9A4F-AC44620CA532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6E75B3E-20EA-1864-E901-5696DB45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22089B-FA3A-BEDA-6609-2051A7EC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7F85-CD40-416A-8D8A-1D4CFFD55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1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FB92B-2E14-22D6-A4F9-F93D8299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08643-3A41-50A2-782F-FCD7C2C9F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4107E1-A07A-4571-168B-77C518886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DE068A-60C0-215A-DD39-7F56BBC8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7BB1-D47C-48EB-9A4F-AC44620CA532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C1F762-BFE0-5239-0F04-6F2E5FDC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1D6A27-F653-A7C9-00B5-482FEF03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7F85-CD40-416A-8D8A-1D4CFFD55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05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56B01-93E0-C298-9896-28CA2700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CB2917-D398-320E-8300-D5B6954FC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116750-9093-748D-4985-D59E0EE02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2A18D1-D21F-CEFE-EA12-24B346A6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7BB1-D47C-48EB-9A4F-AC44620CA532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250552-4FC4-7F53-B4EC-750C2A9D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F4680-D8DA-214B-C4BE-E7C0406C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7F85-CD40-416A-8D8A-1D4CFFD55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89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6D495A-3C34-B3A0-182A-206AF6CA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C4BA42-CB22-E2B2-AFA2-90D629459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08E4EC-7DD0-EE1A-95C5-9ADF7B9F6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7BB1-D47C-48EB-9A4F-AC44620CA532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EC0477-02EE-AB0E-24EE-9FD941E98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D304B6-9B43-588D-885C-FADA76BB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97F85-CD40-416A-8D8A-1D4CFFD55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0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inostri.catholica.cz/download/ListSvEusJero-r0.pdf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yK3dwVCTr2Y?feature=oembed" TargetMode="External"/><Relationship Id="rId1" Type="http://schemas.openxmlformats.org/officeDocument/2006/relationships/video" Target="https://www.youtube.com/embed/gWXjkewjCAU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eakthroughforyou.com/keys-for-succes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ewasew | Nine Saints">
            <a:extLst>
              <a:ext uri="{FF2B5EF4-FFF2-40B4-BE49-F238E27FC236}">
                <a16:creationId xmlns:a16="http://schemas.microsoft.com/office/drawing/2014/main" id="{B2524A38-8370-8BC2-C0BC-B0722BA03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b="111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D67EB7-5193-2AEE-CA09-617F8FEFB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24619"/>
            <a:ext cx="5541054" cy="1655378"/>
          </a:xfrm>
        </p:spPr>
        <p:txBody>
          <a:bodyPr>
            <a:normAutofit/>
          </a:bodyPr>
          <a:lstStyle/>
          <a:p>
            <a:r>
              <a:rPr lang="cs-CZ" sz="4400"/>
              <a:t>Základy středolatinské literatury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603E80-2F3B-880E-9509-6A5D2F76E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3668285"/>
            <a:ext cx="4431162" cy="1337967"/>
          </a:xfrm>
        </p:spPr>
        <p:txBody>
          <a:bodyPr>
            <a:normAutofit/>
          </a:bodyPr>
          <a:lstStyle/>
          <a:p>
            <a:r>
              <a:rPr lang="cs-CZ" dirty="0"/>
              <a:t>Patristika</a:t>
            </a:r>
          </a:p>
          <a:p>
            <a:r>
              <a:rPr lang="cs-CZ" dirty="0"/>
              <a:t>4.10.2022</a:t>
            </a:r>
          </a:p>
        </p:txBody>
      </p:sp>
    </p:spTree>
    <p:extLst>
      <p:ext uri="{BB962C8B-B14F-4D97-AF65-F5344CB8AC3E}">
        <p14:creationId xmlns:p14="http://schemas.microsoft.com/office/powerpoint/2010/main" val="83241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7" name="Rectangle 9236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9" name="Freeform: Shape 9238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C5A3DE-4BE6-A6BD-15D9-18255B7E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/>
              <a:t>Vyznání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7AA5F4-3AE6-8E56-98E5-6FDDA9F31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cs-CZ" sz="2000"/>
              <a:t>Vlastní životopis</a:t>
            </a:r>
          </a:p>
          <a:p>
            <a:pPr lvl="1"/>
            <a:r>
              <a:rPr lang="cs-CZ" sz="2000"/>
              <a:t>Ich forma</a:t>
            </a:r>
          </a:p>
          <a:p>
            <a:pPr lvl="1"/>
            <a:r>
              <a:rPr lang="cs-CZ" sz="2000"/>
              <a:t>Líčení cesty k víře</a:t>
            </a:r>
          </a:p>
          <a:p>
            <a:r>
              <a:rPr lang="cs-CZ" sz="2000"/>
              <a:t>Teologicko – filosofická část</a:t>
            </a:r>
          </a:p>
          <a:p>
            <a:pPr lvl="1"/>
            <a:r>
              <a:rPr lang="cs-CZ" sz="2000"/>
              <a:t>Úvahy o stvoření a času</a:t>
            </a:r>
          </a:p>
          <a:p>
            <a:pPr lvl="1"/>
            <a:r>
              <a:rPr lang="cs-CZ" sz="2000"/>
              <a:t>Interpretace knihy Genesis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ADFB1A-9946-C87F-07F2-03040AA67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46" t="1665" r="-3" b="-4094"/>
          <a:stretch/>
        </p:blipFill>
        <p:spPr>
          <a:xfrm>
            <a:off x="6603773" y="191750"/>
            <a:ext cx="5215466" cy="4504485"/>
          </a:xfrm>
          <a:prstGeom prst="rect">
            <a:avLst/>
          </a:prstGeom>
        </p:spPr>
      </p:pic>
      <p:pic>
        <p:nvPicPr>
          <p:cNvPr id="9218" name="Picture 2" descr="Špatné známky ve škole: Jak správně reagovat">
            <a:extLst>
              <a:ext uri="{FF2B5EF4-FFF2-40B4-BE49-F238E27FC236}">
                <a16:creationId xmlns:a16="http://schemas.microsoft.com/office/drawing/2014/main" id="{487B7132-3D4D-6DF2-B5CD-33C77E373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r="3" b="9416"/>
          <a:stretch/>
        </p:blipFill>
        <p:spPr bwMode="auto">
          <a:xfrm>
            <a:off x="7264964" y="4601205"/>
            <a:ext cx="3908340" cy="206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4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D0CD5D-FABA-1AB7-A813-4E0AD0C6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 dirty="0"/>
              <a:t>Vyznání, X, 12: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484217-60A7-0201-5264-C182A0B0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b="1"/>
              <a:t>Co dělal Bůh před stvořením světa?</a:t>
            </a:r>
          </a:p>
          <a:p>
            <a:pPr marL="0" indent="0">
              <a:buNone/>
            </a:pPr>
            <a:endParaRPr lang="cs-CZ" sz="1700"/>
          </a:p>
          <a:p>
            <a:pPr marL="0" indent="0">
              <a:buNone/>
            </a:pPr>
            <a:r>
              <a:rPr lang="cs-CZ" sz="1700"/>
              <a:t>„Hle, nyní odpovídám na otázku: "Co dělal Bůh, než stvořil nebe a zemi?" Neodpovím tím žertem, kterým kdosi odpověděl, chtěje se vyhnouti těžké otázce: "Připravoval peklo těm, kteří chtějí proniknout tak hluboké tajemství." Raději se přiznám: "Nevím, co nevím." Jestli se slovem "nebe a země" rozumí všechno stvoření, pak pravím otevřeně: "Než stvořil Bůh nebe a zemi, nedělal nic.“ </a:t>
            </a:r>
          </a:p>
        </p:txBody>
      </p:sp>
      <p:pic>
        <p:nvPicPr>
          <p:cNvPr id="1026" name="Picture 2" descr="Got an plans for today? Do nothing. You did that yestersay! Didn't finish.  | Sick humor, Funny memes, How to plan">
            <a:extLst>
              <a:ext uri="{FF2B5EF4-FFF2-40B4-BE49-F238E27FC236}">
                <a16:creationId xmlns:a16="http://schemas.microsoft.com/office/drawing/2014/main" id="{B21C26C6-E6AC-9B6D-9A6B-61160F954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6573" r="5525" b="4137"/>
          <a:stretch/>
        </p:blipFill>
        <p:spPr bwMode="auto">
          <a:xfrm>
            <a:off x="6800986" y="1701368"/>
            <a:ext cx="4747547" cy="34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4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69C81-E0BC-53B4-221B-B37229D3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545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sz="3800" dirty="0" err="1"/>
              <a:t>Eusebius</a:t>
            </a:r>
            <a:r>
              <a:rPr lang="cs-CZ" sz="3800" dirty="0"/>
              <a:t> </a:t>
            </a:r>
            <a:r>
              <a:rPr lang="cs-CZ" sz="3800" dirty="0" err="1"/>
              <a:t>Sofronius</a:t>
            </a:r>
            <a:r>
              <a:rPr lang="cs-CZ" sz="3800" dirty="0"/>
              <a:t> Hieronymus </a:t>
            </a:r>
            <a:br>
              <a:rPr lang="cs-CZ" sz="3800" dirty="0"/>
            </a:br>
            <a:r>
              <a:rPr lang="cs-CZ" sz="3800" dirty="0"/>
              <a:t>(sv. Jeroným; 347-420)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06AC9-EA74-7274-F140-D3ED5A55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545" y="2443315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Překlad Bible - Vulgáta</a:t>
            </a:r>
          </a:p>
          <a:p>
            <a:r>
              <a:rPr lang="cs-CZ" sz="2000" dirty="0"/>
              <a:t>Biblická exegeze</a:t>
            </a:r>
          </a:p>
          <a:p>
            <a:r>
              <a:rPr lang="cs-CZ" sz="2000" dirty="0"/>
              <a:t>Historiografická díla:</a:t>
            </a:r>
          </a:p>
          <a:p>
            <a:pPr lvl="1"/>
            <a:r>
              <a:rPr lang="cs-CZ" sz="2000" dirty="0"/>
              <a:t>Překlady východních církevních otců: </a:t>
            </a:r>
          </a:p>
          <a:p>
            <a:pPr lvl="2"/>
            <a:r>
              <a:rPr lang="cs-CZ" i="1" dirty="0" err="1"/>
              <a:t>Eusebius</a:t>
            </a:r>
            <a:r>
              <a:rPr lang="cs-CZ" i="1" dirty="0"/>
              <a:t> – </a:t>
            </a:r>
            <a:r>
              <a:rPr lang="cs-CZ" i="1" dirty="0" err="1"/>
              <a:t>Chronicon</a:t>
            </a:r>
            <a:r>
              <a:rPr lang="cs-CZ" i="1" dirty="0"/>
              <a:t> (</a:t>
            </a:r>
            <a:r>
              <a:rPr lang="cs-CZ" dirty="0"/>
              <a:t>Světová kronika</a:t>
            </a:r>
            <a:r>
              <a:rPr lang="cs-CZ" i="1" dirty="0"/>
              <a:t>)</a:t>
            </a:r>
          </a:p>
          <a:p>
            <a:pPr lvl="2"/>
            <a:r>
              <a:rPr lang="cs-CZ" i="1" dirty="0"/>
              <a:t>De </a:t>
            </a:r>
            <a:r>
              <a:rPr lang="cs-CZ" i="1" dirty="0" err="1"/>
              <a:t>viris</a:t>
            </a:r>
            <a:r>
              <a:rPr lang="cs-CZ" i="1" dirty="0"/>
              <a:t> </a:t>
            </a:r>
            <a:r>
              <a:rPr lang="cs-CZ" i="1" dirty="0" err="1"/>
              <a:t>illustribus</a:t>
            </a:r>
            <a:r>
              <a:rPr lang="cs-CZ" i="1" dirty="0"/>
              <a:t> </a:t>
            </a:r>
            <a:r>
              <a:rPr lang="cs-CZ" dirty="0"/>
              <a:t>(O slavných mužích) </a:t>
            </a:r>
          </a:p>
          <a:p>
            <a:pPr lvl="3"/>
            <a:r>
              <a:rPr lang="cs-CZ" sz="2000" dirty="0"/>
              <a:t> inspirace </a:t>
            </a:r>
            <a:r>
              <a:rPr lang="cs-CZ" sz="2000" dirty="0" err="1"/>
              <a:t>Suetoniem</a:t>
            </a:r>
            <a:endParaRPr lang="cs-CZ" sz="2000" dirty="0"/>
          </a:p>
          <a:p>
            <a:pPr lvl="3"/>
            <a:r>
              <a:rPr lang="cs-CZ" sz="2000" dirty="0"/>
              <a:t>Představuje křesťanské literáty</a:t>
            </a:r>
          </a:p>
          <a:p>
            <a:r>
              <a:rPr lang="cs-CZ" sz="2000" i="1" dirty="0"/>
              <a:t>Vitae </a:t>
            </a:r>
            <a:r>
              <a:rPr lang="cs-CZ" sz="2000" i="1" dirty="0" err="1"/>
              <a:t>eremitarum</a:t>
            </a:r>
            <a:r>
              <a:rPr lang="cs-CZ" sz="2000" i="1" dirty="0"/>
              <a:t> </a:t>
            </a:r>
            <a:r>
              <a:rPr lang="cs-CZ" sz="2000" dirty="0"/>
              <a:t>(Legendy o poustevnících)</a:t>
            </a:r>
          </a:p>
          <a:p>
            <a:r>
              <a:rPr lang="cs-CZ" sz="2000" dirty="0"/>
              <a:t>Korespondence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1AE46E-9FC5-1A61-0399-BEF96D233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5" r="3880"/>
          <a:stretch/>
        </p:blipFill>
        <p:spPr>
          <a:xfrm>
            <a:off x="-174171" y="10"/>
            <a:ext cx="513960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007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964E04-762C-0B27-A2C3-E440BC2E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cs-CZ" sz="4100" dirty="0"/>
              <a:t>Jeroným, Výbor z dopisů, </a:t>
            </a:r>
            <a:r>
              <a:rPr lang="cs-CZ" sz="4100" dirty="0" err="1"/>
              <a:t>Ep</a:t>
            </a:r>
            <a:r>
              <a:rPr lang="cs-CZ" sz="4100" dirty="0"/>
              <a:t>. 22, </a:t>
            </a:r>
            <a:r>
              <a:rPr lang="cs-CZ" sz="4100" dirty="0" err="1"/>
              <a:t>Eustochii</a:t>
            </a:r>
            <a:r>
              <a:rPr lang="cs-CZ" sz="4100" dirty="0"/>
              <a:t> o panenství</a:t>
            </a:r>
          </a:p>
        </p:txBody>
      </p:sp>
      <p:pic>
        <p:nvPicPr>
          <p:cNvPr id="6146" name="Picture 2" descr="Leonardův svatý Jeroným z Vatikánu připomíná 500. výročí ...">
            <a:extLst>
              <a:ext uri="{FF2B5EF4-FFF2-40B4-BE49-F238E27FC236}">
                <a16:creationId xmlns:a16="http://schemas.microsoft.com/office/drawing/2014/main" id="{49BCF684-67FF-F5F6-4525-FB4F8526C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r="-2" b="-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759C3-6885-8560-92F8-87C9EFB34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400"/>
              <a:t>„Ó kolikrát jsem si během pobytu na poušti, v té strašlivé krajině sežehlé slunečním žárem, jež je domovem poustevníků, představoval, že se nacházím uprostřed římských radovánek! </a:t>
            </a:r>
          </a:p>
          <a:p>
            <a:pPr marL="0" indent="0">
              <a:buNone/>
            </a:pPr>
            <a:r>
              <a:rPr lang="cs-CZ" sz="1400"/>
              <a:t>Sedával jsem úplně sám, plný hořkosti, s údy svraštělými jako starý pergamen a s kůží zčernalou jako tělo Etiopa. Každý den jsem proléval slzy, každý den naříkal, a pokud se mne proti mé vůli zmocnil spánek, své tělo, spíš jen kosti potažené kůží, jsem ukládal na holou zem.</a:t>
            </a:r>
          </a:p>
          <a:p>
            <a:pPr marL="0" indent="0">
              <a:buNone/>
            </a:pPr>
            <a:r>
              <a:rPr lang="cs-CZ" sz="1400"/>
              <a:t> O jídle a pití ani nemluvím, neboť poustevník svlažuje vyprahlé hrdlo jen chladnou vodou a pojíst něco vařeného se považuje za nemístnou rozmařilost. Sám jsem se ze strachu z pekla odsoudil k tomuto vězení, kde mi jedinou společnost dělali štíři a divá zvěř. </a:t>
            </a:r>
          </a:p>
          <a:p>
            <a:pPr marL="0" indent="0">
              <a:buNone/>
            </a:pPr>
            <a:r>
              <a:rPr lang="cs-CZ" sz="1400"/>
              <a:t>Nejednou se mi zdálo, že jsem se ocitl uprostřed reje dívek, a třebaže má tvář byla bledá z postů a tělo studené, jako bych už mel smrt na jazyku, uvnitř kypěl žár chtíče a má mysl planula žádostivostí.  A tak, jelikož nebylo jiné pomoci, padl jsem k Ježíšovým nohám, skrápěl je svými slzami a utíral je svými vlasy a neposlušné tělo krotil týdny trvajícími půsty.“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BA429C1-807F-3473-CF2D-5A562EB71F20}"/>
              </a:ext>
            </a:extLst>
          </p:cNvPr>
          <p:cNvSpPr txBox="1"/>
          <p:nvPr/>
        </p:nvSpPr>
        <p:spPr>
          <a:xfrm>
            <a:off x="6542314" y="6416862"/>
            <a:ext cx="531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Leonardo da Vinci: Svatý Jeroným v poušti (1486-1490)</a:t>
            </a:r>
          </a:p>
        </p:txBody>
      </p:sp>
    </p:spTree>
    <p:extLst>
      <p:ext uri="{BB962C8B-B14F-4D97-AF65-F5344CB8AC3E}">
        <p14:creationId xmlns:p14="http://schemas.microsoft.com/office/powerpoint/2010/main" val="364691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E163D0-B518-3902-06F0-01BF1DDB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13" y="230206"/>
            <a:ext cx="9392421" cy="1330841"/>
          </a:xfrm>
        </p:spPr>
        <p:txBody>
          <a:bodyPr>
            <a:normAutofit/>
          </a:bodyPr>
          <a:lstStyle/>
          <a:p>
            <a:r>
              <a:rPr lang="cs-CZ" dirty="0"/>
              <a:t>Jeroným, Výbor z dopisů, </a:t>
            </a:r>
            <a:r>
              <a:rPr lang="cs-CZ" dirty="0" err="1"/>
              <a:t>Ep</a:t>
            </a:r>
            <a:r>
              <a:rPr lang="cs-CZ" dirty="0"/>
              <a:t>. 22 (</a:t>
            </a:r>
            <a:r>
              <a:rPr lang="cs-CZ" dirty="0" err="1"/>
              <a:t>Eustochii</a:t>
            </a:r>
            <a:r>
              <a:rPr lang="cs-CZ" dirty="0"/>
              <a:t> o panenství)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10C8A-BBF9-1A94-0CD1-ABD6E7AB5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" y="2227187"/>
            <a:ext cx="6040984" cy="4345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200" dirty="0"/>
              <a:t>„Když jsem před mnoha lety zřeknuv se domu, rodičů, sestry, příbuzných, a což ještě těžší, návyku na vybranější jídlo, pro království nebeská se oklestil a vydal se v boj do </a:t>
            </a:r>
            <a:r>
              <a:rPr lang="cs-CZ" sz="1200" dirty="0" err="1"/>
              <a:t>Jerusaléma</a:t>
            </a:r>
            <a:r>
              <a:rPr lang="cs-CZ" sz="1200" dirty="0"/>
              <a:t>, knihovny, kterou jsem si v Římě s největší pílí a námahou byl sehnal, nemohl jsem přece nijak oželeti.</a:t>
            </a:r>
          </a:p>
          <a:p>
            <a:pPr marL="0" indent="0">
              <a:buNone/>
            </a:pPr>
            <a:r>
              <a:rPr lang="cs-CZ" sz="1200" dirty="0"/>
              <a:t>Postil jsem se tedy, já ubožák, abych četl Cicerona. Po častých bděních nočních, po slzách, jež mi připomínáním minulých hříchů z nejhlubších útrob vyrážely, </a:t>
            </a:r>
            <a:r>
              <a:rPr lang="cs-CZ" sz="1200" dirty="0" err="1"/>
              <a:t>Plautus</a:t>
            </a:r>
            <a:r>
              <a:rPr lang="cs-CZ" sz="1200" dirty="0"/>
              <a:t> brán byl do rukou. Šel-li jsem kdy do sebe A jal se čísti proroky, odpuzovala mne nešlechtěná řeč (…)</a:t>
            </a:r>
          </a:p>
          <a:p>
            <a:pPr marL="0" indent="0">
              <a:buNone/>
            </a:pPr>
            <a:r>
              <a:rPr lang="cs-CZ" sz="1200" dirty="0"/>
              <a:t>Asi v polovici čtyřicetidenního postu zachvátila mé vyčerpané tělo horečka až do dřeni pronikající, a ní na chvilku se neutišujíc — což skoro </a:t>
            </a:r>
            <a:r>
              <a:rPr lang="cs-CZ" sz="1200" dirty="0" err="1"/>
              <a:t>neuvěřitelno</a:t>
            </a:r>
            <a:r>
              <a:rPr lang="cs-CZ" sz="1200" dirty="0"/>
              <a:t> —tak moje nešťastné údy sžírala, že div mi kůže s kostí neslezla. (…) V tom náhle vytržen v duchu, přitažen jsem před soudnou stolici, kdež bylo tolik světla a tolik z jasu okolostojících lesku, že leže na zemi, vzhůru pohleděti jsem se neosměloval. Tázán byv po svém stavu, odpověděl jsem, že křesťan jsem. Ten však, jenž seděl na stolci, praví: </a:t>
            </a:r>
          </a:p>
          <a:p>
            <a:pPr marL="0" indent="0">
              <a:buNone/>
            </a:pPr>
            <a:r>
              <a:rPr lang="cs-CZ" sz="1200" dirty="0"/>
              <a:t>„Lžeš, </a:t>
            </a:r>
            <a:r>
              <a:rPr lang="cs-CZ" sz="1200" dirty="0" err="1"/>
              <a:t>ciceroňan</a:t>
            </a:r>
            <a:r>
              <a:rPr lang="cs-CZ" sz="1200" dirty="0"/>
              <a:t> jsi, ne křesťan; nebo kde poklad tvůj, tam i srdce tvé.“ </a:t>
            </a:r>
          </a:p>
          <a:p>
            <a:pPr marL="0" indent="0">
              <a:buNone/>
            </a:pPr>
            <a:r>
              <a:rPr lang="cs-CZ" sz="1200" dirty="0"/>
              <a:t>Rázem jsem oněměl, a za bičování, (neboť bíti mne kázal), ještě více palčivostí svědomí jsem byl mučen (…) Jal jsem se však přece volati a bědovati: </a:t>
            </a:r>
          </a:p>
          <a:p>
            <a:pPr marL="0" indent="0">
              <a:buNone/>
            </a:pPr>
            <a:r>
              <a:rPr lang="cs-CZ" sz="1200" dirty="0"/>
              <a:t>„Smiluj se nade mnou, pane, smiluj se nade mnou.“ </a:t>
            </a:r>
          </a:p>
          <a:p>
            <a:pPr marL="0" indent="0">
              <a:buNone/>
            </a:pPr>
            <a:r>
              <a:rPr lang="cs-CZ" sz="1200" dirty="0"/>
              <a:t>Tento hlas vyzníval mezi šlehy důtek. Posléze přítomní </a:t>
            </a:r>
            <a:r>
              <a:rPr lang="cs-CZ" sz="1200" dirty="0" err="1"/>
              <a:t>padše</a:t>
            </a:r>
            <a:r>
              <a:rPr lang="cs-CZ" sz="1200" dirty="0"/>
              <a:t> k nohám soudcovým prosili ho, aby prominul mládí a zbloudivšímu propůjčil času k pokání a teprve tehdy mne pohnal k mukám, četl-li bych ještě někdy knihy pohanské. Já v té perné hodince byl bych ještě větší věci slíbil, i jal jsem se přísahati a jménem jeho se dokládaje volal jsem: „Pane, vezmu-li kdy do rukou, budu-li kdy čísti knihy světské, tebe jsem zapřel.“</a:t>
            </a:r>
          </a:p>
        </p:txBody>
      </p:sp>
      <p:pic>
        <p:nvPicPr>
          <p:cNvPr id="5" name="Obrázek 4" descr="Obsah obrázku osoba, kočka, žena, vsedě&#10;&#10;Popis byl vytvořen automaticky">
            <a:extLst>
              <a:ext uri="{FF2B5EF4-FFF2-40B4-BE49-F238E27FC236}">
                <a16:creationId xmlns:a16="http://schemas.microsoft.com/office/drawing/2014/main" id="{B786F49D-22FE-BF10-1A23-1DFBB4E3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47" y="2684206"/>
            <a:ext cx="4788505" cy="239425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DFA61C-DD68-47A5-24FF-F388BD21768C}"/>
              </a:ext>
            </a:extLst>
          </p:cNvPr>
          <p:cNvSpPr txBox="1"/>
          <p:nvPr/>
        </p:nvSpPr>
        <p:spPr>
          <a:xfrm>
            <a:off x="6958890" y="4299581"/>
            <a:ext cx="206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Ciceroňan</a:t>
            </a:r>
            <a:r>
              <a:rPr lang="cs-CZ" b="1" dirty="0">
                <a:solidFill>
                  <a:schemeClr val="bg1"/>
                </a:solidFill>
              </a:rPr>
              <a:t> jsi, ne křesťan!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B3CE50-B912-629C-BE65-9B3AC53D35C3}"/>
              </a:ext>
            </a:extLst>
          </p:cNvPr>
          <p:cNvSpPr txBox="1"/>
          <p:nvPr/>
        </p:nvSpPr>
        <p:spPr>
          <a:xfrm>
            <a:off x="6749747" y="2693478"/>
            <a:ext cx="206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Poslední soud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446A05-C2D3-CDDA-70C4-5C24E208BB4F}"/>
              </a:ext>
            </a:extLst>
          </p:cNvPr>
          <p:cNvSpPr txBox="1"/>
          <p:nvPr/>
        </p:nvSpPr>
        <p:spPr>
          <a:xfrm>
            <a:off x="9143999" y="2684206"/>
            <a:ext cx="206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Jeroným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445AD8B-4EEB-0BD9-D3F3-B76710B28B15}"/>
              </a:ext>
            </a:extLst>
          </p:cNvPr>
          <p:cNvSpPr txBox="1"/>
          <p:nvPr/>
        </p:nvSpPr>
        <p:spPr>
          <a:xfrm>
            <a:off x="6857234" y="5579327"/>
            <a:ext cx="46810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Překlad dopisů: </a:t>
            </a:r>
            <a:r>
              <a:rPr lang="cs-CZ" sz="1050" dirty="0">
                <a:hlinkClick r:id="rId3"/>
              </a:rPr>
              <a:t>http://librinostri.catholica.cz/download/ListSvEusJero-r0.pdf</a:t>
            </a:r>
            <a:r>
              <a:rPr lang="cs-CZ" sz="1050" dirty="0"/>
              <a:t> </a:t>
            </a:r>
          </a:p>
          <a:p>
            <a:r>
              <a:rPr lang="cs-CZ" sz="1050" dirty="0"/>
              <a:t>(Listy svatého </a:t>
            </a:r>
            <a:r>
              <a:rPr lang="cs-CZ" sz="1050" dirty="0" err="1"/>
              <a:t>Eusebia</a:t>
            </a:r>
            <a:r>
              <a:rPr lang="cs-CZ" sz="1050" dirty="0"/>
              <a:t> Jeronyma (kněze a učitele církve), přel. L. Stříž, Vyškov: Antonín Ludvík Stříž, 1917).</a:t>
            </a:r>
          </a:p>
        </p:txBody>
      </p:sp>
    </p:spTree>
    <p:extLst>
      <p:ext uri="{BB962C8B-B14F-4D97-AF65-F5344CB8AC3E}">
        <p14:creationId xmlns:p14="http://schemas.microsoft.com/office/powerpoint/2010/main" val="2458939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4" name="Rectangle 10253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6" name="Rectangle 10255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CD7971-EC0F-D8A1-5B05-63314A55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624" y="385375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Aurelius Ambrosius </a:t>
            </a:r>
            <a:r>
              <a:rPr lang="cs-CZ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Mediolanensis</a:t>
            </a:r>
            <a:r>
              <a:rPr lang="cs-C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(sv. Ambrož; cca 340-397)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43772D-031B-5736-42A8-939E4E7B2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06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EB72C9-0D4E-6729-8822-C812C8E77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224" y="1736847"/>
            <a:ext cx="3810000" cy="410104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Biskup v Miláně, učitel Augustina</a:t>
            </a:r>
          </a:p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Autor exegetických, dogmatických  a etických spisů</a:t>
            </a:r>
          </a:p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Uvedl do křesťanské tradice </a:t>
            </a: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hymny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dal jim pevnou formu</a:t>
            </a:r>
          </a:p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Dnes připisujeme Ambrožovi jen několik hymnů, např. </a:t>
            </a:r>
            <a:r>
              <a:rPr lang="cs-CZ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Veni</a:t>
            </a:r>
            <a:r>
              <a:rPr lang="cs-CZ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redemptor</a:t>
            </a:r>
            <a:r>
              <a:rPr lang="cs-CZ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gentium (Přijď, vykupiteli světa)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183DD850-3344-96E0-2601-E8C60A9ED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13" b="-3795"/>
          <a:stretch/>
        </p:blipFill>
        <p:spPr bwMode="auto">
          <a:xfrm>
            <a:off x="8724222" y="0"/>
            <a:ext cx="3495269" cy="7119247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44CDEED-C363-A5E5-86A1-D2E91D755B8E}"/>
              </a:ext>
            </a:extLst>
          </p:cNvPr>
          <p:cNvSpPr txBox="1"/>
          <p:nvPr/>
        </p:nvSpPr>
        <p:spPr>
          <a:xfrm>
            <a:off x="3484110" y="-2"/>
            <a:ext cx="32832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Mozaika z Baziliky sv. Ambrože v Miláně (cca 380-500)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9C86DE7-5D1A-0308-FDA2-AB6C13A35541}"/>
              </a:ext>
            </a:extLst>
          </p:cNvPr>
          <p:cNvSpPr txBox="1"/>
          <p:nvPr/>
        </p:nvSpPr>
        <p:spPr>
          <a:xfrm>
            <a:off x="3839461" y="5567562"/>
            <a:ext cx="4656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0" i="0" dirty="0">
                <a:effectLst/>
              </a:rPr>
              <a:t>prof. Karel Rozum – ZÍBRT, Čeněk. </a:t>
            </a:r>
            <a:r>
              <a:rPr lang="cs-CZ" sz="800" b="0" i="1" dirty="0">
                <a:effectLst/>
              </a:rPr>
              <a:t>Den se krátí, noc se dlouží</a:t>
            </a:r>
            <a:r>
              <a:rPr lang="cs-CZ" sz="800" b="0" i="0" dirty="0">
                <a:effectLst/>
              </a:rPr>
              <a:t>, s. 63, 66:</a:t>
            </a:r>
          </a:p>
          <a:p>
            <a:pPr algn="just"/>
            <a:r>
              <a:rPr lang="cs-CZ" sz="800" b="0" i="0" dirty="0">
                <a:solidFill>
                  <a:srgbClr val="000000"/>
                </a:solidFill>
                <a:effectLst/>
              </a:rPr>
              <a:t>Prof. K. Rozumoví podařilo se zachytiti obrázkem i slovem všeobecně již skoro vyhynulý a nikde v české literatuře nedoložený zvyk: obíhání a honění dětí Ambrožem kolem kostela na den tohoto světce (7. prosince). Ambrož přestrojený se objeví za soumraku u kostela a děti hrdinsky na něj pokřikují. Občas upustí Ambrož nějakou cukrovinku a tím přiláká děti ku sbírání. V tom se za nimi milý Ambrož s koštětem pustí a honí je, až sotva dechu popadají. Úprava jeho je jednoduchá: hlavu kryje černá, homolovitá, šikmo seříznutá čáka, s připnutým týlem, který zastírá obličej. Na sobě má košili a na rukou navlečené bílé kapsáře. V pravé ruce drží koště polepené bílým papírem a levou občas vyndává z uzlíčku nějakou cukrovinku. Ambrož posud honívá děti kolem Kolína, v Suchdolu, v </a:t>
            </a:r>
            <a:r>
              <a:rPr lang="cs-CZ" sz="800" b="0" i="0" dirty="0" err="1">
                <a:solidFill>
                  <a:srgbClr val="000000"/>
                </a:solidFill>
                <a:effectLst/>
              </a:rPr>
              <a:t>Čouši</a:t>
            </a:r>
            <a:r>
              <a:rPr lang="cs-CZ" sz="800" b="0" i="0" dirty="0">
                <a:solidFill>
                  <a:srgbClr val="000000"/>
                </a:solidFill>
                <a:effectLst/>
              </a:rPr>
              <a:t> u Mostu. Náš Ambrož je z Nových Dvorů.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72675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7" name="Rectangle 7186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9" name="Freeform: Shape 7188">
            <a:extLst>
              <a:ext uri="{FF2B5EF4-FFF2-40B4-BE49-F238E27FC236}">
                <a16:creationId xmlns:a16="http://schemas.microsoft.com/office/drawing/2014/main" id="{2E4C77E0-AD32-4D51-A420-0A861D5A8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28382A-1FA4-1C17-440A-8DC691E6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7071301" cy="1322888"/>
          </a:xfrm>
        </p:spPr>
        <p:txBody>
          <a:bodyPr>
            <a:normAutofit/>
          </a:bodyPr>
          <a:lstStyle/>
          <a:p>
            <a:r>
              <a:rPr lang="cs-CZ"/>
              <a:t>Ambrož: </a:t>
            </a:r>
            <a:r>
              <a:rPr lang="cs-CZ" i="1" err="1"/>
              <a:t>Veni</a:t>
            </a:r>
            <a:r>
              <a:rPr lang="cs-CZ" i="1"/>
              <a:t> </a:t>
            </a:r>
            <a:r>
              <a:rPr lang="cs-CZ" i="1" err="1"/>
              <a:t>redemptor</a:t>
            </a:r>
            <a:r>
              <a:rPr lang="cs-CZ" i="1"/>
              <a:t> gentium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74DB63-E274-F28E-533A-99D6EB7F9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337641"/>
            <a:ext cx="7071301" cy="368038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sz="2000" b="0" i="0">
                <a:effectLst/>
                <a:latin typeface="Arial" panose="020B0604020202020204" pitchFamily="34" charset="0"/>
              </a:rPr>
              <a:t>Veni, redemptor gentium;</a:t>
            </a:r>
            <a:br>
              <a:rPr lang="cs-CZ" sz="2000"/>
            </a:br>
            <a:r>
              <a:rPr lang="cs-CZ" sz="2000" b="0" i="0">
                <a:effectLst/>
                <a:latin typeface="Arial" panose="020B0604020202020204" pitchFamily="34" charset="0"/>
              </a:rPr>
              <a:t>ostende partum Virginis;</a:t>
            </a:r>
            <a:br>
              <a:rPr lang="cs-CZ" sz="2000"/>
            </a:br>
            <a:r>
              <a:rPr lang="cs-CZ" sz="2000" b="0" i="0">
                <a:effectLst/>
                <a:latin typeface="Arial" panose="020B0604020202020204" pitchFamily="34" charset="0"/>
              </a:rPr>
              <a:t>miretur omne saeculum:</a:t>
            </a:r>
            <a:br>
              <a:rPr lang="cs-CZ" sz="2000"/>
            </a:br>
            <a:r>
              <a:rPr lang="cs-CZ" sz="2000" b="0" i="0">
                <a:effectLst/>
                <a:latin typeface="Arial" panose="020B0604020202020204" pitchFamily="34" charset="0"/>
              </a:rPr>
              <a:t>talis decet partus Deum.</a:t>
            </a:r>
          </a:p>
          <a:p>
            <a:pPr marL="0" indent="0">
              <a:buNone/>
            </a:pPr>
            <a:endParaRPr lang="cs-CZ" sz="2000" b="0" i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0" i="0">
                <a:effectLst/>
                <a:latin typeface="Arial" panose="020B0604020202020204" pitchFamily="34" charset="0"/>
              </a:rPr>
              <a:t>Non ex virili semine,</a:t>
            </a:r>
            <a:br>
              <a:rPr lang="cs-CZ" sz="2000"/>
            </a:br>
            <a:r>
              <a:rPr lang="cs-CZ" sz="2000" b="0" i="0">
                <a:effectLst/>
                <a:latin typeface="Arial" panose="020B0604020202020204" pitchFamily="34" charset="0"/>
              </a:rPr>
              <a:t>Sed mystico spiramine</a:t>
            </a:r>
            <a:br>
              <a:rPr lang="cs-CZ" sz="2000"/>
            </a:br>
            <a:r>
              <a:rPr lang="cs-CZ" sz="2000" b="0" i="0">
                <a:effectLst/>
                <a:latin typeface="Arial" panose="020B0604020202020204" pitchFamily="34" charset="0"/>
              </a:rPr>
              <a:t>Verbum Dei factum caro</a:t>
            </a:r>
            <a:br>
              <a:rPr lang="cs-CZ" sz="2000"/>
            </a:br>
            <a:r>
              <a:rPr lang="cs-CZ" sz="2000" b="0" i="0">
                <a:effectLst/>
                <a:latin typeface="Arial" panose="020B0604020202020204" pitchFamily="34" charset="0"/>
              </a:rPr>
              <a:t>Fructusque ventris floruit</a:t>
            </a:r>
            <a:endParaRPr lang="cs-CZ" sz="200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200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0" i="0">
                <a:effectLst/>
                <a:latin typeface="Arial" panose="020B0604020202020204" pitchFamily="34" charset="0"/>
              </a:rPr>
              <a:t>Přijď, vykupiteli světa</a:t>
            </a:r>
            <a:br>
              <a:rPr lang="cs-CZ" sz="2000"/>
            </a:br>
            <a:r>
              <a:rPr lang="cs-CZ" sz="2000">
                <a:latin typeface="Arial" panose="020B0604020202020204" pitchFamily="34" charset="0"/>
              </a:rPr>
              <a:t>Ukaž porod z Panny;</a:t>
            </a:r>
            <a:br>
              <a:rPr lang="cs-CZ" sz="2000"/>
            </a:br>
            <a:r>
              <a:rPr lang="cs-CZ" sz="2000" b="0" i="0">
                <a:effectLst/>
                <a:latin typeface="Arial" panose="020B0604020202020204" pitchFamily="34" charset="0"/>
              </a:rPr>
              <a:t>Ať se diví celý svět:</a:t>
            </a:r>
            <a:br>
              <a:rPr lang="cs-CZ" sz="2000"/>
            </a:br>
            <a:r>
              <a:rPr lang="cs-CZ" sz="2000">
                <a:latin typeface="Arial" panose="020B0604020202020204" pitchFamily="34" charset="0"/>
              </a:rPr>
              <a:t>T</a:t>
            </a:r>
            <a:r>
              <a:rPr lang="cs-CZ" sz="2000" b="0" i="0">
                <a:effectLst/>
                <a:latin typeface="Arial" panose="020B0604020202020204" pitchFamily="34" charset="0"/>
              </a:rPr>
              <a:t>akový zrod sluší Bohu.</a:t>
            </a:r>
            <a:endParaRPr lang="cs-CZ" sz="200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2000" b="0" i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0" i="0">
                <a:effectLst/>
                <a:latin typeface="Arial" panose="020B0604020202020204" pitchFamily="34" charset="0"/>
              </a:rPr>
              <a:t>Nikoliv z mužského semene,</a:t>
            </a:r>
            <a:br>
              <a:rPr lang="cs-CZ" sz="2000"/>
            </a:br>
            <a:r>
              <a:rPr lang="cs-CZ" sz="2000">
                <a:latin typeface="Arial" panose="020B0604020202020204" pitchFamily="34" charset="0"/>
              </a:rPr>
              <a:t>A</a:t>
            </a:r>
            <a:r>
              <a:rPr lang="cs-CZ" sz="2000" b="0" i="0">
                <a:effectLst/>
                <a:latin typeface="Arial" panose="020B0604020202020204" pitchFamily="34" charset="0"/>
              </a:rPr>
              <a:t>le z mystického vnuknutí</a:t>
            </a:r>
            <a:br>
              <a:rPr lang="cs-CZ" sz="2000"/>
            </a:br>
            <a:r>
              <a:rPr lang="cs-CZ" sz="2000">
                <a:latin typeface="Arial" panose="020B0604020202020204" pitchFamily="34" charset="0"/>
              </a:rPr>
              <a:t>S</a:t>
            </a:r>
            <a:r>
              <a:rPr lang="cs-CZ" sz="2000" b="0" i="0">
                <a:effectLst/>
                <a:latin typeface="Arial" panose="020B0604020202020204" pitchFamily="34" charset="0"/>
              </a:rPr>
              <a:t>e Slovo </a:t>
            </a:r>
            <a:r>
              <a:rPr lang="cs-CZ" sz="2000">
                <a:latin typeface="Arial" panose="020B0604020202020204" pitchFamily="34" charset="0"/>
              </a:rPr>
              <a:t>Boží stalo tělem</a:t>
            </a:r>
            <a:br>
              <a:rPr lang="cs-CZ" sz="2000"/>
            </a:br>
            <a:r>
              <a:rPr lang="cs-CZ" sz="2000" b="0" i="0">
                <a:effectLst/>
                <a:latin typeface="Arial" panose="020B0604020202020204" pitchFamily="34" charset="0"/>
              </a:rPr>
              <a:t>A vykvetl z lůna plod.</a:t>
            </a:r>
            <a:endParaRPr lang="cs-CZ" sz="2000">
              <a:latin typeface="Arial" panose="020B0604020202020204" pitchFamily="34" charset="0"/>
            </a:endParaRPr>
          </a:p>
        </p:txBody>
      </p:sp>
      <p:pic>
        <p:nvPicPr>
          <p:cNvPr id="6" name="Online médium 3" title="Veni, redemptor gentium">
            <a:hlinkClick r:id="" action="ppaction://media"/>
            <a:extLst>
              <a:ext uri="{FF2B5EF4-FFF2-40B4-BE49-F238E27FC236}">
                <a16:creationId xmlns:a16="http://schemas.microsoft.com/office/drawing/2014/main" id="{CED6BCF0-5303-FF24-B98E-0429333EE3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51121" y="1451254"/>
            <a:ext cx="2402679" cy="1802009"/>
          </a:xfrm>
          <a:prstGeom prst="rect">
            <a:avLst/>
          </a:prstGeom>
        </p:spPr>
      </p:pic>
      <p:pic>
        <p:nvPicPr>
          <p:cNvPr id="7" name="Online médium 4" title="Veni Redemptor Gentium - Paul Schwartz">
            <a:hlinkClick r:id="" action="ppaction://media"/>
            <a:extLst>
              <a:ext uri="{FF2B5EF4-FFF2-40B4-BE49-F238E27FC236}">
                <a16:creationId xmlns:a16="http://schemas.microsoft.com/office/drawing/2014/main" id="{F224C612-C325-1A12-5B1C-B0271FD61EB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8951121" y="3574997"/>
            <a:ext cx="2402679" cy="1357513"/>
          </a:xfrm>
          <a:prstGeom prst="rect">
            <a:avLst/>
          </a:prstGeom>
        </p:spPr>
      </p:pic>
      <p:sp>
        <p:nvSpPr>
          <p:cNvPr id="7191" name="Freeform: Shape 7190">
            <a:extLst>
              <a:ext uri="{FF2B5EF4-FFF2-40B4-BE49-F238E27FC236}">
                <a16:creationId xmlns:a16="http://schemas.microsoft.com/office/drawing/2014/main" id="{7900702D-FF4F-4820-9979-F623BBCC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7" name="Rectangle 1230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The Decapitated Saints Who Still Managed to Hold Their Heads Up - Atlas  Obscura">
            <a:extLst>
              <a:ext uri="{FF2B5EF4-FFF2-40B4-BE49-F238E27FC236}">
                <a16:creationId xmlns:a16="http://schemas.microsoft.com/office/drawing/2014/main" id="{0011A3AF-984B-2731-1EA1-00976817CA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5774"/>
          <a:stretch/>
        </p:blipFill>
        <p:spPr bwMode="auto">
          <a:xfrm>
            <a:off x="255544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9" name="Rectangle 1230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B5DCFA-6F00-E87C-72BD-118AAC9DAE1E}"/>
              </a:ext>
            </a:extLst>
          </p:cNvPr>
          <p:cNvSpPr txBox="1"/>
          <p:nvPr/>
        </p:nvSpPr>
        <p:spPr>
          <a:xfrm>
            <a:off x="435430" y="3115228"/>
            <a:ext cx="30153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/>
              <a:t>Děkuji</a:t>
            </a:r>
            <a:r>
              <a:rPr lang="en-US" sz="3600" dirty="0"/>
              <a:t> za </a:t>
            </a:r>
            <a:r>
              <a:rPr lang="en-US" sz="3600" dirty="0" err="1"/>
              <a:t>pozornost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881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66A38D-AD72-7807-014A-CFBC86AE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609600"/>
            <a:ext cx="5816361" cy="1330839"/>
          </a:xfrm>
        </p:spPr>
        <p:txBody>
          <a:bodyPr>
            <a:normAutofit/>
          </a:bodyPr>
          <a:lstStyle/>
          <a:p>
            <a:r>
              <a:rPr lang="cs-CZ" sz="2800" dirty="0"/>
              <a:t>Domácí úkol: Sedm klíčů k porozumění Písmu (</a:t>
            </a:r>
            <a:r>
              <a:rPr lang="cs-CZ" sz="2800" i="1" dirty="0" err="1"/>
              <a:t>Postilla</a:t>
            </a:r>
            <a:r>
              <a:rPr lang="cs-CZ" sz="2800" i="1" dirty="0"/>
              <a:t> </a:t>
            </a:r>
            <a:r>
              <a:rPr lang="cs-CZ" sz="2800" i="1" dirty="0" err="1"/>
              <a:t>litteralis</a:t>
            </a:r>
            <a:r>
              <a:rPr lang="cs-CZ" sz="2800" i="1" dirty="0"/>
              <a:t> Mikuláše z Lyry</a:t>
            </a:r>
            <a:r>
              <a:rPr lang="cs-CZ" sz="2800" dirty="0"/>
              <a:t>)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822034-63C8-4013-BC7C-A777612D6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2194101"/>
            <a:ext cx="5816362" cy="3908587"/>
          </a:xfrm>
        </p:spPr>
        <p:txBody>
          <a:bodyPr>
            <a:normAutofit/>
          </a:bodyPr>
          <a:lstStyle/>
          <a:p>
            <a:pPr lvl="1"/>
            <a:r>
              <a:rPr lang="cs-CZ" sz="2000"/>
              <a:t>Jak byste shrnuli Mikulášův postoj ke stavu biblické exegeze (=výkladu) v jeho době?</a:t>
            </a:r>
          </a:p>
          <a:p>
            <a:pPr lvl="1"/>
            <a:r>
              <a:rPr lang="cs-CZ" sz="2000"/>
              <a:t>Mikuláš se v prologu odvolává na celou řadu autorů a textů. Které podle vás vnímá jako nejdůvěryhodnější autority? Se kterými naopak nesouhlasí a proč?</a:t>
            </a:r>
          </a:p>
          <a:p>
            <a:pPr lvl="1"/>
            <a:r>
              <a:rPr lang="cs-CZ" sz="2000"/>
              <a:t>Mikuláš rovněž do prologu zařazuje7 pravidel (klíčů) pro výklad Písma, které dle svých slov přejal od Isidora ze Sevilly (560-636)</a:t>
            </a:r>
          </a:p>
          <a:p>
            <a:pPr lvl="2"/>
            <a:r>
              <a:rPr lang="cs-CZ"/>
              <a:t>Přijde vám těchto 7 pravidel, převzatých od Isidora, myšlenkově plně v souladu s první částí textu, jejímž autorem je přímo Mikuláš z Lyry?</a:t>
            </a: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99FD5-20E2-34F4-A29E-FDC145B0E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75" y="1733122"/>
            <a:ext cx="4931077" cy="167524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002EFD-B10A-2315-148C-FCD9DD786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38" y="3381519"/>
            <a:ext cx="4955749" cy="185901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0FAC757-6028-E1EE-4086-4B28323FD4DF}"/>
              </a:ext>
            </a:extLst>
          </p:cNvPr>
          <p:cNvSpPr txBox="1"/>
          <p:nvPr/>
        </p:nvSpPr>
        <p:spPr>
          <a:xfrm>
            <a:off x="212938" y="5496702"/>
            <a:ext cx="5399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Převzato z: </a:t>
            </a:r>
            <a:r>
              <a:rPr lang="cs-CZ" sz="1000" dirty="0">
                <a:hlinkClick r:id="rId4"/>
              </a:rPr>
              <a:t>https://www.breakthroughforyou.com/keys-for-success/</a:t>
            </a:r>
            <a:endParaRPr lang="cs-CZ" sz="1000" dirty="0"/>
          </a:p>
          <a:p>
            <a:r>
              <a:rPr lang="cs-CZ" sz="1000" dirty="0"/>
              <a:t>S Isidorem ze Sevilly ani Mikulášem z Lyry to nemá sice nic společného, ale zdá se, klíče k bibli a k úspěchu by chtěl mít každý. V pozdní antice, ve 14. století i v USA ve třetím tisíciletí.</a:t>
            </a:r>
          </a:p>
        </p:txBody>
      </p:sp>
    </p:spTree>
    <p:extLst>
      <p:ext uri="{BB962C8B-B14F-4D97-AF65-F5344CB8AC3E}">
        <p14:creationId xmlns:p14="http://schemas.microsoft.com/office/powerpoint/2010/main" val="28633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CE5E3518-1F77-C3D2-9023-B504CC07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547" y="936697"/>
            <a:ext cx="3866583" cy="3842356"/>
          </a:xfrm>
          <a:prstGeom prst="rect">
            <a:avLst/>
          </a:prstGeom>
        </p:spPr>
      </p:pic>
      <p:pic>
        <p:nvPicPr>
          <p:cNvPr id="2050" name="Picture 2" descr="St. Augustine: 10 Things to Know and Share| National Catholic Register">
            <a:extLst>
              <a:ext uri="{FF2B5EF4-FFF2-40B4-BE49-F238E27FC236}">
                <a16:creationId xmlns:a16="http://schemas.microsoft.com/office/drawing/2014/main" id="{A4A58D44-16C8-D02D-B55F-FE2DAAB83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1" t="970" r="1702" b="-1224"/>
          <a:stretch/>
        </p:blipFill>
        <p:spPr bwMode="auto">
          <a:xfrm>
            <a:off x="4356465" y="999927"/>
            <a:ext cx="3508495" cy="269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87499C0-F6C5-EFF2-9B2D-6A9F3E45C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80"/>
          <a:stretch/>
        </p:blipFill>
        <p:spPr>
          <a:xfrm>
            <a:off x="134399" y="2902479"/>
            <a:ext cx="3972479" cy="323457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A569A60-FF82-EFD7-89B4-17BF53AA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90" y="670114"/>
            <a:ext cx="3508495" cy="1325563"/>
          </a:xfrm>
        </p:spPr>
        <p:txBody>
          <a:bodyPr>
            <a:noAutofit/>
          </a:bodyPr>
          <a:lstStyle/>
          <a:p>
            <a:r>
              <a:rPr lang="cs-CZ" sz="3200" dirty="0"/>
              <a:t>Sedm klíčů: textová tradice od </a:t>
            </a:r>
            <a:r>
              <a:rPr lang="cs-CZ" sz="3200" dirty="0" err="1"/>
              <a:t>Tyconia</a:t>
            </a:r>
            <a:r>
              <a:rPr lang="cs-CZ" sz="3200" dirty="0"/>
              <a:t> po Mikuláše z Lyry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37C1D58-FD15-4208-F2E4-67132C625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71942"/>
              </p:ext>
            </p:extLst>
          </p:nvPr>
        </p:nvGraphicFramePr>
        <p:xfrm>
          <a:off x="838200" y="241443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D0F565A-655E-7C6F-C86A-870C738944DC}"/>
              </a:ext>
            </a:extLst>
          </p:cNvPr>
          <p:cNvCxnSpPr>
            <a:cxnSpLocks/>
          </p:cNvCxnSpPr>
          <p:nvPr/>
        </p:nvCxnSpPr>
        <p:spPr>
          <a:xfrm flipV="1">
            <a:off x="9921090" y="4449994"/>
            <a:ext cx="0" cy="58847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0445463A-82E4-F4AC-5891-2DF10F4FF77A}"/>
              </a:ext>
            </a:extLst>
          </p:cNvPr>
          <p:cNvCxnSpPr>
            <a:cxnSpLocks/>
          </p:cNvCxnSpPr>
          <p:nvPr/>
        </p:nvCxnSpPr>
        <p:spPr>
          <a:xfrm>
            <a:off x="5984341" y="4496677"/>
            <a:ext cx="0" cy="541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D94915A-F62A-EE41-5EEA-39078AFD4231}"/>
              </a:ext>
            </a:extLst>
          </p:cNvPr>
          <p:cNvCxnSpPr>
            <a:cxnSpLocks/>
          </p:cNvCxnSpPr>
          <p:nvPr/>
        </p:nvCxnSpPr>
        <p:spPr>
          <a:xfrm flipV="1">
            <a:off x="7482468" y="4449994"/>
            <a:ext cx="1126273" cy="58847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823C49C0-E689-52F3-7CA6-830EC67A78B6}"/>
              </a:ext>
            </a:extLst>
          </p:cNvPr>
          <p:cNvCxnSpPr>
            <a:cxnSpLocks/>
          </p:cNvCxnSpPr>
          <p:nvPr/>
        </p:nvCxnSpPr>
        <p:spPr>
          <a:xfrm>
            <a:off x="7482467" y="3801596"/>
            <a:ext cx="1126273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81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74377-53F5-7C06-B93C-704F9D76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600"/>
              <a:t>Latinská patristika (cca do 6. stol. n.l.)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6B3489C-47D9-7CB8-B134-0607AA895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6" b="2205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2E6283-172E-9287-CA0F-9843AAF5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cs-CZ" sz="1800"/>
              <a:t>Zahrnuje křesťanské autory pozdní antiky</a:t>
            </a:r>
          </a:p>
          <a:p>
            <a:r>
              <a:rPr lang="cs-CZ" sz="1800"/>
              <a:t>Od </a:t>
            </a:r>
            <a:r>
              <a:rPr lang="cs-CZ" sz="1800" i="1"/>
              <a:t>patres </a:t>
            </a:r>
            <a:r>
              <a:rPr lang="cs-CZ" sz="1800"/>
              <a:t>= (církevní) otcové</a:t>
            </a:r>
          </a:p>
          <a:p>
            <a:r>
              <a:rPr lang="cs-CZ" sz="1800"/>
              <a:t>Obrana a konstituování křesťanské nauky</a:t>
            </a:r>
          </a:p>
          <a:p>
            <a:pPr lvl="1"/>
            <a:r>
              <a:rPr lang="cs-CZ" sz="1800"/>
              <a:t>Apologetika – obhajoba křesťanství vůči pohanům</a:t>
            </a:r>
          </a:p>
          <a:p>
            <a:pPr lvl="1"/>
            <a:r>
              <a:rPr lang="cs-CZ" sz="1800"/>
              <a:t>Boj proti herezím a sektám – donatisti, manichejci, ariáni…</a:t>
            </a:r>
          </a:p>
          <a:p>
            <a:pPr marL="0" indent="0">
              <a:buNone/>
            </a:pP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139132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E34ADA-DA40-7245-9F93-52DD0090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15523"/>
            <a:ext cx="3888526" cy="1800526"/>
          </a:xfrm>
        </p:spPr>
        <p:txBody>
          <a:bodyPr>
            <a:normAutofit/>
          </a:bodyPr>
          <a:lstStyle/>
          <a:p>
            <a:r>
              <a:rPr lang="cs-CZ" sz="2400" dirty="0"/>
              <a:t>Apologetičtí autoři – po zlém:</a:t>
            </a:r>
            <a:br>
              <a:rPr lang="cs-CZ" sz="2400" dirty="0"/>
            </a:br>
            <a:r>
              <a:rPr lang="cs-CZ" sz="2400" dirty="0" err="1"/>
              <a:t>Quintus</a:t>
            </a:r>
            <a:r>
              <a:rPr lang="cs-CZ" sz="2400" dirty="0"/>
              <a:t> </a:t>
            </a:r>
            <a:r>
              <a:rPr lang="cs-CZ" sz="2400" dirty="0" err="1"/>
              <a:t>Septimius</a:t>
            </a:r>
            <a:r>
              <a:rPr lang="cs-CZ" sz="2400" dirty="0"/>
              <a:t> </a:t>
            </a:r>
            <a:r>
              <a:rPr lang="cs-CZ" sz="2400" dirty="0" err="1"/>
              <a:t>Florens</a:t>
            </a:r>
            <a:r>
              <a:rPr lang="cs-CZ" sz="2400" dirty="0"/>
              <a:t> </a:t>
            </a:r>
            <a:r>
              <a:rPr lang="cs-CZ" sz="2400" dirty="0" err="1"/>
              <a:t>Tertullianus</a:t>
            </a:r>
            <a:r>
              <a:rPr lang="cs-CZ" sz="2400" dirty="0"/>
              <a:t> (cca 160-220)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D8F31-51E2-84D6-4975-626FCB01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6" y="2053969"/>
            <a:ext cx="4066853" cy="4488508"/>
          </a:xfrm>
        </p:spPr>
        <p:txBody>
          <a:bodyPr>
            <a:normAutofit/>
          </a:bodyPr>
          <a:lstStyle/>
          <a:p>
            <a:r>
              <a:rPr lang="cs-CZ" sz="1200" dirty="0"/>
              <a:t>Velký odpůrce </a:t>
            </a:r>
          </a:p>
          <a:p>
            <a:pPr lvl="1"/>
            <a:r>
              <a:rPr lang="cs-CZ" sz="1200" dirty="0"/>
              <a:t>Antické mytologie</a:t>
            </a:r>
          </a:p>
          <a:p>
            <a:pPr lvl="1"/>
            <a:r>
              <a:rPr lang="cs-CZ" sz="1200" dirty="0"/>
              <a:t>Antického náboženství</a:t>
            </a:r>
          </a:p>
          <a:p>
            <a:pPr lvl="1"/>
            <a:r>
              <a:rPr lang="cs-CZ" sz="1200" dirty="0"/>
              <a:t>Pohanského způsobu života (odívání, divadlo, sexuální morálka…)</a:t>
            </a:r>
          </a:p>
          <a:p>
            <a:r>
              <a:rPr lang="cs-CZ" sz="1200" i="1" dirty="0"/>
              <a:t>O hrách</a:t>
            </a:r>
            <a:r>
              <a:rPr lang="cs-CZ" sz="1200" dirty="0"/>
              <a:t>, 17, 1:</a:t>
            </a:r>
          </a:p>
          <a:p>
            <a:pPr marL="0" indent="0">
              <a:buNone/>
            </a:pPr>
            <a:r>
              <a:rPr lang="cs-CZ" sz="1200" dirty="0"/>
              <a:t>„Podobně máme příkaz zdržet se jakékoli nemravnosti  Proto se musíme vyhýbat také divadlu, kde má nemravnost své pravé sídlo a kde se neschvaluje nic jiného, než co se jinde neschvaluje Neobyčejná oblíbenost divadla pramení především z obscénnosti, která je patrná v gestech herce atellany, z obscénnosti, kterou ztělesňuje </a:t>
            </a:r>
            <a:r>
              <a:rPr lang="cs-CZ" sz="1200" dirty="0" err="1"/>
              <a:t>mimos</a:t>
            </a:r>
            <a:r>
              <a:rPr lang="cs-CZ" sz="1200" dirty="0"/>
              <a:t> v němž hrají dokonce i ženy, a která toto cudné pohlaví tak ochromí, že se červenají spíše doma než na jevišti konečně z obscénnosti, kterou herec pantomimu trpí od dětství na svém těle, aby se mohl stát umělcem Na jeviště jsou přiváděny dokonce i prostitutky, oběti veřejného chtíče, které se tváří v tvář přítomným ženám, před nimiž jedinými se skrývaly, cítí ještě trapněji a jsou vláčeny před očima diváků každého věku a každého společenského postavení. Oznamuje se jejich adresa, ceny, přednosti, a to i těm, kteří je nepotřebují znát, a dokonce (o ostatním pomlčím) i takové věci, které měly zůstat skryty ve tmě jejich doupat, aby neposkvrnily světlo dne.“</a:t>
            </a:r>
          </a:p>
        </p:txBody>
      </p:sp>
      <p:pic>
        <p:nvPicPr>
          <p:cNvPr id="5" name="Obrázek 4" descr="Obsah obrázku text, kniha, perokresba&#10;&#10;Popis byl vytvořen automaticky">
            <a:extLst>
              <a:ext uri="{FF2B5EF4-FFF2-40B4-BE49-F238E27FC236}">
                <a16:creationId xmlns:a16="http://schemas.microsoft.com/office/drawing/2014/main" id="{F6EFFA50-5118-41B3-2021-360371DB1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5807"/>
          <a:stretch/>
        </p:blipFill>
        <p:spPr>
          <a:xfrm rot="21600000">
            <a:off x="6442431" y="2116050"/>
            <a:ext cx="3653677" cy="4096598"/>
          </a:xfrm>
          <a:prstGeom prst="rect">
            <a:avLst/>
          </a:prstGeom>
        </p:spPr>
      </p:pic>
      <p:sp>
        <p:nvSpPr>
          <p:cNvPr id="6" name="Myšlenková bublina: obláček 5">
            <a:extLst>
              <a:ext uri="{FF2B5EF4-FFF2-40B4-BE49-F238E27FC236}">
                <a16:creationId xmlns:a16="http://schemas.microsoft.com/office/drawing/2014/main" id="{ECAC338A-174C-0295-6CB9-796FC733A4D8}"/>
              </a:ext>
            </a:extLst>
          </p:cNvPr>
          <p:cNvSpPr/>
          <p:nvPr/>
        </p:nvSpPr>
        <p:spPr>
          <a:xfrm>
            <a:off x="8657464" y="191490"/>
            <a:ext cx="3272947" cy="1981235"/>
          </a:xfrm>
          <a:prstGeom prst="cloudCallout">
            <a:avLst>
              <a:gd name="adj1" fmla="val -29551"/>
              <a:gd name="adj2" fmla="val 8217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39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36F32B-F518-BD21-C170-25C3C925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534" y="687479"/>
            <a:ext cx="3804670" cy="1574874"/>
          </a:xfrm>
        </p:spPr>
        <p:txBody>
          <a:bodyPr anchor="b">
            <a:normAutofit/>
          </a:bodyPr>
          <a:lstStyle/>
          <a:p>
            <a:r>
              <a:rPr lang="cs-CZ" sz="2000" dirty="0"/>
              <a:t>Apologetičtí autoři – po dobrém:</a:t>
            </a:r>
            <a:br>
              <a:rPr lang="cs-CZ" sz="2000" dirty="0"/>
            </a:br>
            <a:r>
              <a:rPr lang="cs-CZ" sz="2000" dirty="0"/>
              <a:t>Marcus </a:t>
            </a:r>
            <a:r>
              <a:rPr lang="cs-CZ" sz="2000" dirty="0" err="1"/>
              <a:t>Minucius</a:t>
            </a:r>
            <a:r>
              <a:rPr lang="cs-CZ" sz="2000" dirty="0"/>
              <a:t> Felix (2./3. stol.)</a:t>
            </a:r>
            <a:br>
              <a:rPr lang="cs-CZ" sz="2000" dirty="0"/>
            </a:br>
            <a:r>
              <a:rPr lang="cs-CZ" sz="2000" dirty="0"/>
              <a:t>Lucius </a:t>
            </a:r>
            <a:r>
              <a:rPr lang="cs-CZ" sz="2000" dirty="0" err="1"/>
              <a:t>Caelius</a:t>
            </a:r>
            <a:r>
              <a:rPr lang="cs-CZ" sz="2000" dirty="0"/>
              <a:t> </a:t>
            </a:r>
            <a:r>
              <a:rPr lang="cs-CZ" sz="2000" dirty="0" err="1"/>
              <a:t>Firmianus</a:t>
            </a:r>
            <a:r>
              <a:rPr lang="cs-CZ" sz="2000" dirty="0"/>
              <a:t> </a:t>
            </a:r>
            <a:r>
              <a:rPr lang="cs-CZ" sz="2000" dirty="0" err="1"/>
              <a:t>Lactancius</a:t>
            </a:r>
            <a:r>
              <a:rPr lang="cs-CZ" sz="2000" dirty="0"/>
              <a:t> (cca 260-325)</a:t>
            </a:r>
          </a:p>
        </p:txBody>
      </p:sp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4110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1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2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5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7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8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9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0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1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2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3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4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5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6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7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8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9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0" name="Picture 4" descr="Elektratig: Lactantius">
            <a:extLst>
              <a:ext uri="{FF2B5EF4-FFF2-40B4-BE49-F238E27FC236}">
                <a16:creationId xmlns:a16="http://schemas.microsoft.com/office/drawing/2014/main" id="{1682000A-443A-FFA2-C0D1-A843A009F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" r="2" b="2"/>
          <a:stretch/>
        </p:blipFill>
        <p:spPr bwMode="auto">
          <a:xfrm>
            <a:off x="374246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rcus Felix, Roman advocate, write, Apologist | World Biographical  Encyclopedia">
            <a:extLst>
              <a:ext uri="{FF2B5EF4-FFF2-40B4-BE49-F238E27FC236}">
                <a16:creationId xmlns:a16="http://schemas.microsoft.com/office/drawing/2014/main" id="{3ACCB051-CEB9-FF67-6DF2-6ABD387F4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r="-2" b="-2"/>
          <a:stretch/>
        </p:blipFill>
        <p:spPr bwMode="auto">
          <a:xfrm>
            <a:off x="4228390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276BA-229B-00A8-CDF6-D2EB09130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362" y="2844811"/>
            <a:ext cx="3957066" cy="3565316"/>
          </a:xfrm>
        </p:spPr>
        <p:txBody>
          <a:bodyPr anchor="ctr">
            <a:normAutofit lnSpcReduction="10000"/>
          </a:bodyPr>
          <a:lstStyle/>
          <a:p>
            <a:r>
              <a:rPr lang="cs-CZ" sz="1400" dirty="0"/>
              <a:t>Marcus </a:t>
            </a:r>
            <a:r>
              <a:rPr lang="cs-CZ" sz="1400" dirty="0" err="1"/>
              <a:t>Minucius</a:t>
            </a:r>
            <a:r>
              <a:rPr lang="cs-CZ" sz="1400" dirty="0"/>
              <a:t> Felix</a:t>
            </a:r>
          </a:p>
          <a:p>
            <a:pPr lvl="1"/>
            <a:r>
              <a:rPr lang="cs-CZ" sz="1400" dirty="0"/>
              <a:t>Na rozdíl od </a:t>
            </a:r>
            <a:r>
              <a:rPr lang="cs-CZ" sz="1400" dirty="0" err="1"/>
              <a:t>Tertulliana</a:t>
            </a:r>
            <a:r>
              <a:rPr lang="cs-CZ" sz="1400" dirty="0"/>
              <a:t> se hlásí k antické tradici</a:t>
            </a:r>
          </a:p>
          <a:p>
            <a:pPr lvl="1"/>
            <a:r>
              <a:rPr lang="cs-CZ" sz="1400" dirty="0"/>
              <a:t>Vzory – Cicero, Seneca</a:t>
            </a:r>
          </a:p>
          <a:p>
            <a:pPr lvl="1"/>
            <a:r>
              <a:rPr lang="cs-CZ" sz="1400" dirty="0"/>
              <a:t>Dialog </a:t>
            </a:r>
            <a:r>
              <a:rPr lang="cs-CZ" sz="1400" i="1" dirty="0"/>
              <a:t>Octavius</a:t>
            </a:r>
          </a:p>
          <a:p>
            <a:pPr lvl="2"/>
            <a:r>
              <a:rPr lang="cs-CZ" sz="1400" dirty="0"/>
              <a:t>Sofistikované stylistické a rétorické prostředky</a:t>
            </a:r>
          </a:p>
          <a:p>
            <a:pPr lvl="2"/>
            <a:r>
              <a:rPr lang="cs-CZ" sz="1400" dirty="0"/>
              <a:t>Snaha získat pro křesťanství vzdělané římské publikum</a:t>
            </a:r>
          </a:p>
          <a:p>
            <a:r>
              <a:rPr lang="cs-CZ" sz="1400" dirty="0"/>
              <a:t>Lucius </a:t>
            </a:r>
            <a:r>
              <a:rPr lang="cs-CZ" sz="1400" dirty="0" err="1"/>
              <a:t>Caelius</a:t>
            </a:r>
            <a:r>
              <a:rPr lang="cs-CZ" sz="1400" dirty="0"/>
              <a:t> </a:t>
            </a:r>
            <a:r>
              <a:rPr lang="cs-CZ" sz="1400" dirty="0" err="1"/>
              <a:t>Firmianus</a:t>
            </a:r>
            <a:r>
              <a:rPr lang="cs-CZ" sz="1400" dirty="0"/>
              <a:t> </a:t>
            </a:r>
            <a:r>
              <a:rPr lang="cs-CZ" sz="1400" dirty="0" err="1"/>
              <a:t>Lactancius</a:t>
            </a:r>
            <a:r>
              <a:rPr lang="cs-CZ" sz="1400" dirty="0"/>
              <a:t> – „Cicero </a:t>
            </a:r>
            <a:r>
              <a:rPr lang="cs-CZ" sz="1400" dirty="0" err="1"/>
              <a:t>Christianus</a:t>
            </a:r>
            <a:r>
              <a:rPr lang="cs-CZ" sz="1400" dirty="0"/>
              <a:t>“</a:t>
            </a:r>
          </a:p>
          <a:p>
            <a:pPr lvl="1"/>
            <a:r>
              <a:rPr lang="cs-CZ" sz="1400" dirty="0"/>
              <a:t>Rovněž se zaměřoval na vzdělané římské publikum</a:t>
            </a:r>
          </a:p>
          <a:p>
            <a:pPr lvl="1"/>
            <a:r>
              <a:rPr lang="cs-CZ" sz="1400" dirty="0"/>
              <a:t>Snaha o syntézu židokřesťanské a římské kultury</a:t>
            </a:r>
          </a:p>
          <a:p>
            <a:pPr lvl="1"/>
            <a:r>
              <a:rPr lang="cs-CZ" sz="1400" i="1" dirty="0" err="1"/>
              <a:t>Divinae</a:t>
            </a:r>
            <a:r>
              <a:rPr lang="cs-CZ" sz="1400" i="1" dirty="0"/>
              <a:t> </a:t>
            </a:r>
            <a:r>
              <a:rPr lang="cs-CZ" sz="1400" i="1" dirty="0" err="1"/>
              <a:t>Institutiones</a:t>
            </a:r>
            <a:endParaRPr lang="cs-CZ" sz="1400" i="1" dirty="0"/>
          </a:p>
        </p:txBody>
      </p:sp>
      <p:sp>
        <p:nvSpPr>
          <p:cNvPr id="4131" name="Rectangle 413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FA23E2-217E-7148-797E-C26BD9D37004}"/>
              </a:ext>
            </a:extLst>
          </p:cNvPr>
          <p:cNvSpPr txBox="1"/>
          <p:nvPr/>
        </p:nvSpPr>
        <p:spPr>
          <a:xfrm>
            <a:off x="544286" y="102765"/>
            <a:ext cx="115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Lactancius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3A171B-D19B-53EC-6CC9-AC59A90913AE}"/>
              </a:ext>
            </a:extLst>
          </p:cNvPr>
          <p:cNvSpPr txBox="1"/>
          <p:nvPr/>
        </p:nvSpPr>
        <p:spPr>
          <a:xfrm>
            <a:off x="4474560" y="102765"/>
            <a:ext cx="151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Minucius</a:t>
            </a:r>
            <a:r>
              <a:rPr lang="cs-CZ" dirty="0"/>
              <a:t> Felix</a:t>
            </a:r>
          </a:p>
        </p:txBody>
      </p:sp>
    </p:spTree>
    <p:extLst>
      <p:ext uri="{BB962C8B-B14F-4D97-AF65-F5344CB8AC3E}">
        <p14:creationId xmlns:p14="http://schemas.microsoft.com/office/powerpoint/2010/main" val="362764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AC961A-2004-1187-6AE3-39E6DCD2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-98248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/>
              <a:t>Octavius, par. IX –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6E9DA-CAE6-DA6D-777B-07B3E5468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15" y="1621971"/>
            <a:ext cx="5657986" cy="4467906"/>
          </a:xfrm>
        </p:spPr>
        <p:txBody>
          <a:bodyPr>
            <a:normAutofit/>
          </a:bodyPr>
          <a:lstStyle/>
          <a:p>
            <a:r>
              <a:rPr lang="cs-CZ" sz="1200" b="1" dirty="0" err="1"/>
              <a:t>Cecilius</a:t>
            </a:r>
            <a:r>
              <a:rPr lang="cs-CZ" sz="1200" b="1" dirty="0"/>
              <a:t> </a:t>
            </a:r>
            <a:r>
              <a:rPr lang="cs-CZ" sz="1200" dirty="0"/>
              <a:t>(hájí antické náboženství)</a:t>
            </a:r>
          </a:p>
          <a:p>
            <a:pPr lvl="1"/>
            <a:r>
              <a:rPr lang="cs-CZ" sz="1200" dirty="0"/>
              <a:t>„Lidé, kteří sehnali dohromady nevědomce z nejhorší lidské spodiny a lehkověrné  ženy, slabostí  svého  pohlaví  k bludům náchylné, a zřizují bohaprázdné spiklenecké sdružení chátry, jež se za nočních shromáždění, slavnostních postů a kanibalských hodů sbratřuje nikoli k nějakému posvátnému obřadu, nýbrž k zločinu (…) Houfně také mezi sebou provozují </a:t>
            </a:r>
            <a:r>
              <a:rPr lang="pl-PL" sz="1200" dirty="0" err="1"/>
              <a:t>cosi</a:t>
            </a:r>
            <a:r>
              <a:rPr lang="pl-PL" sz="1200" dirty="0"/>
              <a:t> jako kult </a:t>
            </a:r>
            <a:r>
              <a:rPr lang="pl-PL" sz="1200" dirty="0" err="1"/>
              <a:t>rozkoše</a:t>
            </a:r>
            <a:r>
              <a:rPr lang="pl-PL" sz="1200" dirty="0"/>
              <a:t> a </a:t>
            </a:r>
            <a:r>
              <a:rPr lang="pl-PL" sz="1200" dirty="0" err="1"/>
              <a:t>nazývají</a:t>
            </a:r>
            <a:r>
              <a:rPr lang="pl-PL" sz="1200" dirty="0"/>
              <a:t> </a:t>
            </a:r>
            <a:r>
              <a:rPr lang="pl-PL" sz="1200" dirty="0" err="1"/>
              <a:t>se</a:t>
            </a:r>
            <a:r>
              <a:rPr lang="pl-PL" sz="1200" dirty="0"/>
              <a:t> bez </a:t>
            </a:r>
            <a:r>
              <a:rPr lang="pl-PL" sz="1200" dirty="0" err="1"/>
              <a:t>rozdílu</a:t>
            </a:r>
            <a:r>
              <a:rPr lang="pl-PL" sz="1200" dirty="0"/>
              <a:t> </a:t>
            </a:r>
            <a:r>
              <a:rPr lang="pl-PL" sz="1200" dirty="0" err="1"/>
              <a:t>bratřími</a:t>
            </a:r>
            <a:r>
              <a:rPr lang="pl-PL" sz="1200" dirty="0"/>
              <a:t> a </a:t>
            </a:r>
            <a:r>
              <a:rPr lang="pl-PL" sz="1200" dirty="0" err="1"/>
              <a:t>sestrami</a:t>
            </a:r>
            <a:r>
              <a:rPr lang="pl-PL" sz="1200" dirty="0"/>
              <a:t>. </a:t>
            </a:r>
            <a:r>
              <a:rPr lang="pl-PL" sz="1200" dirty="0" err="1"/>
              <a:t>Doslýchám</a:t>
            </a:r>
            <a:r>
              <a:rPr lang="pl-PL" sz="1200" dirty="0"/>
              <a:t> </a:t>
            </a:r>
            <a:r>
              <a:rPr lang="pl-PL" sz="1200" dirty="0" err="1"/>
              <a:t>se</a:t>
            </a:r>
            <a:r>
              <a:rPr lang="pl-PL" sz="1200" dirty="0"/>
              <a:t>, </a:t>
            </a:r>
            <a:r>
              <a:rPr lang="pl-PL" sz="1200" dirty="0" err="1"/>
              <a:t>že</a:t>
            </a:r>
            <a:r>
              <a:rPr lang="pl-PL" sz="1200" dirty="0"/>
              <a:t> jest u nich </a:t>
            </a:r>
            <a:r>
              <a:rPr lang="pl-PL" sz="1200" dirty="0" err="1"/>
              <a:t>zasvěcena</a:t>
            </a:r>
            <a:r>
              <a:rPr lang="pl-PL" sz="1200" dirty="0"/>
              <a:t> </a:t>
            </a:r>
            <a:r>
              <a:rPr lang="pl-PL" sz="1200" dirty="0" err="1"/>
              <a:t>hlava</a:t>
            </a:r>
            <a:r>
              <a:rPr lang="pl-PL" sz="1200" dirty="0"/>
              <a:t> </a:t>
            </a:r>
            <a:r>
              <a:rPr lang="pl-PL" sz="1200" dirty="0" err="1"/>
              <a:t>prasprostého</a:t>
            </a:r>
            <a:r>
              <a:rPr lang="pl-PL" sz="1200" dirty="0"/>
              <a:t> </a:t>
            </a:r>
            <a:r>
              <a:rPr lang="pl-PL" sz="1200" dirty="0" err="1"/>
              <a:t>dobytčete</a:t>
            </a:r>
            <a:r>
              <a:rPr lang="pl-PL" sz="1200" dirty="0"/>
              <a:t>, </a:t>
            </a:r>
            <a:r>
              <a:rPr lang="pl-PL" sz="1200" dirty="0" err="1"/>
              <a:t>totiž</a:t>
            </a:r>
            <a:r>
              <a:rPr lang="pl-PL" sz="1200" dirty="0"/>
              <a:t> </a:t>
            </a:r>
            <a:r>
              <a:rPr lang="pl-PL" sz="1200" dirty="0" err="1"/>
              <a:t>osla</a:t>
            </a:r>
            <a:r>
              <a:rPr lang="pl-PL" sz="1200" dirty="0"/>
              <a:t>, a oni </a:t>
            </a:r>
            <a:r>
              <a:rPr lang="pl-PL" sz="1200" dirty="0" err="1"/>
              <a:t>že</a:t>
            </a:r>
            <a:r>
              <a:rPr lang="pl-PL" sz="1200" dirty="0"/>
              <a:t> </a:t>
            </a:r>
            <a:r>
              <a:rPr lang="pl-PL" sz="1200" dirty="0" err="1"/>
              <a:t>ji</a:t>
            </a:r>
            <a:r>
              <a:rPr lang="pl-PL" sz="1200" dirty="0"/>
              <a:t> v </a:t>
            </a:r>
            <a:r>
              <a:rPr lang="pl-PL" sz="1200" dirty="0" err="1"/>
              <a:t>jakési</a:t>
            </a:r>
            <a:r>
              <a:rPr lang="pl-PL" sz="1200" dirty="0"/>
              <a:t> </a:t>
            </a:r>
            <a:r>
              <a:rPr lang="pl-PL" sz="1200" dirty="0" err="1"/>
              <a:t>absurdní</a:t>
            </a:r>
            <a:r>
              <a:rPr lang="pl-PL" sz="1200" dirty="0"/>
              <a:t> </a:t>
            </a:r>
            <a:r>
              <a:rPr lang="pl-PL" sz="1200" dirty="0" err="1"/>
              <a:t>víře</a:t>
            </a:r>
            <a:r>
              <a:rPr lang="pl-PL" sz="1200" dirty="0"/>
              <a:t> </a:t>
            </a:r>
            <a:r>
              <a:rPr lang="pl-PL" sz="1200" dirty="0" err="1"/>
              <a:t>uctívají</a:t>
            </a:r>
            <a:r>
              <a:rPr lang="pl-PL" sz="1200" dirty="0"/>
              <a:t>: </a:t>
            </a:r>
            <a:r>
              <a:rPr lang="pl-PL" sz="1200" dirty="0" err="1"/>
              <a:t>věru</a:t>
            </a:r>
            <a:r>
              <a:rPr lang="pl-PL" sz="1200" dirty="0"/>
              <a:t>, </a:t>
            </a:r>
            <a:r>
              <a:rPr lang="pl-PL" sz="1200" dirty="0" err="1"/>
              <a:t>bohoslužba</a:t>
            </a:r>
            <a:r>
              <a:rPr lang="pl-PL" sz="1200" dirty="0"/>
              <a:t> </a:t>
            </a:r>
            <a:r>
              <a:rPr lang="pl-PL" sz="1200" dirty="0" err="1"/>
              <a:t>důstojná</a:t>
            </a:r>
            <a:r>
              <a:rPr lang="pl-PL" sz="1200" dirty="0"/>
              <a:t> </a:t>
            </a:r>
            <a:r>
              <a:rPr lang="pl-PL" sz="1200" dirty="0" err="1"/>
              <a:t>takových</a:t>
            </a:r>
            <a:r>
              <a:rPr lang="pl-PL" sz="1200" dirty="0"/>
              <a:t> </a:t>
            </a:r>
            <a:r>
              <a:rPr lang="pl-PL" sz="1200" dirty="0" err="1"/>
              <a:t>mravů</a:t>
            </a:r>
            <a:r>
              <a:rPr lang="pl-PL" sz="1200" dirty="0"/>
              <a:t>, </a:t>
            </a:r>
            <a:r>
              <a:rPr lang="pl-PL" sz="1200" dirty="0" err="1"/>
              <a:t>kterých</a:t>
            </a:r>
            <a:r>
              <a:rPr lang="pl-PL" sz="1200" dirty="0"/>
              <a:t> je </a:t>
            </a:r>
            <a:r>
              <a:rPr lang="pl-PL" sz="1200" dirty="0" err="1"/>
              <a:t>výplodem</a:t>
            </a:r>
            <a:r>
              <a:rPr lang="pl-PL" sz="1200" dirty="0"/>
              <a:t>! </a:t>
            </a:r>
            <a:r>
              <a:rPr lang="pl-PL" sz="1200" dirty="0" err="1"/>
              <a:t>Jiní</a:t>
            </a:r>
            <a:r>
              <a:rPr lang="pl-PL" sz="1200" dirty="0"/>
              <a:t> o nich </a:t>
            </a:r>
            <a:r>
              <a:rPr lang="pl-PL" sz="1200" dirty="0" err="1"/>
              <a:t>vyprávějí</a:t>
            </a:r>
            <a:r>
              <a:rPr lang="pl-PL" sz="1200" dirty="0"/>
              <a:t>, </a:t>
            </a:r>
            <a:r>
              <a:rPr lang="pl-PL" sz="1200" dirty="0" err="1"/>
              <a:t>že</a:t>
            </a:r>
            <a:r>
              <a:rPr lang="pl-PL" sz="1200" dirty="0"/>
              <a:t> </a:t>
            </a:r>
            <a:r>
              <a:rPr lang="pl-PL" sz="1200" dirty="0" err="1"/>
              <a:t>zbožňují</a:t>
            </a:r>
            <a:r>
              <a:rPr lang="pl-PL" sz="1200" dirty="0"/>
              <a:t> </a:t>
            </a:r>
            <a:r>
              <a:rPr lang="pl-PL" sz="1200" dirty="0" err="1"/>
              <a:t>genitálie</a:t>
            </a:r>
            <a:r>
              <a:rPr lang="pl-PL" sz="1200" dirty="0"/>
              <a:t> </a:t>
            </a:r>
            <a:r>
              <a:rPr lang="pl-PL" sz="1200" dirty="0" err="1"/>
              <a:t>svého</a:t>
            </a:r>
            <a:r>
              <a:rPr lang="pl-PL" sz="1200" dirty="0"/>
              <a:t> </a:t>
            </a:r>
            <a:r>
              <a:rPr lang="pl-PL" sz="1200" dirty="0" err="1"/>
              <a:t>představeného</a:t>
            </a:r>
            <a:r>
              <a:rPr lang="pl-PL" sz="1200" dirty="0"/>
              <a:t> a </a:t>
            </a:r>
            <a:r>
              <a:rPr lang="pl-PL" sz="1200" dirty="0" err="1"/>
              <a:t>kněze</a:t>
            </a:r>
            <a:r>
              <a:rPr lang="pl-PL" sz="1200" dirty="0"/>
              <a:t>, a tak jakoby </a:t>
            </a:r>
            <a:r>
              <a:rPr lang="pl-PL" sz="1200" dirty="0" err="1"/>
              <a:t>uctívají</a:t>
            </a:r>
            <a:r>
              <a:rPr lang="pl-PL" sz="1200" dirty="0"/>
              <a:t> </a:t>
            </a:r>
            <a:r>
              <a:rPr lang="pl-PL" sz="1200" dirty="0" err="1"/>
              <a:t>tvůrčí</a:t>
            </a:r>
            <a:r>
              <a:rPr lang="pl-PL" sz="1200" dirty="0"/>
              <a:t> </a:t>
            </a:r>
            <a:r>
              <a:rPr lang="pl-PL" sz="1200" dirty="0" err="1"/>
              <a:t>sílu</a:t>
            </a:r>
            <a:r>
              <a:rPr lang="pl-PL" sz="1200" dirty="0"/>
              <a:t> </a:t>
            </a:r>
            <a:r>
              <a:rPr lang="pl-PL" sz="1200" dirty="0" err="1"/>
              <a:t>svého</a:t>
            </a:r>
            <a:r>
              <a:rPr lang="pl-PL" sz="1200" dirty="0"/>
              <a:t> </a:t>
            </a:r>
            <a:r>
              <a:rPr lang="pl-PL" sz="1200" dirty="0" err="1"/>
              <a:t>Otce</a:t>
            </a:r>
            <a:r>
              <a:rPr lang="pl-PL" sz="1200" dirty="0"/>
              <a:t>: </a:t>
            </a:r>
            <a:r>
              <a:rPr lang="pl-PL" sz="1200" dirty="0" err="1"/>
              <a:t>nevím</a:t>
            </a:r>
            <a:r>
              <a:rPr lang="pl-PL" sz="1200" dirty="0"/>
              <a:t>, je-li to </a:t>
            </a:r>
            <a:r>
              <a:rPr lang="pl-PL" sz="1200" dirty="0" err="1"/>
              <a:t>pravda</a:t>
            </a:r>
            <a:r>
              <a:rPr lang="pl-PL" sz="1200" dirty="0"/>
              <a:t>, ale </a:t>
            </a:r>
            <a:r>
              <a:rPr lang="pl-PL" sz="1200" dirty="0" err="1"/>
              <a:t>dojista</a:t>
            </a:r>
            <a:r>
              <a:rPr lang="pl-PL" sz="1200" dirty="0"/>
              <a:t> </a:t>
            </a:r>
            <a:r>
              <a:rPr lang="pl-PL" sz="1200" dirty="0" err="1"/>
              <a:t>souhlasí</a:t>
            </a:r>
            <a:r>
              <a:rPr lang="pl-PL" sz="1200" dirty="0"/>
              <a:t> toto </a:t>
            </a:r>
            <a:r>
              <a:rPr lang="pl-PL" sz="1200" dirty="0" err="1"/>
              <a:t>podezření</a:t>
            </a:r>
            <a:r>
              <a:rPr lang="pl-PL" sz="1200" dirty="0"/>
              <a:t> s </a:t>
            </a:r>
            <a:r>
              <a:rPr lang="pl-PL" sz="1200" dirty="0" err="1"/>
              <a:t>jejich</a:t>
            </a:r>
            <a:r>
              <a:rPr lang="pl-PL" sz="1200" dirty="0"/>
              <a:t> </a:t>
            </a:r>
            <a:r>
              <a:rPr lang="pl-PL" sz="1200" dirty="0" err="1"/>
              <a:t>tajnými</a:t>
            </a:r>
            <a:r>
              <a:rPr lang="pl-PL" sz="1200" dirty="0"/>
              <a:t> </a:t>
            </a:r>
            <a:r>
              <a:rPr lang="pl-PL" sz="1200" dirty="0" err="1"/>
              <a:t>nočními</a:t>
            </a:r>
            <a:r>
              <a:rPr lang="pl-PL" sz="1200" dirty="0"/>
              <a:t> obrady.”</a:t>
            </a:r>
            <a:r>
              <a:rPr lang="cs-CZ" sz="1200" dirty="0"/>
              <a:t> </a:t>
            </a:r>
          </a:p>
          <a:p>
            <a:r>
              <a:rPr lang="cs-CZ" sz="1200" b="1" dirty="0"/>
              <a:t>Octavius</a:t>
            </a:r>
            <a:r>
              <a:rPr lang="cs-CZ" sz="1200" dirty="0"/>
              <a:t> (hájí křesťanství):</a:t>
            </a:r>
          </a:p>
          <a:p>
            <a:pPr lvl="1"/>
            <a:r>
              <a:rPr lang="cs-CZ" sz="1200" dirty="0"/>
              <a:t>„A poněvadž se můj bratr bouřlivě vyslovil v ten smysl, že těžce nese, hněvá se, horší a rmoutí nad tím, že lidé nevzdělaní, chudí a nevědomí rozmlouvají o věcech nebeských, nechať si uvědomí, že jsou všichni lidé bez </a:t>
            </a:r>
            <a:r>
              <a:rPr lang="cs-CZ" sz="1200" dirty="0" err="1"/>
              <a:t>roz</a:t>
            </a:r>
            <a:r>
              <a:rPr lang="cs-CZ" sz="1200" dirty="0"/>
              <a:t>-dílu věku, pohlaví a důstojnosti zrozeni se schopností a obratností rozumovou a vnímací, a že nedosáhli moudrosti náhodou, nýbrž že jest jim od přírody vštípena; dokonce že sami filosofové anebo jiní mužové, kteří vědeckými vynálezy zanechali v dějinách po sobě památku, dříve než si získali důvtipem své mysli slavné jméno, byli pokládáni za lidi sprosté, neučené, polonahé; a že boháči, spoutaní svým majetkem, spíše shlížejí na zlato než vzhlížejí k nebi, kdežto chudobní našinci nejen vymyslili rozumné učení, ale filosofické vzdělání také odevzdali ostatním.“</a:t>
            </a:r>
          </a:p>
        </p:txBody>
      </p:sp>
      <p:pic>
        <p:nvPicPr>
          <p:cNvPr id="5122" name="Picture 2" descr="artwork-of-timofey-stepanov">
            <a:extLst>
              <a:ext uri="{FF2B5EF4-FFF2-40B4-BE49-F238E27FC236}">
                <a16:creationId xmlns:a16="http://schemas.microsoft.com/office/drawing/2014/main" id="{1A54D9CC-EEFF-3F22-43A5-5830D6E30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r="850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114E06F-26B0-2A7D-7890-4080B345987E}"/>
              </a:ext>
            </a:extLst>
          </p:cNvPr>
          <p:cNvSpPr txBox="1"/>
          <p:nvPr/>
        </p:nvSpPr>
        <p:spPr>
          <a:xfrm>
            <a:off x="488950" y="6527397"/>
            <a:ext cx="66287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/>
              <a:t>Timofey</a:t>
            </a:r>
            <a:r>
              <a:rPr lang="cs-CZ" sz="900" dirty="0"/>
              <a:t> </a:t>
            </a:r>
            <a:r>
              <a:rPr lang="cs-CZ" sz="900" dirty="0" err="1"/>
              <a:t>Stepanov</a:t>
            </a:r>
            <a:r>
              <a:rPr lang="cs-CZ" sz="900" dirty="0"/>
              <a:t>: </a:t>
            </a:r>
            <a:r>
              <a:rPr lang="cs-CZ" sz="900" dirty="0" err="1"/>
              <a:t>Father</a:t>
            </a:r>
            <a:r>
              <a:rPr lang="cs-CZ" sz="900" dirty="0"/>
              <a:t> od </a:t>
            </a:r>
            <a:r>
              <a:rPr lang="cs-CZ" sz="900" dirty="0" err="1"/>
              <a:t>the</a:t>
            </a:r>
            <a:r>
              <a:rPr lang="cs-CZ" sz="900" dirty="0"/>
              <a:t> Sun. Dostupné z: https://www.scififantasyhorror.co.uk/father-of-the-sun-artwork-by-timofey-stepanov/</a:t>
            </a:r>
          </a:p>
        </p:txBody>
      </p:sp>
    </p:spTree>
    <p:extLst>
      <p:ext uri="{BB962C8B-B14F-4D97-AF65-F5344CB8AC3E}">
        <p14:creationId xmlns:p14="http://schemas.microsoft.com/office/powerpoint/2010/main" val="233801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BA295B-6B6D-AF65-3F1E-8C60C525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670559"/>
            <a:ext cx="5320733" cy="2148841"/>
          </a:xfrm>
        </p:spPr>
        <p:txBody>
          <a:bodyPr anchor="t">
            <a:normAutofit/>
          </a:bodyPr>
          <a:lstStyle/>
          <a:p>
            <a:r>
              <a:rPr lang="cs-CZ" dirty="0"/>
              <a:t>Aurelius Augustinus </a:t>
            </a:r>
            <a:br>
              <a:rPr lang="cs-CZ" dirty="0"/>
            </a:br>
            <a:r>
              <a:rPr lang="cs-CZ" dirty="0"/>
              <a:t>(sv. Augustin; 354-430)</a:t>
            </a:r>
          </a:p>
        </p:txBody>
      </p:sp>
      <p:pic>
        <p:nvPicPr>
          <p:cNvPr id="5" name="Obrázek 4" descr="Obsah obrázku text, savci&#10;&#10;Popis byl vytvořen automaticky">
            <a:extLst>
              <a:ext uri="{FF2B5EF4-FFF2-40B4-BE49-F238E27FC236}">
                <a16:creationId xmlns:a16="http://schemas.microsoft.com/office/drawing/2014/main" id="{DF97B2E9-35F2-B926-A341-86BEAA0B4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5" b="-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5B48B3-B939-C425-3657-80D106B35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cs-CZ" sz="2000"/>
              <a:t>Nejdůležitější představitel patristiky</a:t>
            </a:r>
          </a:p>
          <a:p>
            <a:r>
              <a:rPr lang="cs-CZ" sz="2000"/>
              <a:t>Zásadní vliv na formování křesťanství, na další literární a myšlenkový vývoj středověku</a:t>
            </a:r>
          </a:p>
          <a:p>
            <a:pPr lvl="1"/>
            <a:r>
              <a:rPr lang="cs-CZ" sz="2000"/>
              <a:t>otázky trojjedinosti Boží, pojetí svobodné vůle a predestinace, křesťanská filozofie dějin, polemika s křesťanskými heretickými směry</a:t>
            </a:r>
          </a:p>
          <a:p>
            <a:r>
              <a:rPr lang="cs-CZ" sz="2000"/>
              <a:t>Nejdůležitější díla:</a:t>
            </a:r>
          </a:p>
          <a:p>
            <a:pPr lvl="1"/>
            <a:r>
              <a:rPr lang="cs-CZ" sz="2000" i="1"/>
              <a:t>De doctrina christiana (O křesťanské nauce)</a:t>
            </a:r>
          </a:p>
          <a:p>
            <a:pPr lvl="2"/>
            <a:r>
              <a:rPr lang="cs-CZ" dirty="0"/>
              <a:t>základy křesťanské rétoriky, homiletiky a exegeze</a:t>
            </a:r>
          </a:p>
          <a:p>
            <a:pPr lvl="2"/>
            <a:r>
              <a:rPr lang="cs-CZ" dirty="0"/>
              <a:t>Jak má křesťanství nakládat s výdobytky antické vzdělanosti</a:t>
            </a:r>
          </a:p>
          <a:p>
            <a:pPr lvl="1"/>
            <a:r>
              <a:rPr lang="cs-CZ" sz="2000" i="1"/>
              <a:t>De civitate Dei (O boží obci)</a:t>
            </a:r>
          </a:p>
          <a:p>
            <a:pPr lvl="1"/>
            <a:r>
              <a:rPr lang="cs-CZ" sz="2000" i="1"/>
              <a:t>Confessiones (Vyznání)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4C86EC-A3C3-4070-4E55-09B2F75FC617}"/>
              </a:ext>
            </a:extLst>
          </p:cNvPr>
          <p:cNvSpPr txBox="1"/>
          <p:nvPr/>
        </p:nvSpPr>
        <p:spPr>
          <a:xfrm>
            <a:off x="3648664" y="6442500"/>
            <a:ext cx="2714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Převzato z: https://fb.watch/fWCxHRyiIi/</a:t>
            </a:r>
          </a:p>
        </p:txBody>
      </p:sp>
    </p:spTree>
    <p:extLst>
      <p:ext uri="{BB962C8B-B14F-4D97-AF65-F5344CB8AC3E}">
        <p14:creationId xmlns:p14="http://schemas.microsoft.com/office/powerpoint/2010/main" val="18046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85085C-64B7-0242-2704-ABC89EEE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766" y="550341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civitate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Dei</a:t>
            </a:r>
          </a:p>
        </p:txBody>
      </p:sp>
      <p:pic>
        <p:nvPicPr>
          <p:cNvPr id="4" name="Picture 2" descr="010v">
            <a:extLst>
              <a:ext uri="{FF2B5EF4-FFF2-40B4-BE49-F238E27FC236}">
                <a16:creationId xmlns:a16="http://schemas.microsoft.com/office/drawing/2014/main" id="{C5E14D99-2368-E226-2998-1D745875E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r="4629"/>
          <a:stretch/>
        </p:blipFill>
        <p:spPr bwMode="auto">
          <a:xfrm>
            <a:off x="-11084" y="0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990AC-4C5A-D208-5E50-9E1959C9F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696" y="2147357"/>
            <a:ext cx="4313270" cy="4101042"/>
          </a:xfrm>
        </p:spPr>
        <p:txBody>
          <a:bodyPr>
            <a:normAutofit/>
          </a:bodyPr>
          <a:lstStyle/>
          <a:p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Apologie – obrana proti názoru, že křesťané mohou za dobytí Říma Vizigóty (410)</a:t>
            </a:r>
          </a:p>
          <a:p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Filozofie dějin: Dějiny jako neustálý střet boží a pozemské obce</a:t>
            </a:r>
          </a:p>
          <a:p>
            <a:pPr lvl="1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Vznik dvou obcí – pád andělů a pád člověka (dědičný hřích)</a:t>
            </a:r>
          </a:p>
          <a:p>
            <a:pPr lvl="1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Vývoj střetu obou obcí – od Kaina a Ábela po poslední soud</a:t>
            </a:r>
          </a:p>
          <a:p>
            <a:pPr lvl="1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Zánik obcí – poslední soud, trest pro ďáblovu obec, věčná odměna svatých</a:t>
            </a:r>
          </a:p>
          <a:p>
            <a:pPr lvl="2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Základní inspirace pro většinu středověkých eschatologických představ</a:t>
            </a:r>
          </a:p>
        </p:txBody>
      </p:sp>
      <p:pic>
        <p:nvPicPr>
          <p:cNvPr id="5" name="Picture 3" descr="11r">
            <a:extLst>
              <a:ext uri="{FF2B5EF4-FFF2-40B4-BE49-F238E27FC236}">
                <a16:creationId xmlns:a16="http://schemas.microsoft.com/office/drawing/2014/main" id="{8B5B8645-94C9-13D0-1838-9718EC35F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8565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0D748D56-F277-7189-0B42-CE093CB9AA68}"/>
              </a:ext>
            </a:extLst>
          </p:cNvPr>
          <p:cNvSpPr txBox="1">
            <a:spLocks/>
          </p:cNvSpPr>
          <p:nvPr/>
        </p:nvSpPr>
        <p:spPr>
          <a:xfrm>
            <a:off x="3786666" y="6493943"/>
            <a:ext cx="189037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sz="1050" dirty="0"/>
              <a:t>Praha, Knihovna </a:t>
            </a:r>
            <a:r>
              <a:rPr lang="cs-CZ" altLang="cs-CZ" sz="1050" dirty="0" err="1"/>
              <a:t>Národnío</a:t>
            </a:r>
            <a:r>
              <a:rPr lang="cs-CZ" altLang="cs-CZ" sz="1050" dirty="0"/>
              <a:t> muzea, IV B 24</a:t>
            </a:r>
            <a:r>
              <a:rPr lang="en-GB" altLang="cs-CZ" sz="1050" dirty="0"/>
              <a:t>, fol. 1</a:t>
            </a:r>
            <a:r>
              <a:rPr lang="cs-CZ" altLang="cs-CZ" sz="1050" dirty="0"/>
              <a:t>0</a:t>
            </a:r>
            <a:r>
              <a:rPr lang="en-GB" altLang="cs-CZ" sz="1050" dirty="0"/>
              <a:t>v</a:t>
            </a:r>
            <a:r>
              <a:rPr lang="cs-CZ" altLang="cs-CZ" sz="1050" dirty="0"/>
              <a:t>-11r</a:t>
            </a:r>
            <a:endParaRPr lang="en-US" altLang="cs-CZ" sz="1050" dirty="0"/>
          </a:p>
          <a:p>
            <a:pPr algn="ctr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80080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2260</Words>
  <Application>Microsoft Office PowerPoint</Application>
  <PresentationFormat>Širokoúhlá obrazovka</PresentationFormat>
  <Paragraphs>125</Paragraphs>
  <Slides>17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Základy středolatinské literatury</vt:lpstr>
      <vt:lpstr>Domácí úkol: Sedm klíčů k porozumění Písmu (Postilla litteralis Mikuláše z Lyry)</vt:lpstr>
      <vt:lpstr>Sedm klíčů: textová tradice od Tyconia po Mikuláše z Lyry</vt:lpstr>
      <vt:lpstr>Latinská patristika (cca do 6. stol. n.l.)</vt:lpstr>
      <vt:lpstr>Apologetičtí autoři – po zlém: Quintus Septimius Florens Tertullianus (cca 160-220)</vt:lpstr>
      <vt:lpstr>Apologetičtí autoři – po dobrém: Marcus Minucius Felix (2./3. stol.) Lucius Caelius Firmianus Lactancius (cca 260-325)</vt:lpstr>
      <vt:lpstr>Octavius, par. IX – X</vt:lpstr>
      <vt:lpstr>Aurelius Augustinus  (sv. Augustin; 354-430)</vt:lpstr>
      <vt:lpstr>De civitate Dei</vt:lpstr>
      <vt:lpstr>Vyznání</vt:lpstr>
      <vt:lpstr>Vyznání, X, 12:</vt:lpstr>
      <vt:lpstr>Eusebius Sofronius Hieronymus  (sv. Jeroným; 347-420)</vt:lpstr>
      <vt:lpstr>Jeroným, Výbor z dopisů, Ep. 22, Eustochii o panenství</vt:lpstr>
      <vt:lpstr>Jeroným, Výbor z dopisů, Ep. 22 (Eustochii o panenství)</vt:lpstr>
      <vt:lpstr>Aurelius Ambrosius Mediolanensis (sv. Ambrož; cca 340-397) </vt:lpstr>
      <vt:lpstr>Ambrož: Veni redemptor gentium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středolatinské literatury</dc:title>
  <dc:creator>Zuzana Čermáková Lukšová</dc:creator>
  <cp:lastModifiedBy>Zuzana Čermáková Lukšová</cp:lastModifiedBy>
  <cp:revision>3</cp:revision>
  <dcterms:created xsi:type="dcterms:W3CDTF">2022-10-03T09:09:46Z</dcterms:created>
  <dcterms:modified xsi:type="dcterms:W3CDTF">2022-10-03T14:24:52Z</dcterms:modified>
</cp:coreProperties>
</file>