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78" r:id="rId4"/>
    <p:sldId id="280" r:id="rId5"/>
    <p:sldId id="281" r:id="rId6"/>
    <p:sldId id="284" r:id="rId7"/>
    <p:sldId id="286" r:id="rId8"/>
    <p:sldId id="292" r:id="rId9"/>
    <p:sldId id="287" r:id="rId10"/>
    <p:sldId id="288" r:id="rId11"/>
    <p:sldId id="289" r:id="rId12"/>
    <p:sldId id="290" r:id="rId13"/>
    <p:sldId id="279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c593dbd0a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c593dbd0a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593dbd0a0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593dbd0a0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593dbd0a0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593dbd0a0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593dbd0a0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593dbd0a0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593dbd0a0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593dbd0a0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593dbd0a0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593dbd0a0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593dbd0a0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593dbd0a0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593dbd0a0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593dbd0a0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c593dbd0a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c593dbd0a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593dbd0a0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593dbd0a0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593dbd0a0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593dbd0a0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593dbd0a0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593dbd0a0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593dbd0a0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593dbd0a0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Intermediální studia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365065" y="3458219"/>
            <a:ext cx="42226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600" dirty="0"/>
              <a:t>Mgr. Karolina Strnadová</a:t>
            </a:r>
          </a:p>
          <a:p>
            <a:pPr algn="ctr"/>
            <a:r>
              <a:rPr lang="cs-CZ" sz="1600" dirty="0"/>
              <a:t>Ústav české literatury Masarykovy univerzity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971875" y="825023"/>
            <a:ext cx="7242000" cy="3925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>
              <a:buNone/>
            </a:pPr>
            <a:r>
              <a:rPr lang="cs-CZ" b="1" dirty="0"/>
              <a:t>UWE WIRTH</a:t>
            </a:r>
            <a:br>
              <a:rPr lang="cs-CZ" b="1" dirty="0"/>
            </a:br>
            <a:r>
              <a:rPr lang="cs-CZ" dirty="0"/>
              <a:t>- vymezuje nultý stupeň = tematizování jednoho média v druhém médiu</a:t>
            </a:r>
            <a:br>
              <a:rPr lang="cs-CZ" dirty="0"/>
            </a:br>
            <a:br>
              <a:rPr lang="cs-CZ" dirty="0"/>
            </a:br>
            <a:r>
              <a:rPr lang="cs-CZ" dirty="0"/>
              <a:t>- 3 stupně intermediálních vztahů</a:t>
            </a:r>
            <a:br>
              <a:rPr lang="cs-CZ" dirty="0"/>
            </a:br>
            <a:r>
              <a:rPr lang="cs-CZ" dirty="0"/>
              <a:t>	1. </a:t>
            </a:r>
            <a:r>
              <a:rPr lang="cs-CZ" dirty="0" err="1"/>
              <a:t>Rekonfigurace</a:t>
            </a:r>
            <a:r>
              <a:rPr lang="cs-CZ" dirty="0"/>
              <a:t> znakového systému</a:t>
            </a:r>
            <a:br>
              <a:rPr lang="cs-CZ" dirty="0"/>
            </a:br>
            <a:r>
              <a:rPr lang="cs-CZ" dirty="0"/>
              <a:t>	2. Spojení různě konfigurovaných znakových systémů 	(mediální roubování)</a:t>
            </a:r>
            <a:br>
              <a:rPr lang="cs-CZ" dirty="0"/>
            </a:br>
            <a:r>
              <a:rPr lang="cs-CZ" dirty="0"/>
              <a:t>	3. Konceptuální roubování</a:t>
            </a:r>
          </a:p>
          <a:p>
            <a:pPr>
              <a:buNone/>
            </a:pPr>
            <a:r>
              <a:rPr lang="cs-CZ" dirty="0"/>
              <a:t>		</a:t>
            </a:r>
          </a:p>
          <a:p>
            <a:pPr>
              <a:buNone/>
            </a:pPr>
            <a:r>
              <a:rPr lang="cs-CZ" dirty="0"/>
              <a:t>	- „roubování“, proces = </a:t>
            </a:r>
            <a:r>
              <a:rPr lang="cs-CZ" dirty="0" err="1"/>
              <a:t>transmediální</a:t>
            </a:r>
            <a:r>
              <a:rPr lang="cs-CZ" dirty="0"/>
              <a:t> přechod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971875" y="825023"/>
            <a:ext cx="7242000" cy="3925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>
              <a:buNone/>
            </a:pPr>
            <a:r>
              <a:rPr lang="cs-CZ" b="1" dirty="0"/>
              <a:t>LARS ELLESTRÖM</a:t>
            </a:r>
            <a:br>
              <a:rPr lang="cs-CZ" b="1" dirty="0"/>
            </a:br>
            <a:r>
              <a:rPr lang="cs-CZ" dirty="0"/>
              <a:t>-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Modalities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Media II: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Expanded</a:t>
            </a:r>
            <a:r>
              <a:rPr lang="cs-CZ" dirty="0"/>
              <a:t> Model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Understanding</a:t>
            </a:r>
            <a:r>
              <a:rPr lang="cs-CZ" dirty="0"/>
              <a:t> </a:t>
            </a:r>
            <a:r>
              <a:rPr lang="cs-CZ" dirty="0" err="1"/>
              <a:t>Intermedial</a:t>
            </a:r>
            <a:r>
              <a:rPr lang="cs-CZ" dirty="0"/>
              <a:t> Relations. In: </a:t>
            </a:r>
            <a:r>
              <a:rPr lang="cs-CZ" dirty="0" err="1"/>
              <a:t>Beyond</a:t>
            </a:r>
            <a:r>
              <a:rPr lang="cs-CZ" dirty="0"/>
              <a:t> Media </a:t>
            </a:r>
            <a:r>
              <a:rPr lang="cs-CZ" dirty="0" err="1"/>
              <a:t>Borders</a:t>
            </a:r>
            <a:r>
              <a:rPr lang="cs-CZ" dirty="0"/>
              <a:t> (L. </a:t>
            </a:r>
            <a:r>
              <a:rPr lang="cs-CZ" dirty="0" err="1"/>
              <a:t>Elleström</a:t>
            </a:r>
            <a:r>
              <a:rPr lang="cs-CZ" dirty="0"/>
              <a:t> (</a:t>
            </a:r>
            <a:r>
              <a:rPr lang="cs-CZ" dirty="0" err="1"/>
              <a:t>ed</a:t>
            </a:r>
            <a:r>
              <a:rPr lang="cs-CZ" dirty="0"/>
              <a:t>.), 2021)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		</a:t>
            </a:r>
            <a:r>
              <a:rPr lang="cs-CZ" dirty="0" err="1"/>
              <a:t>Elleström</a:t>
            </a:r>
            <a:r>
              <a:rPr lang="cs-CZ" dirty="0"/>
              <a:t> rozlišuje: </a:t>
            </a:r>
            <a:br>
              <a:rPr lang="cs-CZ" dirty="0"/>
            </a:br>
            <a:r>
              <a:rPr lang="cs-CZ" dirty="0"/>
              <a:t>	- mediální produkty (media </a:t>
            </a:r>
            <a:r>
              <a:rPr lang="cs-CZ" dirty="0" err="1"/>
              <a:t>products</a:t>
            </a:r>
            <a:r>
              <a:rPr lang="cs-CZ" dirty="0"/>
              <a:t>) 	</a:t>
            </a:r>
            <a:br>
              <a:rPr lang="cs-CZ" dirty="0"/>
            </a:br>
            <a:r>
              <a:rPr lang="cs-CZ" dirty="0"/>
              <a:t>	- technická média (</a:t>
            </a:r>
            <a:r>
              <a:rPr lang="cs-CZ" dirty="0" err="1"/>
              <a:t>technical</a:t>
            </a:r>
            <a:r>
              <a:rPr lang="cs-CZ" dirty="0"/>
              <a:t> media </a:t>
            </a:r>
            <a:r>
              <a:rPr lang="cs-CZ" dirty="0" err="1"/>
              <a:t>of</a:t>
            </a:r>
            <a:r>
              <a:rPr lang="cs-CZ" dirty="0"/>
              <a:t> display) </a:t>
            </a:r>
            <a:br>
              <a:rPr lang="cs-CZ" dirty="0"/>
            </a:br>
            <a:r>
              <a:rPr lang="cs-CZ" dirty="0"/>
              <a:t>	- dva typy médií – základní média (basic media </a:t>
            </a:r>
            <a:r>
              <a:rPr lang="cs-CZ" dirty="0" err="1"/>
              <a:t>types</a:t>
            </a:r>
            <a:r>
              <a:rPr lang="cs-CZ" dirty="0"/>
              <a:t>) a 	- kvalifikovaná média (</a:t>
            </a:r>
            <a:r>
              <a:rPr lang="cs-CZ" dirty="0" err="1"/>
              <a:t>qualified</a:t>
            </a:r>
            <a:r>
              <a:rPr lang="cs-CZ" dirty="0"/>
              <a:t> media </a:t>
            </a:r>
            <a:r>
              <a:rPr lang="cs-CZ" dirty="0" err="1"/>
              <a:t>types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971875" y="825023"/>
            <a:ext cx="7242000" cy="3925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>
              <a:buNone/>
            </a:pPr>
            <a:r>
              <a:rPr lang="cs-CZ" b="1" dirty="0"/>
              <a:t>LARS ELLESTRÖM A JEHO TEORIE MODALIT</a:t>
            </a:r>
            <a:br>
              <a:rPr lang="cs-CZ" b="1" dirty="0"/>
            </a:br>
            <a:r>
              <a:rPr lang="cs-CZ" dirty="0"/>
              <a:t>- každé médium tvořeno určitým komplexem základních vlastností a intermediální je v tom smyslu, že je zřejmé a vysvětlitelné právě ve vztahu k ostatním typům médií, s nimiž může komunikovat a kooperovat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	- 4 mediální modality (media </a:t>
            </a:r>
            <a:r>
              <a:rPr lang="cs-CZ" dirty="0" err="1"/>
              <a:t>modalities</a:t>
            </a:r>
            <a:r>
              <a:rPr lang="cs-CZ" dirty="0"/>
              <a:t>) utvářející základní média:</a:t>
            </a:r>
            <a:br>
              <a:rPr lang="cs-CZ" dirty="0"/>
            </a:br>
            <a:r>
              <a:rPr lang="cs-CZ" dirty="0"/>
              <a:t>	1. Modalita materiální (</a:t>
            </a:r>
            <a:r>
              <a:rPr lang="cs-CZ" dirty="0" err="1"/>
              <a:t>material</a:t>
            </a:r>
            <a:r>
              <a:rPr lang="cs-CZ" dirty="0"/>
              <a:t> modality)</a:t>
            </a:r>
            <a:br>
              <a:rPr lang="cs-CZ" dirty="0"/>
            </a:br>
            <a:r>
              <a:rPr lang="cs-CZ" dirty="0"/>
              <a:t>	2. Modalita smyslová (</a:t>
            </a:r>
            <a:r>
              <a:rPr lang="cs-CZ" dirty="0" err="1"/>
              <a:t>sensorial</a:t>
            </a:r>
            <a:r>
              <a:rPr lang="cs-CZ" dirty="0"/>
              <a:t> modality)</a:t>
            </a:r>
            <a:br>
              <a:rPr lang="cs-CZ" dirty="0"/>
            </a:br>
            <a:r>
              <a:rPr lang="cs-CZ" dirty="0"/>
              <a:t>	3. Modalita časoprostorová (</a:t>
            </a:r>
            <a:r>
              <a:rPr lang="cs-CZ" dirty="0" err="1"/>
              <a:t>spatiotemporal</a:t>
            </a:r>
            <a:r>
              <a:rPr lang="cs-CZ" dirty="0"/>
              <a:t> modality)</a:t>
            </a:r>
            <a:br>
              <a:rPr lang="cs-CZ" dirty="0"/>
            </a:br>
            <a:r>
              <a:rPr lang="cs-CZ" dirty="0"/>
              <a:t>	4. Modalita sémiotická (</a:t>
            </a:r>
            <a:r>
              <a:rPr lang="cs-CZ" dirty="0" err="1"/>
              <a:t>semiotic</a:t>
            </a:r>
            <a:r>
              <a:rPr lang="cs-CZ" dirty="0"/>
              <a:t> modality)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971875" y="391886"/>
            <a:ext cx="7242000" cy="46201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cs-CZ" sz="800" b="1" dirty="0"/>
              <a:t>LITERATURA K DOPORUČENÍ</a:t>
            </a:r>
          </a:p>
          <a:p>
            <a:pPr>
              <a:buNone/>
            </a:pPr>
            <a:endParaRPr lang="cs-CZ" sz="800" dirty="0"/>
          </a:p>
          <a:p>
            <a:pPr>
              <a:buNone/>
            </a:pPr>
            <a:r>
              <a:rPr lang="cs-CZ" sz="800" dirty="0"/>
              <a:t>	ELLESTRÖM, </a:t>
            </a:r>
            <a:r>
              <a:rPr lang="cs-CZ" sz="800" dirty="0" err="1"/>
              <a:t>Lars</a:t>
            </a:r>
            <a:r>
              <a:rPr lang="cs-CZ" sz="800" dirty="0"/>
              <a:t>. </a:t>
            </a:r>
            <a:r>
              <a:rPr lang="cs-CZ" sz="800" dirty="0" err="1"/>
              <a:t>The</a:t>
            </a:r>
            <a:r>
              <a:rPr lang="cs-CZ" sz="800" dirty="0"/>
              <a:t> </a:t>
            </a:r>
            <a:r>
              <a:rPr lang="cs-CZ" sz="800" dirty="0" err="1"/>
              <a:t>Modalities</a:t>
            </a:r>
            <a:r>
              <a:rPr lang="cs-CZ" sz="800" dirty="0"/>
              <a:t> </a:t>
            </a:r>
            <a:r>
              <a:rPr lang="cs-CZ" sz="800" dirty="0" err="1"/>
              <a:t>of</a:t>
            </a:r>
            <a:r>
              <a:rPr lang="cs-CZ" sz="800" dirty="0"/>
              <a:t> Media II: </a:t>
            </a:r>
            <a:r>
              <a:rPr lang="cs-CZ" sz="800" dirty="0" err="1"/>
              <a:t>An</a:t>
            </a:r>
            <a:r>
              <a:rPr lang="cs-CZ" sz="800" dirty="0"/>
              <a:t> </a:t>
            </a:r>
            <a:r>
              <a:rPr lang="cs-CZ" sz="800" dirty="0" err="1"/>
              <a:t>Expanded</a:t>
            </a:r>
            <a:r>
              <a:rPr lang="cs-CZ" sz="800" dirty="0"/>
              <a:t> Model </a:t>
            </a:r>
            <a:r>
              <a:rPr lang="cs-CZ" sz="800" dirty="0" err="1"/>
              <a:t>for</a:t>
            </a:r>
            <a:r>
              <a:rPr lang="cs-CZ" sz="800" dirty="0"/>
              <a:t> </a:t>
            </a:r>
            <a:r>
              <a:rPr lang="cs-CZ" sz="800" dirty="0" err="1"/>
              <a:t>Understanding</a:t>
            </a:r>
            <a:r>
              <a:rPr lang="cs-CZ" sz="800" dirty="0"/>
              <a:t> </a:t>
            </a:r>
            <a:r>
              <a:rPr lang="cs-CZ" sz="800" dirty="0" err="1"/>
              <a:t>Intermedial</a:t>
            </a:r>
            <a:r>
              <a:rPr lang="cs-CZ" sz="800" dirty="0"/>
              <a:t> Relations. In: ELLESTRÖ, </a:t>
            </a:r>
            <a:r>
              <a:rPr lang="cs-CZ" sz="800" dirty="0" err="1"/>
              <a:t>Lars</a:t>
            </a:r>
            <a:r>
              <a:rPr lang="cs-CZ" sz="800" dirty="0"/>
              <a:t> (</a:t>
            </a:r>
            <a:r>
              <a:rPr lang="cs-CZ" sz="800" dirty="0" err="1"/>
              <a:t>ed</a:t>
            </a:r>
            <a:r>
              <a:rPr lang="cs-CZ" sz="800" dirty="0"/>
              <a:t>.). </a:t>
            </a:r>
            <a:r>
              <a:rPr lang="cs-CZ" sz="800" i="1" dirty="0" err="1"/>
              <a:t>Beyond</a:t>
            </a:r>
            <a:r>
              <a:rPr lang="cs-CZ" sz="800" i="1" dirty="0"/>
              <a:t> Media </a:t>
            </a:r>
            <a:r>
              <a:rPr lang="cs-CZ" sz="800" i="1" dirty="0" err="1"/>
              <a:t>Borders</a:t>
            </a:r>
            <a:r>
              <a:rPr lang="cs-CZ" sz="800" i="1" dirty="0"/>
              <a:t>. </a:t>
            </a:r>
            <a:r>
              <a:rPr lang="cs-CZ" sz="800" dirty="0"/>
              <a:t>London: </a:t>
            </a:r>
            <a:r>
              <a:rPr lang="cs-CZ" sz="800" dirty="0" err="1"/>
              <a:t>Palgrave</a:t>
            </a:r>
            <a:r>
              <a:rPr lang="cs-CZ" sz="800" dirty="0"/>
              <a:t> </a:t>
            </a:r>
            <a:r>
              <a:rPr lang="cs-CZ" sz="800" dirty="0" err="1"/>
              <a:t>Macmillan</a:t>
            </a:r>
            <a:r>
              <a:rPr lang="cs-CZ" sz="800" dirty="0"/>
              <a:t>, 2021.</a:t>
            </a:r>
          </a:p>
          <a:p>
            <a:pPr>
              <a:buNone/>
            </a:pPr>
            <a:endParaRPr lang="cs-CZ" sz="800" dirty="0"/>
          </a:p>
          <a:p>
            <a:pPr>
              <a:buNone/>
            </a:pPr>
            <a:r>
              <a:rPr lang="cs-CZ" sz="800" dirty="0"/>
              <a:t>	</a:t>
            </a:r>
            <a:r>
              <a:rPr lang="cs-CZ" sz="900" dirty="0"/>
              <a:t>FEDROVÁ, Stanislava (</a:t>
            </a:r>
            <a:r>
              <a:rPr lang="cs-CZ" sz="900" dirty="0" err="1"/>
              <a:t>ed</a:t>
            </a:r>
            <a:r>
              <a:rPr lang="cs-CZ" sz="900" dirty="0"/>
              <a:t>.). </a:t>
            </a:r>
            <a:r>
              <a:rPr lang="cs-CZ" sz="900" i="1" dirty="0"/>
              <a:t>Česká literatura v intermediální perspektivě: IV. kongres světové literárněvědné bohemistiky Jiná česká literatura</a:t>
            </a:r>
            <a:r>
              <a:rPr lang="cs-CZ" sz="900" dirty="0"/>
              <a:t>. Praha: Ústav pro českou literaturu AV ČR a Akropolis, 2010.</a:t>
            </a:r>
            <a:endParaRPr lang="cs-CZ" sz="800" dirty="0"/>
          </a:p>
          <a:p>
            <a:pPr>
              <a:buNone/>
            </a:pPr>
            <a:endParaRPr lang="cs-CZ" sz="800" dirty="0"/>
          </a:p>
          <a:p>
            <a:pPr>
              <a:buNone/>
            </a:pPr>
            <a:r>
              <a:rPr lang="cs-CZ" sz="800" dirty="0"/>
              <a:t>	JEDLIČKOVÁ, Alice a Stanislava FEDROVÁ. „</a:t>
            </a:r>
            <a:r>
              <a:rPr lang="cs-CZ" sz="800" dirty="0" err="1"/>
              <a:t>Across</a:t>
            </a:r>
            <a:r>
              <a:rPr lang="cs-CZ" sz="800" dirty="0"/>
              <a:t>“ nebo „In-</a:t>
            </a:r>
            <a:r>
              <a:rPr lang="cs-CZ" sz="800" dirty="0" err="1"/>
              <a:t>between</a:t>
            </a:r>
            <a:r>
              <a:rPr lang="cs-CZ" sz="800" dirty="0"/>
              <a:t>“? O stavu a perspektivách intermediálních studií. </a:t>
            </a:r>
            <a:r>
              <a:rPr lang="cs-CZ" sz="800" i="1" dirty="0"/>
              <a:t>Česká literatura</a:t>
            </a:r>
            <a:r>
              <a:rPr lang="cs-CZ" sz="800" dirty="0"/>
              <a:t>, č. 6, 2021.</a:t>
            </a:r>
          </a:p>
          <a:p>
            <a:pPr>
              <a:buNone/>
            </a:pPr>
            <a:r>
              <a:rPr lang="cs-CZ" sz="800" dirty="0"/>
              <a:t>	</a:t>
            </a:r>
          </a:p>
          <a:p>
            <a:pPr>
              <a:buNone/>
            </a:pPr>
            <a:r>
              <a:rPr lang="cs-CZ" sz="800" dirty="0"/>
              <a:t>	MÜLLER, Richard, CHUDÝ, Tomáš a kol. </a:t>
            </a:r>
            <a:r>
              <a:rPr lang="cs-CZ" sz="800" i="1" dirty="0"/>
              <a:t>Za obrysy média: Literatura a </a:t>
            </a:r>
            <a:r>
              <a:rPr lang="cs-CZ" sz="800" i="1" dirty="0" err="1"/>
              <a:t>medialita</a:t>
            </a:r>
            <a:r>
              <a:rPr lang="cs-CZ" sz="800" dirty="0"/>
              <a:t>. Praha: Ústav pro českou literaturu AV ČR a Nakladatelství Karolinum, 2020.</a:t>
            </a:r>
          </a:p>
          <a:p>
            <a:pPr>
              <a:buNone/>
            </a:pPr>
            <a:r>
              <a:rPr lang="cs-CZ" sz="800" dirty="0"/>
              <a:t>	</a:t>
            </a:r>
          </a:p>
          <a:p>
            <a:pPr>
              <a:buNone/>
            </a:pPr>
            <a:r>
              <a:rPr lang="cs-CZ" sz="800" dirty="0"/>
              <a:t>	RAJEWSKY, </a:t>
            </a:r>
            <a:r>
              <a:rPr lang="cs-CZ" sz="800" dirty="0" err="1"/>
              <a:t>Irina</a:t>
            </a:r>
            <a:r>
              <a:rPr lang="cs-CZ" sz="800" dirty="0"/>
              <a:t> O. </a:t>
            </a:r>
            <a:r>
              <a:rPr lang="cs-CZ" sz="800" dirty="0" err="1"/>
              <a:t>Intermediality</a:t>
            </a:r>
            <a:r>
              <a:rPr lang="cs-CZ" sz="800" dirty="0"/>
              <a:t>, Intertextuality, </a:t>
            </a:r>
            <a:r>
              <a:rPr lang="cs-CZ" sz="800" dirty="0" err="1"/>
              <a:t>and</a:t>
            </a:r>
            <a:r>
              <a:rPr lang="cs-CZ" sz="800" dirty="0"/>
              <a:t> </a:t>
            </a:r>
            <a:r>
              <a:rPr lang="cs-CZ" sz="800" dirty="0" err="1"/>
              <a:t>Remediation</a:t>
            </a:r>
            <a:r>
              <a:rPr lang="cs-CZ" sz="800" dirty="0"/>
              <a:t>: A </a:t>
            </a:r>
            <a:r>
              <a:rPr lang="cs-CZ" sz="800" dirty="0" err="1"/>
              <a:t>Literary</a:t>
            </a:r>
            <a:r>
              <a:rPr lang="cs-CZ" sz="800" dirty="0"/>
              <a:t> </a:t>
            </a:r>
            <a:r>
              <a:rPr lang="cs-CZ" sz="800" dirty="0" err="1"/>
              <a:t>Perspective</a:t>
            </a:r>
            <a:r>
              <a:rPr lang="cs-CZ" sz="800" dirty="0"/>
              <a:t> on </a:t>
            </a:r>
            <a:r>
              <a:rPr lang="cs-CZ" sz="800" dirty="0" err="1"/>
              <a:t>Intermediality</a:t>
            </a:r>
            <a:r>
              <a:rPr lang="cs-CZ" sz="800" dirty="0"/>
              <a:t>. </a:t>
            </a:r>
            <a:r>
              <a:rPr lang="cs-CZ" sz="800" i="1" dirty="0" err="1"/>
              <a:t>Intermédialités</a:t>
            </a:r>
            <a:r>
              <a:rPr lang="cs-CZ" sz="800" i="1" dirty="0"/>
              <a:t>: </a:t>
            </a:r>
            <a:r>
              <a:rPr lang="cs-CZ" sz="800" i="1" dirty="0" err="1"/>
              <a:t>histoire</a:t>
            </a:r>
            <a:r>
              <a:rPr lang="cs-CZ" sz="800" i="1" dirty="0"/>
              <a:t> et </a:t>
            </a:r>
            <a:r>
              <a:rPr lang="cs-CZ" sz="800" i="1" dirty="0" err="1"/>
              <a:t>théorie</a:t>
            </a:r>
            <a:r>
              <a:rPr lang="cs-CZ" sz="800" i="1" dirty="0"/>
              <a:t> des </a:t>
            </a:r>
            <a:r>
              <a:rPr lang="cs-CZ" sz="800" i="1" dirty="0" err="1"/>
              <a:t>arts</a:t>
            </a:r>
            <a:r>
              <a:rPr lang="cs-CZ" sz="800" i="1" dirty="0"/>
              <a:t>, des </a:t>
            </a:r>
            <a:r>
              <a:rPr lang="cs-CZ" sz="800" i="1" dirty="0" err="1"/>
              <a:t>lettres</a:t>
            </a:r>
            <a:r>
              <a:rPr lang="cs-CZ" sz="800" i="1" dirty="0"/>
              <a:t> et des </a:t>
            </a:r>
            <a:r>
              <a:rPr lang="cs-CZ" sz="800" i="1" dirty="0" err="1"/>
              <a:t>techniques</a:t>
            </a:r>
            <a:r>
              <a:rPr lang="cs-CZ" sz="800" i="1" dirty="0"/>
              <a:t> / </a:t>
            </a:r>
            <a:r>
              <a:rPr lang="cs-CZ" sz="800" i="1" dirty="0" err="1"/>
              <a:t>Intermediality</a:t>
            </a:r>
            <a:r>
              <a:rPr lang="cs-CZ" sz="800" i="1" dirty="0"/>
              <a:t>: </a:t>
            </a:r>
            <a:r>
              <a:rPr lang="cs-CZ" sz="800" i="1" dirty="0" err="1"/>
              <a:t>History</a:t>
            </a:r>
            <a:r>
              <a:rPr lang="cs-CZ" sz="800" i="1" dirty="0"/>
              <a:t> and </a:t>
            </a:r>
            <a:r>
              <a:rPr lang="cs-CZ" sz="800" i="1" dirty="0" err="1"/>
              <a:t>Theory</a:t>
            </a:r>
            <a:r>
              <a:rPr lang="cs-CZ" sz="800" i="1" dirty="0"/>
              <a:t> </a:t>
            </a:r>
            <a:r>
              <a:rPr lang="cs-CZ" sz="800" i="1" dirty="0" err="1"/>
              <a:t>of</a:t>
            </a:r>
            <a:r>
              <a:rPr lang="cs-CZ" sz="800" i="1" dirty="0"/>
              <a:t> </a:t>
            </a:r>
            <a:r>
              <a:rPr lang="cs-CZ" sz="800" i="1" dirty="0" err="1"/>
              <a:t>the</a:t>
            </a:r>
            <a:r>
              <a:rPr lang="cs-CZ" sz="800" i="1" dirty="0"/>
              <a:t> </a:t>
            </a:r>
            <a:r>
              <a:rPr lang="cs-CZ" sz="800" i="1" dirty="0" err="1"/>
              <a:t>Arts</a:t>
            </a:r>
            <a:r>
              <a:rPr lang="cs-CZ" sz="800" i="1" dirty="0"/>
              <a:t>, </a:t>
            </a:r>
            <a:r>
              <a:rPr lang="cs-CZ" sz="800" i="1" dirty="0" err="1"/>
              <a:t>Literature</a:t>
            </a:r>
            <a:r>
              <a:rPr lang="cs-CZ" sz="800" i="1" dirty="0"/>
              <a:t> and Technologies</a:t>
            </a:r>
            <a:r>
              <a:rPr lang="cs-CZ" sz="800" dirty="0"/>
              <a:t>, č. 6, 2005.</a:t>
            </a:r>
          </a:p>
          <a:p>
            <a:pPr>
              <a:buNone/>
            </a:pPr>
            <a:endParaRPr lang="cs-CZ" sz="800" dirty="0"/>
          </a:p>
          <a:p>
            <a:pPr>
              <a:buNone/>
            </a:pPr>
            <a:r>
              <a:rPr lang="cs-CZ" sz="800" dirty="0"/>
              <a:t>	SCHNEIDER, Jan a Lenka KRAUSOVÁ (</a:t>
            </a:r>
            <a:r>
              <a:rPr lang="cs-CZ" sz="800" dirty="0" err="1"/>
              <a:t>eds</a:t>
            </a:r>
            <a:r>
              <a:rPr lang="cs-CZ" sz="800" dirty="0"/>
              <a:t>.). </a:t>
            </a:r>
            <a:r>
              <a:rPr lang="cs-CZ" sz="800" i="1" dirty="0" err="1"/>
              <a:t>Intermedialita</a:t>
            </a:r>
            <a:r>
              <a:rPr lang="cs-CZ" sz="800" i="1" dirty="0"/>
              <a:t>: slovo – obraz – zvuk: sborník příspěvků ze sympozia. </a:t>
            </a:r>
            <a:r>
              <a:rPr lang="cs-CZ" sz="800" dirty="0"/>
              <a:t>Olomouc: Univerzita Palackého v Olomouci, 2008.</a:t>
            </a:r>
          </a:p>
          <a:p>
            <a:pPr>
              <a:buNone/>
            </a:pPr>
            <a:endParaRPr lang="cs-CZ" sz="800" dirty="0"/>
          </a:p>
          <a:p>
            <a:pPr>
              <a:buNone/>
            </a:pPr>
            <a:r>
              <a:rPr lang="cs-CZ" sz="800" dirty="0"/>
              <a:t>	 WOLF, Werner. </a:t>
            </a:r>
            <a:r>
              <a:rPr lang="cs-CZ" sz="800" dirty="0" err="1"/>
              <a:t>Intermedialita</a:t>
            </a:r>
            <a:r>
              <a:rPr lang="cs-CZ" sz="800" dirty="0"/>
              <a:t>: široké pole výzkumu a výzva literární vědě. </a:t>
            </a:r>
            <a:r>
              <a:rPr lang="cs-CZ" sz="800" i="1" dirty="0"/>
              <a:t>Česká literatura, </a:t>
            </a:r>
            <a:r>
              <a:rPr lang="cs-CZ" sz="800" dirty="0" err="1"/>
              <a:t>roč</a:t>
            </a:r>
            <a:r>
              <a:rPr lang="cs-CZ" sz="800" dirty="0"/>
              <a:t>. 59, č. 1, 2011.</a:t>
            </a:r>
          </a:p>
          <a:p>
            <a:pPr>
              <a:buNone/>
            </a:pPr>
            <a:endParaRPr lang="cs-CZ" sz="800" dirty="0"/>
          </a:p>
          <a:p>
            <a:pPr>
              <a:buNone/>
            </a:pPr>
            <a:r>
              <a:rPr lang="cs-CZ" sz="800" b="1" dirty="0"/>
              <a:t>	</a:t>
            </a:r>
          </a:p>
          <a:p>
            <a:pPr>
              <a:buNone/>
            </a:pPr>
            <a:r>
              <a:rPr lang="cs-CZ" sz="800" b="1" dirty="0"/>
              <a:t>	Slovo a hudba:</a:t>
            </a:r>
          </a:p>
          <a:p>
            <a:pPr>
              <a:buNone/>
            </a:pPr>
            <a:r>
              <a:rPr lang="cs-CZ" sz="800" b="1" dirty="0"/>
              <a:t>	</a:t>
            </a:r>
            <a:r>
              <a:rPr lang="cs-CZ" sz="800" dirty="0"/>
              <a:t>LODATO, S. M., ASPDEN, S. </a:t>
            </a:r>
            <a:r>
              <a:rPr lang="cs-CZ" sz="800" dirty="0" err="1"/>
              <a:t>and</a:t>
            </a:r>
            <a:r>
              <a:rPr lang="cs-CZ" sz="800" dirty="0"/>
              <a:t> W. BERNHART (</a:t>
            </a:r>
            <a:r>
              <a:rPr lang="cs-CZ" sz="800" dirty="0" err="1"/>
              <a:t>eds</a:t>
            </a:r>
            <a:r>
              <a:rPr lang="cs-CZ" sz="800" dirty="0"/>
              <a:t>.). </a:t>
            </a:r>
            <a:r>
              <a:rPr lang="cs-CZ" sz="800" i="1" dirty="0"/>
              <a:t>Word and Music </a:t>
            </a:r>
            <a:r>
              <a:rPr lang="cs-CZ" sz="800" i="1" dirty="0" err="1"/>
              <a:t>Studies</a:t>
            </a:r>
            <a:r>
              <a:rPr lang="cs-CZ" sz="800" i="1" dirty="0"/>
              <a:t>: </a:t>
            </a:r>
            <a:r>
              <a:rPr lang="cs-CZ" sz="800" i="1" dirty="0" err="1"/>
              <a:t>Essays</a:t>
            </a:r>
            <a:r>
              <a:rPr lang="cs-CZ" sz="800" i="1" dirty="0"/>
              <a:t> in Honor </a:t>
            </a:r>
            <a:r>
              <a:rPr lang="cs-CZ" sz="800" i="1" dirty="0" err="1"/>
              <a:t>of</a:t>
            </a:r>
            <a:r>
              <a:rPr lang="cs-CZ" sz="800" i="1" dirty="0"/>
              <a:t> Steven Paul </a:t>
            </a:r>
            <a:r>
              <a:rPr lang="cs-CZ" sz="800" i="1" dirty="0" err="1"/>
              <a:t>Scher</a:t>
            </a:r>
            <a:r>
              <a:rPr lang="cs-CZ" sz="800" i="1" dirty="0"/>
              <a:t> and on </a:t>
            </a:r>
            <a:r>
              <a:rPr lang="cs-CZ" sz="800" i="1" dirty="0" err="1"/>
              <a:t>Cultural</a:t>
            </a:r>
            <a:r>
              <a:rPr lang="cs-CZ" sz="800" i="1" dirty="0"/>
              <a:t> Identity and </a:t>
            </a:r>
            <a:r>
              <a:rPr lang="cs-CZ" sz="800" i="1" dirty="0" err="1"/>
              <a:t>the</a:t>
            </a:r>
            <a:r>
              <a:rPr lang="cs-CZ" sz="800" i="1" dirty="0"/>
              <a:t> Musical </a:t>
            </a:r>
            <a:r>
              <a:rPr lang="cs-CZ" sz="800" i="1" dirty="0" err="1"/>
              <a:t>Stage</a:t>
            </a:r>
            <a:r>
              <a:rPr lang="cs-CZ" sz="800" i="1" dirty="0"/>
              <a:t>. </a:t>
            </a:r>
            <a:r>
              <a:rPr lang="cs-CZ" sz="800" dirty="0" err="1"/>
              <a:t>Netherlands</a:t>
            </a:r>
            <a:r>
              <a:rPr lang="cs-CZ" sz="800" dirty="0"/>
              <a:t>: </a:t>
            </a:r>
            <a:r>
              <a:rPr lang="cs-CZ" sz="800" dirty="0" err="1"/>
              <a:t>Brill</a:t>
            </a:r>
            <a:r>
              <a:rPr lang="cs-CZ" sz="800" dirty="0"/>
              <a:t>, 2002.</a:t>
            </a:r>
          </a:p>
          <a:p>
            <a:pPr>
              <a:buNone/>
            </a:pPr>
            <a:endParaRPr lang="cs-CZ" sz="800" dirty="0"/>
          </a:p>
          <a:p>
            <a:pPr>
              <a:buNone/>
            </a:pPr>
            <a:r>
              <a:rPr lang="cs-CZ" sz="800" dirty="0"/>
              <a:t>	WOLF, Werner. </a:t>
            </a:r>
            <a:r>
              <a:rPr lang="cs-CZ" sz="800" i="1" dirty="0" err="1"/>
              <a:t>The</a:t>
            </a:r>
            <a:r>
              <a:rPr lang="cs-CZ" sz="800" i="1" dirty="0"/>
              <a:t> </a:t>
            </a:r>
            <a:r>
              <a:rPr lang="cs-CZ" sz="800" i="1" dirty="0" err="1"/>
              <a:t>Muzicalization</a:t>
            </a:r>
            <a:r>
              <a:rPr lang="cs-CZ" sz="800" i="1" dirty="0"/>
              <a:t> </a:t>
            </a:r>
            <a:r>
              <a:rPr lang="cs-CZ" sz="800" i="1" dirty="0" err="1"/>
              <a:t>of</a:t>
            </a:r>
            <a:r>
              <a:rPr lang="cs-CZ" sz="800" i="1" dirty="0"/>
              <a:t> Fiction. A Study in </a:t>
            </a:r>
            <a:r>
              <a:rPr lang="cs-CZ" sz="800" i="1" dirty="0" err="1"/>
              <a:t>the</a:t>
            </a:r>
            <a:r>
              <a:rPr lang="cs-CZ" sz="800" i="1" dirty="0"/>
              <a:t> </a:t>
            </a:r>
            <a:r>
              <a:rPr lang="cs-CZ" sz="800" i="1" dirty="0" err="1"/>
              <a:t>Theory</a:t>
            </a:r>
            <a:r>
              <a:rPr lang="cs-CZ" sz="800" i="1" dirty="0"/>
              <a:t> </a:t>
            </a:r>
            <a:r>
              <a:rPr lang="cs-CZ" sz="800" i="1" dirty="0" err="1"/>
              <a:t>and</a:t>
            </a:r>
            <a:r>
              <a:rPr lang="cs-CZ" sz="800" i="1" dirty="0"/>
              <a:t> </a:t>
            </a:r>
            <a:r>
              <a:rPr lang="cs-CZ" sz="800" i="1" dirty="0" err="1"/>
              <a:t>History</a:t>
            </a:r>
            <a:r>
              <a:rPr lang="cs-CZ" sz="800" i="1" dirty="0"/>
              <a:t> </a:t>
            </a:r>
            <a:r>
              <a:rPr lang="cs-CZ" sz="800" i="1" dirty="0" err="1"/>
              <a:t>of</a:t>
            </a:r>
            <a:r>
              <a:rPr lang="cs-CZ" sz="800" i="1" dirty="0"/>
              <a:t> </a:t>
            </a:r>
            <a:r>
              <a:rPr lang="cs-CZ" sz="800" i="1" dirty="0" err="1"/>
              <a:t>Intermediality</a:t>
            </a:r>
            <a:r>
              <a:rPr lang="cs-CZ" sz="800" dirty="0"/>
              <a:t>. </a:t>
            </a:r>
            <a:r>
              <a:rPr lang="cs-CZ" sz="800" dirty="0" err="1"/>
              <a:t>Netherlands</a:t>
            </a:r>
            <a:r>
              <a:rPr lang="cs-CZ" sz="800" dirty="0"/>
              <a:t>: </a:t>
            </a:r>
            <a:r>
              <a:rPr lang="cs-CZ" sz="800" dirty="0" err="1"/>
              <a:t>Brill</a:t>
            </a:r>
            <a:r>
              <a:rPr lang="cs-CZ" sz="800" dirty="0"/>
              <a:t>,1999. </a:t>
            </a:r>
            <a:endParaRPr lang="cs-CZ" sz="800" b="1" dirty="0"/>
          </a:p>
          <a:p>
            <a:pPr>
              <a:buNone/>
            </a:pPr>
            <a:r>
              <a:rPr lang="cs-CZ" sz="800" b="1" dirty="0"/>
              <a:t>	</a:t>
            </a:r>
          </a:p>
          <a:p>
            <a:pPr>
              <a:buNone/>
            </a:pPr>
            <a:r>
              <a:rPr lang="cs-CZ" sz="800" dirty="0"/>
              <a:t>	V roce 1997 byla založena </a:t>
            </a:r>
            <a:r>
              <a:rPr lang="cs-CZ" sz="800" dirty="0" err="1"/>
              <a:t>The</a:t>
            </a:r>
            <a:r>
              <a:rPr lang="cs-CZ" sz="800" dirty="0"/>
              <a:t> </a:t>
            </a:r>
            <a:r>
              <a:rPr lang="cs-CZ" sz="800" dirty="0" err="1"/>
              <a:t>International</a:t>
            </a:r>
            <a:r>
              <a:rPr lang="cs-CZ" sz="800" dirty="0"/>
              <a:t> </a:t>
            </a:r>
            <a:r>
              <a:rPr lang="cs-CZ" sz="800" dirty="0" err="1"/>
              <a:t>Association</a:t>
            </a:r>
            <a:r>
              <a:rPr lang="cs-CZ" sz="800" dirty="0"/>
              <a:t> </a:t>
            </a:r>
            <a:r>
              <a:rPr lang="cs-CZ" sz="800" dirty="0" err="1"/>
              <a:t>for</a:t>
            </a:r>
            <a:r>
              <a:rPr lang="cs-CZ" sz="800" dirty="0"/>
              <a:t> Word </a:t>
            </a:r>
            <a:r>
              <a:rPr lang="cs-CZ" sz="800" dirty="0" err="1"/>
              <a:t>and</a:t>
            </a:r>
            <a:r>
              <a:rPr lang="cs-CZ" sz="800" dirty="0"/>
              <a:t> Music </a:t>
            </a:r>
            <a:r>
              <a:rPr lang="cs-CZ" sz="800" dirty="0" err="1"/>
              <a:t>Studies</a:t>
            </a:r>
            <a:r>
              <a:rPr lang="cs-CZ" sz="800" dirty="0"/>
              <a:t> (WMA) – bádání v oblasti vzájemných vztahů literatury a hudby.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971875" y="825023"/>
            <a:ext cx="7242000" cy="3925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>
              <a:buNone/>
            </a:pPr>
            <a:r>
              <a:rPr lang="cs-CZ" b="1" dirty="0"/>
              <a:t>NA ÚVOD</a:t>
            </a:r>
            <a:br>
              <a:rPr lang="cs-CZ" dirty="0"/>
            </a:br>
            <a:r>
              <a:rPr lang="cs-CZ" dirty="0"/>
              <a:t>- mediální aspekty svých úvah již </a:t>
            </a:r>
            <a:r>
              <a:rPr lang="cs-CZ" dirty="0" err="1"/>
              <a:t>Gotthold</a:t>
            </a:r>
            <a:r>
              <a:rPr lang="cs-CZ" dirty="0"/>
              <a:t> </a:t>
            </a:r>
            <a:r>
              <a:rPr lang="cs-CZ" dirty="0" err="1"/>
              <a:t>Ephraim</a:t>
            </a:r>
            <a:r>
              <a:rPr lang="cs-CZ" dirty="0"/>
              <a:t> </a:t>
            </a:r>
            <a:r>
              <a:rPr lang="cs-CZ" dirty="0" err="1"/>
              <a:t>Lessing</a:t>
            </a:r>
            <a:r>
              <a:rPr lang="cs-CZ" dirty="0"/>
              <a:t> (osvícenská normativní poetika, 18. století)</a:t>
            </a:r>
            <a:br>
              <a:rPr lang="cs-CZ" dirty="0"/>
            </a:br>
            <a:r>
              <a:rPr lang="cs-CZ" dirty="0"/>
              <a:t>- ve 40. letech 20. století pohyb výtvarného umění směrem k abstrakci → </a:t>
            </a:r>
            <a:r>
              <a:rPr lang="cs-CZ" dirty="0" err="1"/>
              <a:t>medialita</a:t>
            </a:r>
            <a:r>
              <a:rPr lang="cs-CZ" dirty="0"/>
              <a:t> a </a:t>
            </a:r>
            <a:r>
              <a:rPr lang="cs-CZ" dirty="0" err="1"/>
              <a:t>materialita</a:t>
            </a:r>
            <a:r>
              <a:rPr lang="cs-CZ" dirty="0"/>
              <a:t> výtvarného umění</a:t>
            </a:r>
            <a:br>
              <a:rPr lang="cs-CZ" dirty="0"/>
            </a:br>
            <a:r>
              <a:rPr lang="cs-CZ" dirty="0"/>
              <a:t>- v 60. letech 20. století </a:t>
            </a:r>
            <a:r>
              <a:rPr lang="cs-CZ" dirty="0" err="1"/>
              <a:t>transmediace</a:t>
            </a:r>
            <a:r>
              <a:rPr lang="cs-CZ" dirty="0"/>
              <a:t> v rámci experimentální tvorby (vizuální básně)</a:t>
            </a:r>
          </a:p>
          <a:p>
            <a:pPr>
              <a:buNone/>
            </a:pPr>
            <a:r>
              <a:rPr lang="cs-CZ" dirty="0"/>
              <a:t>	- </a:t>
            </a:r>
            <a:r>
              <a:rPr lang="cs-CZ" dirty="0" err="1"/>
              <a:t>Dick</a:t>
            </a:r>
            <a:r>
              <a:rPr lang="cs-CZ" dirty="0"/>
              <a:t> </a:t>
            </a:r>
            <a:r>
              <a:rPr lang="cs-CZ" dirty="0" err="1"/>
              <a:t>Higgins</a:t>
            </a:r>
            <a:r>
              <a:rPr lang="cs-CZ" dirty="0"/>
              <a:t> – statě o </a:t>
            </a:r>
            <a:r>
              <a:rPr lang="cs-CZ" dirty="0" err="1"/>
              <a:t>intermedialitě</a:t>
            </a:r>
            <a:r>
              <a:rPr lang="cs-CZ" dirty="0"/>
              <a:t> (60. léta)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Marshall</a:t>
            </a:r>
            <a:r>
              <a:rPr lang="cs-CZ" dirty="0"/>
              <a:t> </a:t>
            </a:r>
            <a:r>
              <a:rPr lang="cs-CZ" dirty="0" err="1"/>
              <a:t>McLuhan</a:t>
            </a:r>
            <a:r>
              <a:rPr lang="cs-CZ" dirty="0"/>
              <a:t>: </a:t>
            </a:r>
            <a:r>
              <a:rPr lang="cs-CZ" i="1" dirty="0"/>
              <a:t>Jak rozumět médiím </a:t>
            </a:r>
            <a:r>
              <a:rPr lang="cs-CZ" dirty="0"/>
              <a:t>(1964)</a:t>
            </a:r>
            <a:br>
              <a:rPr lang="cs-CZ" dirty="0"/>
            </a:br>
            <a:r>
              <a:rPr lang="cs-CZ" dirty="0"/>
              <a:t>- Friedrich </a:t>
            </a:r>
            <a:r>
              <a:rPr lang="cs-CZ" dirty="0" err="1"/>
              <a:t>Kittler</a:t>
            </a:r>
            <a:r>
              <a:rPr lang="cs-CZ" dirty="0"/>
              <a:t>: </a:t>
            </a:r>
            <a:r>
              <a:rPr lang="cs-CZ" i="1" dirty="0"/>
              <a:t>Gramofon. Film. </a:t>
            </a:r>
            <a:r>
              <a:rPr lang="cs-CZ" i="1" dirty="0" err="1"/>
              <a:t>Typewriter</a:t>
            </a:r>
            <a:r>
              <a:rPr lang="cs-CZ" i="1" dirty="0"/>
              <a:t> </a:t>
            </a:r>
            <a:r>
              <a:rPr lang="cs-CZ" dirty="0"/>
              <a:t>(1986)</a:t>
            </a:r>
            <a:br>
              <a:rPr lang="cs-CZ" dirty="0"/>
            </a:br>
            <a:r>
              <a:rPr lang="cs-CZ" dirty="0"/>
              <a:t>- v 90. letech 20. století se začala formovat vlastní teorie </a:t>
            </a:r>
            <a:r>
              <a:rPr lang="cs-CZ" dirty="0" err="1"/>
              <a:t>intermediality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971875" y="825023"/>
            <a:ext cx="7242000" cy="3925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>
              <a:buNone/>
            </a:pPr>
            <a:r>
              <a:rPr lang="cs-CZ" b="1" dirty="0"/>
              <a:t>VÝCHODISKA: </a:t>
            </a:r>
            <a:br>
              <a:rPr lang="cs-CZ" b="1" dirty="0"/>
            </a:br>
            <a:r>
              <a:rPr lang="cs-CZ" b="1" dirty="0"/>
              <a:t>COMPARATIVE ARTS</a:t>
            </a:r>
            <a:br>
              <a:rPr lang="cs-CZ" dirty="0"/>
            </a:br>
            <a:r>
              <a:rPr lang="cs-CZ" dirty="0"/>
              <a:t>- od 50. let 20. století; </a:t>
            </a:r>
            <a:r>
              <a:rPr lang="cs-CZ" dirty="0" err="1"/>
              <a:t>subdisciplína</a:t>
            </a:r>
            <a:r>
              <a:rPr lang="cs-CZ" dirty="0"/>
              <a:t> komparatistiky</a:t>
            </a:r>
            <a:br>
              <a:rPr lang="cs-CZ" dirty="0"/>
            </a:br>
            <a:r>
              <a:rPr lang="cs-CZ" dirty="0"/>
              <a:t>- srovnávání různých uměleckých druhů</a:t>
            </a:r>
            <a:br>
              <a:rPr lang="cs-CZ" dirty="0"/>
            </a:br>
            <a:r>
              <a:rPr lang="cs-CZ" dirty="0"/>
              <a:t>- Ulrich </a:t>
            </a:r>
            <a:r>
              <a:rPr lang="cs-CZ" dirty="0" err="1"/>
              <a:t>Weisstein</a:t>
            </a:r>
            <a:r>
              <a:rPr lang="cs-CZ" dirty="0"/>
              <a:t>: termíny „transmutace“ a „transpozice“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	</a:t>
            </a:r>
            <a:r>
              <a:rPr lang="cs-CZ" b="1" dirty="0"/>
              <a:t>INTERART STUDIES</a:t>
            </a:r>
            <a:br>
              <a:rPr lang="cs-CZ" dirty="0"/>
            </a:br>
            <a:r>
              <a:rPr lang="cs-CZ" dirty="0"/>
              <a:t>- 80. a 90. léta 20. století</a:t>
            </a:r>
            <a:br>
              <a:rPr lang="cs-CZ" dirty="0"/>
            </a:br>
            <a:r>
              <a:rPr lang="cs-CZ" dirty="0"/>
              <a:t>- nejprve dominovala témata spojená se vztahem textu a obrazu (</a:t>
            </a:r>
            <a:r>
              <a:rPr lang="cs-CZ" dirty="0" err="1"/>
              <a:t>ekfráze</a:t>
            </a:r>
            <a:r>
              <a:rPr lang="cs-CZ" dirty="0"/>
              <a:t>, emblém a vizuální poezie)</a:t>
            </a:r>
            <a:br>
              <a:rPr lang="cs-CZ" dirty="0"/>
            </a:br>
            <a:r>
              <a:rPr lang="cs-CZ" dirty="0"/>
              <a:t>- v roce 1995 konference </a:t>
            </a:r>
            <a:r>
              <a:rPr lang="cs-CZ" dirty="0" err="1"/>
              <a:t>Interart</a:t>
            </a:r>
            <a:r>
              <a:rPr lang="cs-CZ" dirty="0"/>
              <a:t> </a:t>
            </a:r>
            <a:r>
              <a:rPr lang="cs-CZ" dirty="0" err="1"/>
              <a:t>studies</a:t>
            </a:r>
            <a:br>
              <a:rPr lang="cs-CZ" dirty="0"/>
            </a:br>
            <a:r>
              <a:rPr lang="cs-CZ" dirty="0"/>
              <a:t>- </a:t>
            </a:r>
            <a:r>
              <a:rPr lang="cs-CZ" b="1" dirty="0"/>
              <a:t>Přechod od </a:t>
            </a:r>
            <a:r>
              <a:rPr lang="cs-CZ" b="1" dirty="0" err="1"/>
              <a:t>interart</a:t>
            </a:r>
            <a:r>
              <a:rPr lang="cs-CZ" b="1" dirty="0"/>
              <a:t> </a:t>
            </a:r>
            <a:r>
              <a:rPr lang="cs-CZ" b="1" dirty="0" err="1"/>
              <a:t>studies</a:t>
            </a:r>
            <a:r>
              <a:rPr lang="cs-CZ" b="1" dirty="0"/>
              <a:t> k intermediálním studiím</a:t>
            </a:r>
            <a:r>
              <a:rPr lang="cs-CZ" dirty="0"/>
              <a:t>: jednotlivá umění se dostávají do stále bližšího kontaktu, prosazují se nové technologie a přestává se zásadně oddělovat „vysoké“ a „nízké“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971875" y="825023"/>
            <a:ext cx="7242000" cy="3925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>
              <a:buNone/>
            </a:pPr>
            <a:r>
              <a:rPr lang="cs-CZ" b="1" dirty="0"/>
              <a:t>K POČÁTKŮM INTERMEDIALITY </a:t>
            </a:r>
            <a:br>
              <a:rPr lang="cs-CZ" b="1" dirty="0"/>
            </a:br>
            <a:r>
              <a:rPr lang="cs-CZ" dirty="0"/>
              <a:t>- velkou inspirací pro ranou fázi </a:t>
            </a:r>
            <a:r>
              <a:rPr lang="cs-CZ" dirty="0" err="1"/>
              <a:t>intermediality</a:t>
            </a:r>
            <a:r>
              <a:rPr lang="cs-CZ" dirty="0"/>
              <a:t> byla vizuální studia</a:t>
            </a:r>
            <a:br>
              <a:rPr lang="cs-CZ" dirty="0"/>
            </a:br>
            <a:r>
              <a:rPr lang="cs-CZ" dirty="0"/>
              <a:t>- W. J. T. </a:t>
            </a:r>
            <a:r>
              <a:rPr lang="cs-CZ" dirty="0" err="1"/>
              <a:t>Mitchell</a:t>
            </a:r>
            <a:r>
              <a:rPr lang="cs-CZ" dirty="0"/>
              <a:t>: členění médií podle zprostředkujícího smyslu (+ tvrzení, že žádné médium není čisté, ale všechna jsou kompozitní nebo smíšená)</a:t>
            </a:r>
            <a:br>
              <a:rPr lang="cs-CZ" dirty="0"/>
            </a:br>
            <a:r>
              <a:rPr lang="cs-CZ" dirty="0"/>
              <a:t>- pojem „</a:t>
            </a:r>
            <a:r>
              <a:rPr lang="cs-CZ" dirty="0" err="1"/>
              <a:t>intermedialita</a:t>
            </a:r>
            <a:r>
              <a:rPr lang="cs-CZ" dirty="0"/>
              <a:t>“ se tvořil paralelně k termínu „intertextualita“ (Julie </a:t>
            </a:r>
            <a:r>
              <a:rPr lang="cs-CZ" dirty="0" err="1"/>
              <a:t>Kristeva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Přístupy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971875" y="825023"/>
            <a:ext cx="7242000" cy="3925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>
              <a:buNone/>
            </a:pPr>
            <a:r>
              <a:rPr lang="cs-CZ" b="1" dirty="0"/>
              <a:t>WERNER WOLF A IRINA O. RAJEWSKY</a:t>
            </a:r>
            <a:br>
              <a:rPr lang="cs-CZ" b="1" dirty="0"/>
            </a:br>
            <a:r>
              <a:rPr lang="cs-CZ" dirty="0"/>
              <a:t>- koncepty obou vznikaly na přelomu tisíciletí v blízkém vztahu a vzájemném ovlivnění</a:t>
            </a:r>
            <a:br>
              <a:rPr lang="cs-CZ" dirty="0"/>
            </a:br>
            <a:r>
              <a:rPr lang="cs-CZ" dirty="0"/>
              <a:t>- oba vychází z teorie intertextuality</a:t>
            </a:r>
            <a:br>
              <a:rPr lang="cs-CZ" dirty="0"/>
            </a:br>
            <a:br>
              <a:rPr lang="cs-CZ" dirty="0"/>
            </a:br>
            <a:r>
              <a:rPr lang="cs-CZ" dirty="0"/>
              <a:t>- Werner Wolf: </a:t>
            </a:r>
            <a:r>
              <a:rPr lang="cs-CZ" i="1" dirty="0" err="1"/>
              <a:t>Intermedialita</a:t>
            </a:r>
            <a:r>
              <a:rPr lang="cs-CZ" i="1" dirty="0"/>
              <a:t>: široké pole výzkumu a výzva literární vědě </a:t>
            </a:r>
            <a:r>
              <a:rPr lang="cs-CZ" dirty="0"/>
              <a:t>(2002)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Irina</a:t>
            </a:r>
            <a:r>
              <a:rPr lang="cs-CZ" dirty="0"/>
              <a:t> O. </a:t>
            </a:r>
            <a:r>
              <a:rPr lang="cs-CZ" dirty="0" err="1"/>
              <a:t>Rajewsky</a:t>
            </a:r>
            <a:r>
              <a:rPr lang="cs-CZ" dirty="0"/>
              <a:t>: </a:t>
            </a:r>
            <a:r>
              <a:rPr lang="cs-CZ" i="1" dirty="0" err="1"/>
              <a:t>Intermedialita</a:t>
            </a:r>
            <a:r>
              <a:rPr lang="cs-CZ" i="1" dirty="0"/>
              <a:t> </a:t>
            </a:r>
            <a:r>
              <a:rPr lang="cs-CZ" dirty="0"/>
              <a:t>(2002)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412511" y="825022"/>
            <a:ext cx="3300091" cy="41732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>
              <a:buNone/>
            </a:pPr>
            <a:r>
              <a:rPr lang="cs-CZ" b="1" dirty="0"/>
              <a:t>WERNER WOLF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sz="1000" i="1" dirty="0"/>
          </a:p>
          <a:p>
            <a:pPr>
              <a:buNone/>
            </a:pPr>
            <a:endParaRPr lang="cs-CZ" sz="1000" i="1" dirty="0"/>
          </a:p>
          <a:p>
            <a:pPr>
              <a:buNone/>
            </a:pPr>
            <a:endParaRPr lang="cs-CZ" sz="1000" i="1" dirty="0"/>
          </a:p>
          <a:p>
            <a:pPr>
              <a:buNone/>
            </a:pPr>
            <a:endParaRPr lang="cs-CZ" sz="1000" i="1" dirty="0"/>
          </a:p>
          <a:p>
            <a:pPr>
              <a:buNone/>
            </a:pPr>
            <a:endParaRPr lang="cs-CZ" sz="1000" i="1" dirty="0"/>
          </a:p>
          <a:p>
            <a:pPr>
              <a:buNone/>
            </a:pPr>
            <a:endParaRPr lang="cs-CZ" sz="1000" i="1" dirty="0"/>
          </a:p>
          <a:p>
            <a:pPr>
              <a:buNone/>
            </a:pPr>
            <a:r>
              <a:rPr lang="cs-CZ" sz="1000" i="1" dirty="0"/>
              <a:t>Zdroj: FEDROVÁ, Stanislava a Alice JEDLIČKOVÁ. Teorie </a:t>
            </a:r>
            <a:r>
              <a:rPr lang="cs-CZ" sz="1000" i="1" dirty="0" err="1"/>
              <a:t>intermediality</a:t>
            </a:r>
            <a:r>
              <a:rPr lang="cs-CZ" sz="1000" i="1" dirty="0"/>
              <a:t>. Zjevnost vztahů, unikavost média. In: MÜLLER, Richard, CHUDÝ, Tomáš a kol. Za obrysy média: Literatura a </a:t>
            </a:r>
            <a:r>
              <a:rPr lang="cs-CZ" sz="1000" i="1" dirty="0" err="1"/>
              <a:t>medialita</a:t>
            </a:r>
            <a:r>
              <a:rPr lang="cs-CZ" sz="1000" i="1" dirty="0"/>
              <a:t>. Praha: Ústav pro českou literaturu AV ČR, Nakladatelství Karolinum, 2020, s. 536.</a:t>
            </a:r>
            <a:endParaRPr lang="cs-CZ" sz="1000" b="1" dirty="0"/>
          </a:p>
        </p:txBody>
      </p:sp>
      <p:pic>
        <p:nvPicPr>
          <p:cNvPr id="3" name="Obrázek 2" descr="Wolf - schéma.jpg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788597" y="0"/>
            <a:ext cx="3895200" cy="5112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971875" y="825023"/>
            <a:ext cx="3435120" cy="3925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>
              <a:buNone/>
            </a:pPr>
            <a:r>
              <a:rPr lang="cs-CZ" b="1" dirty="0"/>
              <a:t>WERNER WOLF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sz="1000" i="1" dirty="0"/>
              <a:t>Zdroj: WOLF, Werner. </a:t>
            </a:r>
            <a:r>
              <a:rPr lang="cs-CZ" sz="1000" i="1" dirty="0" err="1"/>
              <a:t>Intermediality</a:t>
            </a:r>
            <a:r>
              <a:rPr lang="cs-CZ" sz="1000" i="1" dirty="0"/>
              <a:t> </a:t>
            </a:r>
            <a:r>
              <a:rPr lang="cs-CZ" sz="1000" i="1" dirty="0" err="1"/>
              <a:t>Revisited</a:t>
            </a:r>
            <a:r>
              <a:rPr lang="cs-CZ" sz="1000" i="1" dirty="0"/>
              <a:t>: </a:t>
            </a:r>
            <a:r>
              <a:rPr lang="cs-CZ" sz="1000" i="1" dirty="0" err="1"/>
              <a:t>Reflections</a:t>
            </a:r>
            <a:r>
              <a:rPr lang="cs-CZ" sz="1000" i="1" dirty="0"/>
              <a:t> on Word </a:t>
            </a:r>
            <a:r>
              <a:rPr lang="cs-CZ" sz="1000" i="1" dirty="0" err="1"/>
              <a:t>and</a:t>
            </a:r>
            <a:r>
              <a:rPr lang="cs-CZ" sz="1000" i="1" dirty="0"/>
              <a:t> Music Relations in </a:t>
            </a:r>
            <a:r>
              <a:rPr lang="cs-CZ" sz="1000" i="1" dirty="0" err="1"/>
              <a:t>the</a:t>
            </a:r>
            <a:r>
              <a:rPr lang="cs-CZ" sz="1000" i="1" dirty="0"/>
              <a:t> </a:t>
            </a:r>
            <a:r>
              <a:rPr lang="cs-CZ" sz="1000" i="1" dirty="0" err="1"/>
              <a:t>Context</a:t>
            </a:r>
            <a:r>
              <a:rPr lang="cs-CZ" sz="1000" i="1" dirty="0"/>
              <a:t> </a:t>
            </a:r>
            <a:r>
              <a:rPr lang="cs-CZ" sz="1000" i="1" dirty="0" err="1"/>
              <a:t>of</a:t>
            </a:r>
            <a:r>
              <a:rPr lang="cs-CZ" sz="1000" i="1" dirty="0"/>
              <a:t> a </a:t>
            </a:r>
            <a:r>
              <a:rPr lang="cs-CZ" sz="1000" i="1" dirty="0" err="1"/>
              <a:t>General</a:t>
            </a:r>
            <a:r>
              <a:rPr lang="cs-CZ" sz="1000" i="1" dirty="0"/>
              <a:t> Typology </a:t>
            </a:r>
            <a:r>
              <a:rPr lang="cs-CZ" sz="1000" i="1" dirty="0" err="1"/>
              <a:t>of</a:t>
            </a:r>
            <a:r>
              <a:rPr lang="cs-CZ" sz="1000" i="1" dirty="0"/>
              <a:t> </a:t>
            </a:r>
            <a:r>
              <a:rPr lang="cs-CZ" sz="1000" i="1" dirty="0" err="1"/>
              <a:t>Intermediality</a:t>
            </a:r>
            <a:r>
              <a:rPr lang="cs-CZ" sz="1000" i="1" dirty="0"/>
              <a:t>. In: LODATO, S. M., ASPDEN, S. </a:t>
            </a:r>
            <a:r>
              <a:rPr lang="cs-CZ" sz="1000" i="1" dirty="0" err="1"/>
              <a:t>and</a:t>
            </a:r>
            <a:r>
              <a:rPr lang="cs-CZ" sz="1000" i="1" dirty="0"/>
              <a:t> W. BERNHART (</a:t>
            </a:r>
            <a:r>
              <a:rPr lang="cs-CZ" sz="1000" i="1" dirty="0" err="1"/>
              <a:t>eds</a:t>
            </a:r>
            <a:r>
              <a:rPr lang="cs-CZ" sz="1000" i="1" dirty="0"/>
              <a:t>.). Word and Music </a:t>
            </a:r>
            <a:r>
              <a:rPr lang="cs-CZ" sz="1000" i="1" dirty="0" err="1"/>
              <a:t>Studies</a:t>
            </a:r>
            <a:r>
              <a:rPr lang="cs-CZ" sz="1000" i="1" dirty="0"/>
              <a:t>. </a:t>
            </a:r>
            <a:r>
              <a:rPr lang="cs-CZ" sz="1000" i="1" dirty="0" err="1"/>
              <a:t>Netherlands</a:t>
            </a:r>
            <a:r>
              <a:rPr lang="cs-CZ" sz="1000" i="1" dirty="0"/>
              <a:t>: </a:t>
            </a:r>
            <a:r>
              <a:rPr lang="cs-CZ" sz="1000" i="1" dirty="0" err="1"/>
              <a:t>Brill</a:t>
            </a:r>
            <a:r>
              <a:rPr lang="cs-CZ" sz="1000" i="1" dirty="0"/>
              <a:t>, 2002, s. 28.</a:t>
            </a:r>
            <a:endParaRPr lang="cs-CZ" sz="1000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</p:txBody>
      </p:sp>
      <p:pic>
        <p:nvPicPr>
          <p:cNvPr id="3" name="Obrázek 2" descr="Werner Wolf - word and musi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0765" y="0"/>
            <a:ext cx="4048819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971875" y="825023"/>
            <a:ext cx="7242000" cy="3925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>
              <a:buNone/>
            </a:pPr>
            <a:r>
              <a:rPr lang="cs-CZ" b="1" dirty="0"/>
              <a:t>IRINA O. RAJEWSKY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br>
              <a:rPr lang="cs-CZ" b="1" dirty="0"/>
            </a:br>
            <a:r>
              <a:rPr lang="cs-CZ" b="1" dirty="0"/>
              <a:t> 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sz="1000" i="1" dirty="0"/>
          </a:p>
          <a:p>
            <a:pPr>
              <a:buNone/>
            </a:pPr>
            <a:endParaRPr lang="cs-CZ" sz="1000" i="1" dirty="0"/>
          </a:p>
          <a:p>
            <a:pPr>
              <a:buNone/>
            </a:pPr>
            <a:r>
              <a:rPr lang="cs-CZ" sz="1000" i="1" dirty="0"/>
              <a:t>Zdroj: FEDROVÁ, Stanislava a Alice JEDLIČKOVÁ. Teorie </a:t>
            </a:r>
            <a:r>
              <a:rPr lang="cs-CZ" sz="1000" i="1" dirty="0" err="1"/>
              <a:t>intermediality</a:t>
            </a:r>
            <a:r>
              <a:rPr lang="cs-CZ" sz="1000" i="1" dirty="0"/>
              <a:t>. Zjevnost vztahů, unikavost média. In: MÜLLER, Richard, CHUDÝ, Tomáš a kol. Za obrysy média: Literatura a </a:t>
            </a:r>
            <a:r>
              <a:rPr lang="cs-CZ" sz="1000" i="1" dirty="0" err="1"/>
              <a:t>medialita</a:t>
            </a:r>
            <a:r>
              <a:rPr lang="cs-CZ" sz="1000" i="1" dirty="0"/>
              <a:t>. Praha: Ústav pro českou literaturu AV ČR, Nakladatelství Karolinum, 2020, s. 538.</a:t>
            </a:r>
            <a:endParaRPr lang="cs-CZ" sz="1000" dirty="0"/>
          </a:p>
          <a:p>
            <a:pPr>
              <a:buNone/>
            </a:pPr>
            <a:endParaRPr lang="cs-CZ" dirty="0"/>
          </a:p>
        </p:txBody>
      </p:sp>
      <p:pic>
        <p:nvPicPr>
          <p:cNvPr id="3" name="Obrázek 3" descr="Rajewsky - tabulka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1691640" y="1406842"/>
            <a:ext cx="6077322" cy="266326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2048</TotalTime>
  <Words>1133</Words>
  <Application>Microsoft Office PowerPoint</Application>
  <PresentationFormat>Předvádění na obrazovce (16:9)</PresentationFormat>
  <Paragraphs>78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Arial</vt:lpstr>
      <vt:lpstr>Simple Light</vt:lpstr>
      <vt:lpstr>Intermediální studia</vt:lpstr>
      <vt:lpstr>Prezentace aplikace PowerPoint</vt:lpstr>
      <vt:lpstr>Prezentace aplikace PowerPoint</vt:lpstr>
      <vt:lpstr>Prezentace aplikace PowerPoint</vt:lpstr>
      <vt:lpstr>Přístupy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 v Československu:  Magnetofonové nahrávky Fragmenty 1963/1964</dc:title>
  <cp:lastModifiedBy>Karolina  Strnadová</cp:lastModifiedBy>
  <cp:revision>112</cp:revision>
  <dcterms:modified xsi:type="dcterms:W3CDTF">2022-09-22T10:32:11Z</dcterms:modified>
</cp:coreProperties>
</file>