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61" r:id="rId2"/>
    <p:sldId id="262" r:id="rId3"/>
    <p:sldId id="289" r:id="rId4"/>
    <p:sldId id="290" r:id="rId5"/>
    <p:sldId id="263" r:id="rId6"/>
    <p:sldId id="265" r:id="rId7"/>
    <p:sldId id="288" r:id="rId8"/>
    <p:sldId id="291" r:id="rId9"/>
    <p:sldId id="295" r:id="rId10"/>
    <p:sldId id="292" r:id="rId11"/>
    <p:sldId id="296" r:id="rId12"/>
    <p:sldId id="299" r:id="rId13"/>
    <p:sldId id="29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FB929FC-E0A5-422F-8EC4-1BADA2F7FD42}">
          <p14:sldIdLst>
            <p14:sldId id="261"/>
            <p14:sldId id="262"/>
            <p14:sldId id="289"/>
            <p14:sldId id="290"/>
            <p14:sldId id="263"/>
            <p14:sldId id="265"/>
            <p14:sldId id="288"/>
            <p14:sldId id="291"/>
            <p14:sldId id="295"/>
            <p14:sldId id="292"/>
            <p14:sldId id="296"/>
            <p14:sldId id="299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95" autoAdjust="0"/>
  </p:normalViewPr>
  <p:slideViewPr>
    <p:cSldViewPr snapToGrid="0">
      <p:cViewPr varScale="1">
        <p:scale>
          <a:sx n="77" d="100"/>
          <a:sy n="77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3AAA-B52C-4B5C-8D9E-385DE922496C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4BA5-078B-43A5-B40B-4CE0DAB1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C4BA5-078B-43A5-B40B-4CE0DAB15D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9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141C-39DB-497A-9466-3C24937460B5}" type="datetimeFigureOut">
              <a:rPr lang="en-US" smtClean="0"/>
              <a:t>2022-10-07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AAEDB1-ADAF-0C03-7452-775F7CD2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Anatolská podskupina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932437-B686-905D-868F-3278AA7CB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438546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luvijské</a:t>
            </a:r>
            <a:r>
              <a:rPr lang="cs-CZ" dirty="0"/>
              <a:t> jazyky</a:t>
            </a:r>
          </a:p>
          <a:p>
            <a:pPr lvl="1"/>
            <a:r>
              <a:rPr lang="cs-CZ" dirty="0" err="1"/>
              <a:t>luvijština</a:t>
            </a:r>
            <a:endParaRPr lang="cs-CZ" dirty="0"/>
          </a:p>
          <a:p>
            <a:pPr lvl="1"/>
            <a:r>
              <a:rPr lang="cs-CZ" dirty="0" err="1"/>
              <a:t>lýkština</a:t>
            </a:r>
            <a:endParaRPr lang="cs-CZ" dirty="0"/>
          </a:p>
          <a:p>
            <a:pPr lvl="1"/>
            <a:r>
              <a:rPr lang="cs-CZ" dirty="0" err="1"/>
              <a:t>pisidština</a:t>
            </a:r>
            <a:endParaRPr lang="cs-CZ" dirty="0"/>
          </a:p>
          <a:p>
            <a:pPr lvl="1"/>
            <a:r>
              <a:rPr lang="cs-CZ" dirty="0" err="1"/>
              <a:t>sidetština</a:t>
            </a:r>
            <a:endParaRPr lang="cs-CZ" dirty="0"/>
          </a:p>
          <a:p>
            <a:pPr lvl="1"/>
            <a:r>
              <a:rPr lang="cs-CZ" dirty="0" err="1"/>
              <a:t>kárština</a:t>
            </a:r>
            <a:endParaRPr lang="cs-CZ" dirty="0"/>
          </a:p>
          <a:p>
            <a:r>
              <a:rPr lang="cs-CZ" dirty="0"/>
              <a:t>lýdština</a:t>
            </a:r>
          </a:p>
          <a:p>
            <a:r>
              <a:rPr lang="cs-CZ" dirty="0"/>
              <a:t>chetitsko-</a:t>
            </a:r>
            <a:r>
              <a:rPr lang="cs-CZ" dirty="0" err="1"/>
              <a:t>palajská</a:t>
            </a:r>
            <a:r>
              <a:rPr lang="cs-CZ" dirty="0"/>
              <a:t> větev</a:t>
            </a:r>
          </a:p>
          <a:p>
            <a:pPr lvl="1"/>
            <a:r>
              <a:rPr lang="cs-CZ" dirty="0"/>
              <a:t>chetitština</a:t>
            </a:r>
          </a:p>
          <a:p>
            <a:pPr lvl="1"/>
            <a:r>
              <a:rPr lang="cs-CZ" dirty="0" err="1"/>
              <a:t>palajština</a:t>
            </a:r>
            <a:endParaRPr lang="cs-CZ" dirty="0"/>
          </a:p>
          <a:p>
            <a:endParaRPr lang="en-US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9BF074C2-3955-D902-7AD0-8E6A78EECD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5" y="2934656"/>
            <a:ext cx="4718050" cy="2561901"/>
          </a:xfrm>
        </p:spPr>
      </p:pic>
    </p:spTree>
    <p:extLst>
      <p:ext uri="{BB962C8B-B14F-4D97-AF65-F5344CB8AC3E}">
        <p14:creationId xmlns:p14="http://schemas.microsoft.com/office/powerpoint/2010/main" val="109543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143D391-9E2A-59B8-022D-D37A22B7572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328366" y="902985"/>
            <a:ext cx="5535267" cy="5052029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BF21825-E66A-8476-50A6-CA39ACFC31C6}"/>
              </a:ext>
            </a:extLst>
          </p:cNvPr>
          <p:cNvSpPr txBox="1"/>
          <p:nvPr/>
        </p:nvSpPr>
        <p:spPr>
          <a:xfrm>
            <a:off x="725557" y="718319"/>
            <a:ext cx="208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BABYLON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8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8569B5C-A415-5AF2-414E-E9675D3B3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902985"/>
            <a:ext cx="11420061" cy="568601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BF21825-E66A-8476-50A6-CA39ACFC31C6}"/>
              </a:ext>
            </a:extLst>
          </p:cNvPr>
          <p:cNvSpPr txBox="1"/>
          <p:nvPr/>
        </p:nvSpPr>
        <p:spPr>
          <a:xfrm>
            <a:off x="725557" y="718319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QAL‘AT</a:t>
            </a:r>
            <a:r>
              <a:rPr lang="cs-CZ" dirty="0"/>
              <a:t> EL </a:t>
            </a:r>
            <a:r>
              <a:rPr lang="cs-CZ" dirty="0" err="1"/>
              <a:t>MUDIQ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F4F3092-59C4-1ECD-6828-8E6E34858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62" y="1366837"/>
            <a:ext cx="66960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BF21825-E66A-8476-50A6-CA39ACFC31C6}"/>
              </a:ext>
            </a:extLst>
          </p:cNvPr>
          <p:cNvSpPr txBox="1"/>
          <p:nvPr/>
        </p:nvSpPr>
        <p:spPr>
          <a:xfrm>
            <a:off x="725557" y="718319"/>
            <a:ext cx="208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HAMA 2</a:t>
            </a:r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37C593B-C07C-5CE3-847C-F450A22F1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181100"/>
            <a:ext cx="9553575" cy="44958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2DB428A-3F52-B328-64C5-8ECF8F584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1087651"/>
            <a:ext cx="10325100" cy="490537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51CED91-611F-92E0-A796-F203462C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734" y="1576651"/>
            <a:ext cx="4206530" cy="37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9A4985-619A-B2CF-BA49-4AF43E6E8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028700"/>
            <a:ext cx="9925050" cy="48006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4CF8D12-EA02-24CE-A2FF-8CC902DADFCD}"/>
              </a:ext>
            </a:extLst>
          </p:cNvPr>
          <p:cNvSpPr txBox="1"/>
          <p:nvPr/>
        </p:nvSpPr>
        <p:spPr>
          <a:xfrm>
            <a:off x="3250095" y="844034"/>
            <a:ext cx="188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MARAṢ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1</a:t>
            </a:r>
            <a:endParaRPr lang="en-US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7498767-DEA2-F371-3E88-5DEADF72E9D2}"/>
              </a:ext>
            </a:extLst>
          </p:cNvPr>
          <p:cNvSpPr txBox="1"/>
          <p:nvPr/>
        </p:nvSpPr>
        <p:spPr>
          <a:xfrm>
            <a:off x="5931177" y="32443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BOHÇA</a:t>
            </a:r>
            <a:endParaRPr lang="en-US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FDA5F41-825C-1691-F5FD-B610B35EE1C3}"/>
              </a:ext>
            </a:extLst>
          </p:cNvPr>
          <p:cNvSpPr txBox="1"/>
          <p:nvPr/>
        </p:nvSpPr>
        <p:spPr>
          <a:xfrm>
            <a:off x="1249846" y="2875002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KARKAMIŠ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A11b+c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8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A2EA2C-602C-A60E-3B1F-1E5523F0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Praanatolština</a:t>
            </a:r>
            <a:r>
              <a:rPr lang="cs-CZ" dirty="0"/>
              <a:t> </a:t>
            </a:r>
            <a:br>
              <a:rPr lang="cs-CZ" dirty="0"/>
            </a:br>
            <a:r>
              <a:rPr lang="cs-CZ" sz="2400" dirty="0"/>
              <a:t>a některé rysy nástupnických jazyků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20C6F6-9243-24B6-63F7-29F3C002E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552246"/>
          </a:xfrm>
        </p:spPr>
        <p:txBody>
          <a:bodyPr>
            <a:normAutofit/>
          </a:bodyPr>
          <a:lstStyle/>
          <a:p>
            <a:r>
              <a:rPr lang="cs-CZ" dirty="0"/>
              <a:t>fonologie</a:t>
            </a:r>
          </a:p>
          <a:p>
            <a:pPr lvl="1"/>
            <a:r>
              <a:rPr lang="cs-CZ" dirty="0"/>
              <a:t>vokály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diftongy</a:t>
            </a:r>
          </a:p>
          <a:p>
            <a:pPr lvl="1"/>
            <a:r>
              <a:rPr lang="cs-CZ" dirty="0"/>
              <a:t>sonory</a:t>
            </a:r>
          </a:p>
          <a:p>
            <a:pPr lvl="1"/>
            <a:r>
              <a:rPr lang="cs-CZ" dirty="0"/>
              <a:t>okluzívy</a:t>
            </a:r>
          </a:p>
          <a:p>
            <a:pPr lvl="1"/>
            <a:r>
              <a:rPr lang="cs-CZ" dirty="0"/>
              <a:t>frikativy </a:t>
            </a:r>
            <a:br>
              <a:rPr lang="cs-CZ" dirty="0"/>
            </a:br>
            <a:r>
              <a:rPr lang="cs-CZ" dirty="0"/>
              <a:t>+ afrikáta</a:t>
            </a:r>
          </a:p>
          <a:p>
            <a:pPr marL="0" indent="0">
              <a:buNone/>
            </a:pPr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B92C33-08B0-30BF-7C33-2F971B7829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morfologie</a:t>
            </a:r>
          </a:p>
          <a:p>
            <a:pPr lvl="1"/>
            <a:r>
              <a:rPr lang="cs-CZ" dirty="0" err="1"/>
              <a:t>nomina</a:t>
            </a:r>
            <a:endParaRPr lang="cs-CZ" dirty="0"/>
          </a:p>
          <a:p>
            <a:pPr lvl="2"/>
            <a:r>
              <a:rPr lang="cs-CZ" dirty="0" err="1"/>
              <a:t>dipartitní</a:t>
            </a:r>
            <a:r>
              <a:rPr lang="cs-CZ" dirty="0"/>
              <a:t> opozice rodu</a:t>
            </a:r>
          </a:p>
          <a:p>
            <a:pPr lvl="1"/>
            <a:r>
              <a:rPr lang="cs-CZ" dirty="0"/>
              <a:t>verba</a:t>
            </a:r>
          </a:p>
          <a:p>
            <a:pPr lvl="2"/>
            <a:r>
              <a:rPr lang="cs-CZ" dirty="0"/>
              <a:t>„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everything</a:t>
            </a:r>
            <a:r>
              <a:rPr lang="cs-CZ" dirty="0"/>
              <a:t>“</a:t>
            </a:r>
          </a:p>
          <a:p>
            <a:pPr lvl="1"/>
            <a:endParaRPr lang="en-US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EEA95C3-9F38-7ECA-E8AC-72C90531A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223" y="3009899"/>
            <a:ext cx="2705100" cy="94297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9C9DCF6-8FAF-52CA-A729-217C39239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261" y="4697452"/>
            <a:ext cx="2105025" cy="4953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55903B5-02A9-4A54-CAE1-57D62AA73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311" y="5255271"/>
            <a:ext cx="1704975" cy="485775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7529CC16-8A3A-EAED-AD19-D2356BCCC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261" y="3952874"/>
            <a:ext cx="1143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3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37311295-DD61-9781-159C-380F465C0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19" y="798766"/>
            <a:ext cx="10010361" cy="526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2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DD96ECF-688C-BCFA-BAA2-CB11CB03A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533" y="705678"/>
            <a:ext cx="4340933" cy="54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1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2D720A-284A-ADD4-A388-5F4AB452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Luvijské</a:t>
            </a:r>
            <a:r>
              <a:rPr lang="cs-CZ" dirty="0"/>
              <a:t> jazyky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09F4D3-DFF3-F79A-57D0-0087C1F96E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luvijské</a:t>
            </a:r>
            <a:r>
              <a:rPr lang="cs-CZ" dirty="0"/>
              <a:t> jazyky</a:t>
            </a:r>
          </a:p>
          <a:p>
            <a:pPr lvl="1"/>
            <a:r>
              <a:rPr lang="cs-CZ" dirty="0" err="1"/>
              <a:t>luvijština</a:t>
            </a:r>
            <a:endParaRPr lang="cs-CZ" dirty="0"/>
          </a:p>
          <a:p>
            <a:pPr lvl="1"/>
            <a:r>
              <a:rPr lang="cs-CZ" dirty="0" err="1"/>
              <a:t>lýkština</a:t>
            </a:r>
            <a:endParaRPr lang="cs-CZ" dirty="0"/>
          </a:p>
          <a:p>
            <a:pPr lvl="2"/>
            <a:r>
              <a:rPr lang="cs-CZ" dirty="0" err="1"/>
              <a:t>milijština</a:t>
            </a:r>
            <a:endParaRPr lang="cs-CZ" dirty="0"/>
          </a:p>
          <a:p>
            <a:pPr lvl="1"/>
            <a:r>
              <a:rPr lang="cs-CZ" dirty="0" err="1"/>
              <a:t>pisidština</a:t>
            </a:r>
            <a:endParaRPr lang="cs-CZ" dirty="0"/>
          </a:p>
          <a:p>
            <a:pPr lvl="1"/>
            <a:r>
              <a:rPr lang="cs-CZ" dirty="0" err="1"/>
              <a:t>sidetština</a:t>
            </a:r>
            <a:endParaRPr lang="cs-CZ" dirty="0"/>
          </a:p>
          <a:p>
            <a:pPr lvl="1"/>
            <a:r>
              <a:rPr lang="cs-CZ" dirty="0" err="1"/>
              <a:t>kárština</a:t>
            </a:r>
            <a:endParaRPr lang="cs-CZ" dirty="0"/>
          </a:p>
          <a:p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346FC9-FBED-8F27-D342-105B54EE98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6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D72D53-AB8E-3656-E151-96A0C1036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Luvijština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91F3C1-6D7E-735C-DE45-0B75F4931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631758"/>
          </a:xfrm>
        </p:spPr>
        <p:txBody>
          <a:bodyPr>
            <a:normAutofit/>
          </a:bodyPr>
          <a:lstStyle/>
          <a:p>
            <a:r>
              <a:rPr lang="cs-CZ" dirty="0"/>
              <a:t>rozdělení</a:t>
            </a:r>
          </a:p>
          <a:p>
            <a:pPr lvl="1"/>
            <a:r>
              <a:rPr lang="cs-CZ" dirty="0"/>
              <a:t>klínopisná </a:t>
            </a:r>
            <a:r>
              <a:rPr lang="cs-CZ" dirty="0" err="1"/>
              <a:t>luvijština</a:t>
            </a:r>
            <a:endParaRPr lang="cs-CZ" dirty="0"/>
          </a:p>
          <a:p>
            <a:pPr lvl="1"/>
            <a:r>
              <a:rPr lang="cs-CZ" dirty="0"/>
              <a:t>hieroglyfická </a:t>
            </a:r>
            <a:r>
              <a:rPr lang="cs-CZ" dirty="0" err="1"/>
              <a:t>luvijština</a:t>
            </a:r>
            <a:endParaRPr lang="cs-CZ" dirty="0"/>
          </a:p>
          <a:p>
            <a:r>
              <a:rPr lang="cs-CZ" dirty="0"/>
              <a:t>korpus</a:t>
            </a:r>
          </a:p>
          <a:p>
            <a:pPr lvl="1"/>
            <a:r>
              <a:rPr lang="cs-CZ" dirty="0"/>
              <a:t>druhé tisíciletí př.n.l.</a:t>
            </a:r>
          </a:p>
          <a:p>
            <a:pPr lvl="1"/>
            <a:r>
              <a:rPr lang="cs-CZ" dirty="0"/>
              <a:t>první tisíciletí př.n.l.</a:t>
            </a:r>
          </a:p>
          <a:p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EA49435-73F9-1460-2D2A-9F104FF23C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písmo</a:t>
            </a:r>
          </a:p>
          <a:p>
            <a:pPr lvl="1"/>
            <a:r>
              <a:rPr lang="cs-CZ" dirty="0"/>
              <a:t>logogramy, </a:t>
            </a:r>
            <a:r>
              <a:rPr lang="cs-CZ" dirty="0" err="1"/>
              <a:t>sylabogramy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8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3BCAC8-240C-8F5D-E56D-3B720B0E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Luvijština</a:t>
            </a:r>
            <a:r>
              <a:rPr lang="cs-CZ" dirty="0"/>
              <a:t> - fonologie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379660-0F9B-7947-02FC-925B0EC2E3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vokalický inventář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D732A4F-80CD-6CC3-C25C-146C421613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konsonantický inventář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44885D6-1E86-E981-876F-770F631F3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346" y="3277171"/>
            <a:ext cx="2400300" cy="18764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6B45C44-A7EF-84BC-C794-7666EEE7C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3805808"/>
            <a:ext cx="1771650" cy="8191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E4900D5-6AE7-F835-6A2B-016586687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25" y="4667821"/>
            <a:ext cx="9715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5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9931E-230A-D433-878B-940BF4D2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47E01F-82D0-EC2F-6125-CDC726CAD2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nominální flexe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rod</a:t>
            </a:r>
          </a:p>
          <a:p>
            <a:pPr lvl="1"/>
            <a:r>
              <a:rPr lang="cs-CZ" dirty="0"/>
              <a:t>kmeny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144DB29-354C-BD16-6FFA-286FC35AB4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verbální flexe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osoba</a:t>
            </a:r>
          </a:p>
          <a:p>
            <a:pPr lvl="1"/>
            <a:r>
              <a:rPr lang="cs-CZ" dirty="0"/>
              <a:t>čas</a:t>
            </a:r>
          </a:p>
          <a:p>
            <a:pPr lvl="1"/>
            <a:r>
              <a:rPr lang="cs-CZ" dirty="0"/>
              <a:t>modus</a:t>
            </a:r>
          </a:p>
          <a:p>
            <a:pPr lvl="1"/>
            <a:r>
              <a:rPr lang="cs-CZ" dirty="0"/>
              <a:t>vid</a:t>
            </a:r>
          </a:p>
          <a:p>
            <a:pPr lvl="1"/>
            <a:r>
              <a:rPr lang="cs-CZ" dirty="0"/>
              <a:t>další tvary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27FE292-95B2-E3B2-CD8B-549CB4666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411" y="2961861"/>
            <a:ext cx="3015637" cy="302844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390141B-FB41-E280-D979-7A0C455EA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496" y="2560320"/>
            <a:ext cx="2585724" cy="35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4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4445BEF-5F9F-DED1-7CCF-191917DF9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6" y="2694600"/>
            <a:ext cx="9609668" cy="1468800"/>
          </a:xfrm>
        </p:spPr>
        <p:txBody>
          <a:bodyPr anchor="ctr" anchorCtr="0">
            <a:normAutofit/>
          </a:bodyPr>
          <a:lstStyle/>
          <a:p>
            <a:pPr algn="ctr"/>
            <a:r>
              <a:rPr lang="cs-CZ" sz="4400" dirty="0"/>
              <a:t>Ukázky textů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7645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5625</TotalTime>
  <Words>119</Words>
  <Application>Microsoft Office PowerPoint</Application>
  <PresentationFormat>Panoramiczny</PresentationFormat>
  <Paragraphs>64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Organiczny</vt:lpstr>
      <vt:lpstr>Anatolská podskupina</vt:lpstr>
      <vt:lpstr>Praanatolština  a některé rysy nástupnických jazyků</vt:lpstr>
      <vt:lpstr>Prezentacja programu PowerPoint</vt:lpstr>
      <vt:lpstr>Prezentacja programu PowerPoint</vt:lpstr>
      <vt:lpstr>Luvijské jazyky</vt:lpstr>
      <vt:lpstr>Luvijština</vt:lpstr>
      <vt:lpstr>Luvijština - fonologie</vt:lpstr>
      <vt:lpstr>Morfologie</vt:lpstr>
      <vt:lpstr>Ukázky textů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LgV04 Jazyky Malé Asie</dc:title>
  <dc:creator>Matyáš Foltýn</dc:creator>
  <cp:lastModifiedBy>Matyáš Foltýn</cp:lastModifiedBy>
  <cp:revision>74</cp:revision>
  <dcterms:created xsi:type="dcterms:W3CDTF">2022-09-12T14:47:54Z</dcterms:created>
  <dcterms:modified xsi:type="dcterms:W3CDTF">2022-10-07T18:54:29Z</dcterms:modified>
</cp:coreProperties>
</file>