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67" r:id="rId2"/>
    <p:sldId id="312" r:id="rId3"/>
    <p:sldId id="268" r:id="rId4"/>
    <p:sldId id="269" r:id="rId5"/>
    <p:sldId id="313" r:id="rId6"/>
    <p:sldId id="314" r:id="rId7"/>
    <p:sldId id="31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FB929FC-E0A5-422F-8EC4-1BADA2F7FD42}">
          <p14:sldIdLst>
            <p14:sldId id="267"/>
            <p14:sldId id="312"/>
            <p14:sldId id="268"/>
            <p14:sldId id="269"/>
            <p14:sldId id="313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095" autoAdjust="0"/>
  </p:normalViewPr>
  <p:slideViewPr>
    <p:cSldViewPr snapToGrid="0">
      <p:cViewPr varScale="1">
        <p:scale>
          <a:sx n="77" d="100"/>
          <a:sy n="77" d="100"/>
        </p:scale>
        <p:origin x="7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3AAA-B52C-4B5C-8D9E-385DE922496C}" type="datetimeFigureOut">
              <a:rPr lang="en-US" smtClean="0"/>
              <a:t>2022-11-01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C4BA5-078B-43A5-B40B-4CE0DAB15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47141C-39DB-497A-9466-3C24937460B5}" type="datetimeFigureOut">
              <a:rPr lang="en-US" smtClean="0"/>
              <a:t>2022-11-01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2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0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4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1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9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6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2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9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7141C-39DB-497A-9466-3C24937460B5}" type="datetimeFigureOut">
              <a:rPr lang="en-US" smtClean="0"/>
              <a:t>2022-11-01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4509E5-9668-BB67-2040-F6C1C38C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Nominální flexe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24EB76-1625-6A10-969C-74666EE63C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gramatické kategorie</a:t>
            </a:r>
          </a:p>
          <a:p>
            <a:pPr lvl="1"/>
            <a:r>
              <a:rPr lang="cs-CZ" dirty="0"/>
              <a:t>rod</a:t>
            </a:r>
          </a:p>
          <a:p>
            <a:pPr lvl="1"/>
            <a:r>
              <a:rPr lang="cs-CZ" dirty="0"/>
              <a:t>číslo</a:t>
            </a:r>
          </a:p>
          <a:p>
            <a:pPr lvl="1"/>
            <a:r>
              <a:rPr lang="cs-CZ" dirty="0"/>
              <a:t>pád</a:t>
            </a:r>
          </a:p>
          <a:p>
            <a:pPr lvl="1"/>
            <a:r>
              <a:rPr lang="cs-CZ" dirty="0"/>
              <a:t>kmenové třídy</a:t>
            </a:r>
            <a:endParaRPr lang="en-US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AA660BC-B47C-2A13-FA90-3665DB6CE9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7512" y="2560638"/>
            <a:ext cx="2446475" cy="3309937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5D23EE0-A72C-C6BA-9271-3A549F20E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036" y="2862834"/>
            <a:ext cx="3781425" cy="27051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4CD6C38-663D-5BA2-D545-792BD7F8A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868" y="2560320"/>
            <a:ext cx="6230425" cy="331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1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EE8A20-6BD1-EDF9-8370-F8380AAF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Pronomina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158BE9-A036-6D39-E4B2-735534225D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samostatná × enklitická OZ</a:t>
            </a:r>
          </a:p>
          <a:p>
            <a:pPr lvl="1"/>
            <a:r>
              <a:rPr lang="cs-CZ" dirty="0"/>
              <a:t>tři osoby, dvě čísla</a:t>
            </a:r>
          </a:p>
          <a:p>
            <a:pPr lvl="1"/>
            <a:r>
              <a:rPr lang="cs-CZ" dirty="0"/>
              <a:t>odlišnosti od nominální deklinace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determinativa</a:t>
            </a:r>
            <a:endParaRPr lang="cs-CZ" dirty="0"/>
          </a:p>
          <a:p>
            <a:pPr lvl="1"/>
            <a:r>
              <a:rPr lang="cs-CZ" i="1" dirty="0" err="1"/>
              <a:t>kāš</a:t>
            </a:r>
            <a:r>
              <a:rPr lang="cs-CZ" i="1" dirty="0"/>
              <a:t> / </a:t>
            </a:r>
            <a:r>
              <a:rPr lang="cs-CZ" i="1" dirty="0" err="1"/>
              <a:t>ki</a:t>
            </a:r>
            <a:r>
              <a:rPr lang="cs-CZ" i="1" dirty="0"/>
              <a:t>̄ </a:t>
            </a:r>
            <a:r>
              <a:rPr lang="cs-CZ" dirty="0"/>
              <a:t>„toto“, </a:t>
            </a:r>
            <a:r>
              <a:rPr lang="cs-CZ" i="1" dirty="0" err="1"/>
              <a:t>apāš</a:t>
            </a:r>
            <a:r>
              <a:rPr lang="cs-CZ" i="1" dirty="0"/>
              <a:t> </a:t>
            </a:r>
            <a:r>
              <a:rPr lang="cs-CZ" dirty="0"/>
              <a:t>/ </a:t>
            </a:r>
            <a:r>
              <a:rPr lang="cs-CZ" i="1" dirty="0" err="1"/>
              <a:t>apāt</a:t>
            </a:r>
            <a:r>
              <a:rPr lang="cs-CZ" i="1" dirty="0"/>
              <a:t> </a:t>
            </a:r>
            <a:r>
              <a:rPr lang="cs-CZ" dirty="0"/>
              <a:t>„tamto“</a:t>
            </a:r>
            <a:endParaRPr lang="en-US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2F3EB945-000C-8241-F84A-42DF43A581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941996"/>
            <a:ext cx="4718050" cy="2547221"/>
          </a:xfrm>
        </p:spPr>
      </p:pic>
    </p:spTree>
    <p:extLst>
      <p:ext uri="{BB962C8B-B14F-4D97-AF65-F5344CB8AC3E}">
        <p14:creationId xmlns:p14="http://schemas.microsoft.com/office/powerpoint/2010/main" val="14250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4509E5-9668-BB67-2040-F6C1C38C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Verbální flexe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24EB76-1625-6A10-969C-74666EE63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484783"/>
            <a:ext cx="4718304" cy="371723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gramatické kategorie</a:t>
            </a:r>
          </a:p>
          <a:p>
            <a:pPr lvl="1"/>
            <a:r>
              <a:rPr lang="cs-CZ" dirty="0"/>
              <a:t>osoba</a:t>
            </a:r>
          </a:p>
          <a:p>
            <a:pPr lvl="1"/>
            <a:r>
              <a:rPr lang="cs-CZ" dirty="0"/>
              <a:t>číslo</a:t>
            </a:r>
          </a:p>
          <a:p>
            <a:pPr lvl="1"/>
            <a:r>
              <a:rPr lang="cs-CZ" dirty="0"/>
              <a:t>rod</a:t>
            </a:r>
          </a:p>
          <a:p>
            <a:pPr lvl="1"/>
            <a:r>
              <a:rPr lang="cs-CZ" dirty="0"/>
              <a:t>čas</a:t>
            </a:r>
          </a:p>
          <a:p>
            <a:pPr lvl="1"/>
            <a:r>
              <a:rPr lang="cs-CZ" dirty="0"/>
              <a:t>vid</a:t>
            </a:r>
          </a:p>
          <a:p>
            <a:pPr lvl="1"/>
            <a:r>
              <a:rPr lang="cs-CZ" dirty="0"/>
              <a:t>modus</a:t>
            </a:r>
          </a:p>
          <a:p>
            <a:r>
              <a:rPr lang="cs-CZ" dirty="0"/>
              <a:t>dvě konjugace</a:t>
            </a:r>
          </a:p>
          <a:p>
            <a:pPr lvl="1"/>
            <a:r>
              <a:rPr lang="cs-CZ" dirty="0"/>
              <a:t>kmenové třídy</a:t>
            </a:r>
            <a:endParaRPr lang="en-US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7BD1900-F031-99E3-57D0-8B49560765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7137" y="2560320"/>
            <a:ext cx="4467225" cy="1838325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A39FF7A-3170-E4B4-0AB8-88553F6E5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612" y="4398645"/>
            <a:ext cx="4476750" cy="160972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F98105D-C205-4DBE-D601-9F65D61B3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612" y="4418523"/>
            <a:ext cx="44862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8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FD4F59-2BF9-A7C3-1863-FF8595B8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textů</a:t>
            </a:r>
            <a:endParaRPr lang="en-US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F087C34-6059-C403-FC9C-648221E0E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185" y="2767012"/>
            <a:ext cx="7667625" cy="1323975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79E58F-AEAE-BCF0-81FD-95D4DF3A2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86" y="4150622"/>
            <a:ext cx="76676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4AB642A-A27A-9948-B707-89810B18D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171700"/>
            <a:ext cx="7810500" cy="12573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1E82709-E0D7-FB47-C63D-A23978DC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3354871"/>
            <a:ext cx="76866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8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0658212-F019-AD2F-8798-7C80350F2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1114425"/>
            <a:ext cx="7400925" cy="231457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80BAF41-B8F4-6119-FEBC-BBC4F627F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7" y="3429000"/>
            <a:ext cx="77628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8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0A1DFA-51C9-B38A-4A0F-3CB717532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texty</a:t>
            </a:r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F3703C6-40AD-E01F-FC5E-68B345FF953E}"/>
              </a:ext>
            </a:extLst>
          </p:cNvPr>
          <p:cNvSpPr txBox="1"/>
          <p:nvPr/>
        </p:nvSpPr>
        <p:spPr>
          <a:xfrm>
            <a:off x="1295402" y="2902082"/>
            <a:ext cx="960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tak-ku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LÚ-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na-as-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ma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MUNUS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-an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-ul-la-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-na-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az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ku-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iš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ku-en-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zi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a-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pu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-u-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un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ar-nu-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zi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Ù 4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SAG.DU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-a-i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LÚ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-na-ku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MUNUS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ku par-na-as-se-e-a 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wa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-a-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ez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zi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7498FDC-AA07-E273-BC21-EB37B64142C2}"/>
              </a:ext>
            </a:extLst>
          </p:cNvPr>
          <p:cNvSpPr txBox="1"/>
          <p:nvPr/>
        </p:nvSpPr>
        <p:spPr>
          <a:xfrm>
            <a:off x="684143" y="4164497"/>
            <a:ext cx="10823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tak-ku </a:t>
            </a:r>
            <a:r>
              <a:rPr lang="cs-CZ" baseline="30000" dirty="0" err="1">
                <a:latin typeface="Cambria" panose="02040503050406030204" pitchFamily="18" charset="0"/>
                <a:ea typeface="Cambria" panose="02040503050406030204" pitchFamily="18" charset="0"/>
              </a:rPr>
              <a:t>LÚ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DAM.GÀR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baseline="30000" dirty="0" err="1">
                <a:latin typeface="Cambria" panose="02040503050406030204" pitchFamily="18" charset="0"/>
                <a:ea typeface="Cambria" panose="02040503050406030204" pitchFamily="18" charset="0"/>
              </a:rPr>
              <a:t>URU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Ha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at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-ti ku-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is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ku-en-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zi</a:t>
            </a:r>
            <a:endParaRPr lang="cs-CZ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MA.NA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KÙ.BABBAR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-a-i par-na-as-se-e-a 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wa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-a-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ez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zi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tak-ku I-NA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KUR </a:t>
            </a:r>
            <a:r>
              <a:rPr lang="cs-CZ" baseline="30000" dirty="0" err="1">
                <a:latin typeface="Cambria" panose="02040503050406030204" pitchFamily="18" charset="0"/>
                <a:ea typeface="Cambria" panose="02040503050406030204" pitchFamily="18" charset="0"/>
              </a:rPr>
              <a:t>URU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Lu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-ú-i-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ya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na-as-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ma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I-NA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KUR </a:t>
            </a:r>
            <a:r>
              <a:rPr lang="cs-CZ" baseline="30000" dirty="0" err="1">
                <a:latin typeface="Cambria" panose="02040503050406030204" pitchFamily="18" charset="0"/>
                <a:ea typeface="Cambria" panose="02040503050406030204" pitchFamily="18" charset="0"/>
              </a:rPr>
              <a:t>URU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-la-a </a:t>
            </a:r>
          </a:p>
          <a:p>
            <a:pPr algn="ctr"/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MA.NA </a:t>
            </a:r>
            <a:r>
              <a:rPr lang="cs-CZ" dirty="0" err="1">
                <a:latin typeface="Cambria" panose="02040503050406030204" pitchFamily="18" charset="0"/>
                <a:ea typeface="Cambria" panose="02040503050406030204" pitchFamily="18" charset="0"/>
              </a:rPr>
              <a:t>KÙ.BABBAR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-a-i a-as-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-se-et-ta 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sar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-ni-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ik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zi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ma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-a-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 I-NA </a:t>
            </a:r>
            <a:r>
              <a:rPr lang="cs-CZ" dirty="0">
                <a:latin typeface="Cambria" panose="02040503050406030204" pitchFamily="18" charset="0"/>
                <a:ea typeface="Cambria" panose="02040503050406030204" pitchFamily="18" charset="0"/>
              </a:rPr>
              <a:t>KUR </a:t>
            </a:r>
            <a:r>
              <a:rPr lang="cs-CZ" baseline="30000" dirty="0" err="1">
                <a:latin typeface="Cambria" panose="02040503050406030204" pitchFamily="18" charset="0"/>
                <a:ea typeface="Cambria" panose="02040503050406030204" pitchFamily="18" charset="0"/>
              </a:rPr>
              <a:t>URU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Ha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at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-ti nu-za ú-na-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at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tal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-la-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an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-pat ar-nu-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uz</a:t>
            </a:r>
            <a:r>
              <a:rPr lang="cs-CZ" i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cs-CZ" i="1" dirty="0" err="1">
                <a:latin typeface="Cambria" panose="02040503050406030204" pitchFamily="18" charset="0"/>
                <a:ea typeface="Cambria" panose="02040503050406030204" pitchFamily="18" charset="0"/>
              </a:rPr>
              <a:t>zi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47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13030</TotalTime>
  <Words>125</Words>
  <Application>Microsoft Office PowerPoint</Application>
  <PresentationFormat>Panoramiczny</PresentationFormat>
  <Paragraphs>32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Garamond</vt:lpstr>
      <vt:lpstr>Organiczny</vt:lpstr>
      <vt:lpstr>Nominální flexe</vt:lpstr>
      <vt:lpstr>Pronomina</vt:lpstr>
      <vt:lpstr>Verbální flexe</vt:lpstr>
      <vt:lpstr>Analýza textů</vt:lpstr>
      <vt:lpstr>Prezentacja programu PowerPoint</vt:lpstr>
      <vt:lpstr>Prezentacja programu PowerPoint</vt:lpstr>
      <vt:lpstr>Právní texty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LgV04 Jazyky Malé Asie</dc:title>
  <dc:creator>Matyáš Foltýn</dc:creator>
  <cp:lastModifiedBy>Matyáš Foltýn</cp:lastModifiedBy>
  <cp:revision>114</cp:revision>
  <dcterms:created xsi:type="dcterms:W3CDTF">2022-09-12T14:47:54Z</dcterms:created>
  <dcterms:modified xsi:type="dcterms:W3CDTF">2022-11-01T18:09:35Z</dcterms:modified>
</cp:coreProperties>
</file>