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6"/>
  </p:notesMasterIdLst>
  <p:sldIdLst>
    <p:sldId id="319" r:id="rId2"/>
    <p:sldId id="270" r:id="rId3"/>
    <p:sldId id="317" r:id="rId4"/>
    <p:sldId id="318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1FB929FC-E0A5-422F-8EC4-1BADA2F7FD42}">
          <p14:sldIdLst>
            <p14:sldId id="319"/>
            <p14:sldId id="270"/>
            <p14:sldId id="317"/>
            <p14:sldId id="31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3" autoAdjust="0"/>
    <p:restoredTop sz="94095" autoAdjust="0"/>
  </p:normalViewPr>
  <p:slideViewPr>
    <p:cSldViewPr snapToGrid="0">
      <p:cViewPr varScale="1">
        <p:scale>
          <a:sx n="77" d="100"/>
          <a:sy n="77" d="100"/>
        </p:scale>
        <p:origin x="79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AE3AAA-B52C-4B5C-8D9E-385DE922496C}" type="datetimeFigureOut">
              <a:rPr lang="en-US" smtClean="0"/>
              <a:t>2022-11-15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FC4BA5-078B-43A5-B40B-4CE0DAB15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879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C47141C-39DB-497A-9466-3C24937460B5}" type="datetimeFigureOut">
              <a:rPr lang="en-US" smtClean="0"/>
              <a:t>2022-11-15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1876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2022-11-15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728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2022-11-15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6423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2022-11-15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3000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2022-11-15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836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2022-11-15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243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2022-11-15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46133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2022-11-15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34917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2022-11-15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9513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2022-11-15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582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2022-11-15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364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2022-11-15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627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2022-11-15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2240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2022-11-15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997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2022-11-15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000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2022-11-15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5194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2022-11-15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4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C47141C-39DB-497A-9466-3C24937460B5}" type="datetimeFigureOut">
              <a:rPr lang="en-US" smtClean="0"/>
              <a:t>2022-11-15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85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35F0D43-4510-6E16-7C84-182694C16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Řečtina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4CDB9E9-482E-A970-446E-3849EF03483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klasifikace</a:t>
            </a:r>
          </a:p>
          <a:p>
            <a:r>
              <a:rPr lang="cs-CZ" dirty="0"/>
              <a:t>geografické vymezení</a:t>
            </a:r>
          </a:p>
          <a:p>
            <a:r>
              <a:rPr lang="cs-CZ" dirty="0"/>
              <a:t>chronologické vymezení</a:t>
            </a:r>
          </a:p>
          <a:p>
            <a:endParaRPr lang="cs-CZ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15E815B7-C4BF-BD65-0DD2-3D56E1BB234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písmo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1D1E6E97-CCAC-56AA-1756-DA7C2283CA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4215384"/>
            <a:ext cx="99822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380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6F9215F-DE6E-2FB9-E1A6-09F7CE446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Řecké dialekty v Anatolii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26DAC10-018B-615D-79E8-BB56E22259E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dialekty klasické řečtiny v oblasti</a:t>
            </a:r>
          </a:p>
          <a:p>
            <a:pPr lvl="1"/>
            <a:r>
              <a:rPr lang="cs-CZ" dirty="0"/>
              <a:t>iónský</a:t>
            </a:r>
          </a:p>
          <a:p>
            <a:pPr lvl="1"/>
            <a:r>
              <a:rPr lang="cs-CZ" dirty="0"/>
              <a:t>aiolský</a:t>
            </a:r>
          </a:p>
          <a:p>
            <a:pPr lvl="1"/>
            <a:r>
              <a:rPr lang="cs-CZ" dirty="0"/>
              <a:t>dórský</a:t>
            </a:r>
          </a:p>
          <a:p>
            <a:r>
              <a:rPr lang="cs-CZ" dirty="0"/>
              <a:t>(post-)byzantské období</a:t>
            </a:r>
          </a:p>
          <a:p>
            <a:pPr lvl="1"/>
            <a:r>
              <a:rPr lang="cs-CZ" dirty="0"/>
              <a:t>kapadočtí Řekové</a:t>
            </a:r>
          </a:p>
          <a:p>
            <a:pPr lvl="1"/>
            <a:r>
              <a:rPr lang="cs-CZ" dirty="0"/>
              <a:t>pontští Řekové</a:t>
            </a:r>
          </a:p>
          <a:p>
            <a:endParaRPr lang="cs-CZ" dirty="0"/>
          </a:p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A125CB9-EB91-6DF6-FE63-C29BFC198D0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472" y="2560638"/>
            <a:ext cx="3936556" cy="330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750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35F0D43-4510-6E16-7C84-182694C16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Frýžština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4CDB9E9-482E-A970-446E-3849EF03483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klasifikace</a:t>
            </a:r>
          </a:p>
          <a:p>
            <a:r>
              <a:rPr lang="cs-CZ" dirty="0"/>
              <a:t>geografické vymezení</a:t>
            </a:r>
          </a:p>
          <a:p>
            <a:r>
              <a:rPr lang="cs-CZ" dirty="0"/>
              <a:t>chronologické vymezení</a:t>
            </a:r>
          </a:p>
          <a:p>
            <a:pPr lvl="1"/>
            <a:r>
              <a:rPr lang="cs-CZ" dirty="0"/>
              <a:t>stádia frýžštiny</a:t>
            </a:r>
          </a:p>
          <a:p>
            <a:endParaRPr lang="cs-CZ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15E815B7-C4BF-BD65-0DD2-3D56E1BB234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dochované texty</a:t>
            </a:r>
          </a:p>
          <a:p>
            <a:r>
              <a:rPr lang="cs-CZ" dirty="0"/>
              <a:t>písmo</a:t>
            </a:r>
          </a:p>
        </p:txBody>
      </p:sp>
      <p:pic>
        <p:nvPicPr>
          <p:cNvPr id="12" name="Obraz 11" descr="Obraz zawierający mapa&#10;&#10;Opis wygenerowany automatycznie">
            <a:extLst>
              <a:ext uri="{FF2B5EF4-FFF2-40B4-BE49-F238E27FC236}">
                <a16:creationId xmlns:a16="http://schemas.microsoft.com/office/drawing/2014/main" id="{3926A96E-21E8-A0DB-A050-E9BDB73656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349" y="3704029"/>
            <a:ext cx="3220293" cy="244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662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E2C8F2D-841A-EDFF-7E1E-A4CBA1E60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Frýžština - fonologie &amp; morfologie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23838A2-2917-B02C-1A38-DAE19434472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vokalický inventář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konsonantický</a:t>
            </a:r>
            <a:br>
              <a:rPr lang="cs-CZ" dirty="0"/>
            </a:br>
            <a:r>
              <a:rPr lang="cs-CZ" dirty="0"/>
              <a:t>inventář</a:t>
            </a:r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395F8C3-3B94-9B4F-D129-362802BF76E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dirty="0"/>
              <a:t>nominální flexe</a:t>
            </a:r>
          </a:p>
          <a:p>
            <a:pPr lvl="1"/>
            <a:r>
              <a:rPr lang="cs-CZ" dirty="0"/>
              <a:t>rod</a:t>
            </a:r>
          </a:p>
          <a:p>
            <a:pPr lvl="1"/>
            <a:r>
              <a:rPr lang="cs-CZ" dirty="0"/>
              <a:t>číslo</a:t>
            </a:r>
          </a:p>
          <a:p>
            <a:pPr lvl="1"/>
            <a:r>
              <a:rPr lang="cs-CZ" dirty="0"/>
              <a:t>pád</a:t>
            </a:r>
          </a:p>
          <a:p>
            <a:pPr lvl="1"/>
            <a:r>
              <a:rPr lang="cs-CZ" dirty="0"/>
              <a:t>nominální kmeny</a:t>
            </a:r>
          </a:p>
          <a:p>
            <a:r>
              <a:rPr lang="cs-CZ" dirty="0"/>
              <a:t>verbální flexe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AFA3D0E-6DC8-489A-47ED-D174CC700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599" y="4119686"/>
            <a:ext cx="1838325" cy="173355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5C3FE279-CA85-A53E-8F9B-D7BEC9966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5111" y="3209925"/>
            <a:ext cx="1704975" cy="438150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8F518387-AC6C-D75F-7F16-5366B0C434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5903" y="3090862"/>
            <a:ext cx="2419350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5860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zny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15356</TotalTime>
  <Words>58</Words>
  <Application>Microsoft Office PowerPoint</Application>
  <PresentationFormat>Panoramiczny</PresentationFormat>
  <Paragraphs>31</Paragraphs>
  <Slides>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8" baseType="lpstr">
      <vt:lpstr>Arial</vt:lpstr>
      <vt:lpstr>Calibri</vt:lpstr>
      <vt:lpstr>Garamond</vt:lpstr>
      <vt:lpstr>Organiczny</vt:lpstr>
      <vt:lpstr>Řečtina</vt:lpstr>
      <vt:lpstr>Řecké dialekty v Anatolii</vt:lpstr>
      <vt:lpstr>Frýžština</vt:lpstr>
      <vt:lpstr>Frýžština - fonologie &amp; morfologie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LgV04 Jazyky Malé Asie</dc:title>
  <dc:creator>Matyáš Foltýn</dc:creator>
  <cp:lastModifiedBy>Matyáš Foltýn</cp:lastModifiedBy>
  <cp:revision>131</cp:revision>
  <dcterms:created xsi:type="dcterms:W3CDTF">2022-09-12T14:47:54Z</dcterms:created>
  <dcterms:modified xsi:type="dcterms:W3CDTF">2022-11-15T21:06:31Z</dcterms:modified>
</cp:coreProperties>
</file>