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72" r:id="rId2"/>
    <p:sldId id="329" r:id="rId3"/>
    <p:sldId id="334" r:id="rId4"/>
    <p:sldId id="332" r:id="rId5"/>
    <p:sldId id="330" r:id="rId6"/>
    <p:sldId id="337" r:id="rId7"/>
    <p:sldId id="335" r:id="rId8"/>
    <p:sldId id="331" r:id="rId9"/>
    <p:sldId id="33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272"/>
            <p14:sldId id="329"/>
            <p14:sldId id="334"/>
            <p14:sldId id="332"/>
            <p14:sldId id="330"/>
            <p14:sldId id="337"/>
            <p14:sldId id="335"/>
            <p14:sldId id="331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4" d="100"/>
          <a:sy n="74" d="100"/>
        </p:scale>
        <p:origin x="9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plná červená - turečtina</a:t>
            </a:r>
          </a:p>
          <a:p>
            <a:r>
              <a:rPr lang="cs-CZ" dirty="0"/>
              <a:t>tečkovaná okrová - </a:t>
            </a:r>
            <a:r>
              <a:rPr lang="cs-CZ" dirty="0" err="1"/>
              <a:t>kartvelské</a:t>
            </a:r>
            <a:r>
              <a:rPr lang="cs-CZ" dirty="0"/>
              <a:t> jazyky</a:t>
            </a:r>
          </a:p>
          <a:p>
            <a:r>
              <a:rPr lang="cs-CZ" dirty="0"/>
              <a:t>čtverečkovaná světle modrá - kurdština</a:t>
            </a:r>
          </a:p>
          <a:p>
            <a:r>
              <a:rPr lang="cs-CZ" dirty="0"/>
              <a:t>plná hnědá - arménština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C4BA5-078B-43A5-B40B-4CE0DAB15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2022-11-25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ftqet7jH91g?feature=oembed" TargetMode="External"/><Relationship Id="rId1" Type="http://schemas.openxmlformats.org/officeDocument/2006/relationships/video" Target="https://www.youtube.com/embed/bT99iXQa7DM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CC0QZKKPow?start=206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5723D1-BE23-4F7B-872D-35CA6D17F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E618D2-8F0C-4909-AFC7-B7A180752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523B5A-3C1B-43E2-9848-4224E638B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82BC15-7FB9-4C06-AF5C-CEFF4A4AA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D50916-7994-4161-83BF-EDC798D7B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CD8F0-C030-420D-9AA6-5D9243779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78CEC3E-8361-9365-A517-09BCEB3C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„Původní“ moderní jazyky regionu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B1075FE-86DF-3C29-09D9-6AABE03E54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1505" r="3" b="3"/>
          <a:stretch/>
        </p:blipFill>
        <p:spPr>
          <a:xfrm>
            <a:off x="894856" y="1016822"/>
            <a:ext cx="6382854" cy="466585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0DDA6-04AF-F35F-148E-B74B9F79F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kurdština</a:t>
            </a:r>
          </a:p>
          <a:p>
            <a:r>
              <a:rPr lang="en-US"/>
              <a:t>arménština</a:t>
            </a:r>
          </a:p>
          <a:p>
            <a:r>
              <a:rPr lang="en-US"/>
              <a:t>gruzínština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7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Kurdština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pPr lvl="1"/>
            <a:r>
              <a:rPr lang="cs-CZ" dirty="0"/>
              <a:t>nářeční variace</a:t>
            </a:r>
          </a:p>
          <a:p>
            <a:pPr lvl="1"/>
            <a:r>
              <a:rPr lang="cs-CZ" dirty="0" err="1"/>
              <a:t>zázáčtina</a:t>
            </a:r>
            <a:r>
              <a:rPr lang="cs-CZ" dirty="0"/>
              <a:t>, </a:t>
            </a:r>
            <a:r>
              <a:rPr lang="cs-CZ" dirty="0" err="1"/>
              <a:t>góránština</a:t>
            </a:r>
            <a:endParaRPr lang="cs-CZ" dirty="0"/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oficiální status a rozsah užívání</a:t>
            </a:r>
          </a:p>
          <a:p>
            <a:pPr lvl="1"/>
            <a:r>
              <a:rPr lang="cs-CZ" dirty="0"/>
              <a:t>Kurdové</a:t>
            </a:r>
          </a:p>
          <a:p>
            <a:r>
              <a:rPr lang="cs-CZ" dirty="0"/>
              <a:t>písmo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4965753-2C97-BBE0-D7EA-B887AFE5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05" y="4084983"/>
            <a:ext cx="3449981" cy="20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Kurdština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vokalický inventář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konsonantický 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i="1" dirty="0" err="1"/>
              <a:t>ezafe</a:t>
            </a:r>
            <a:r>
              <a:rPr lang="cs-CZ" i="1" dirty="0"/>
              <a:t>-</a:t>
            </a:r>
            <a:r>
              <a:rPr lang="cs-CZ" dirty="0"/>
              <a:t>konstrukce</a:t>
            </a:r>
            <a:endParaRPr lang="cs-CZ" i="1" dirty="0"/>
          </a:p>
          <a:p>
            <a:r>
              <a:rPr lang="cs-CZ" dirty="0"/>
              <a:t>verbální flexe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E3BF3B9-BD00-9100-02A3-06F489B4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861" y="3140970"/>
            <a:ext cx="2057400" cy="46672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B77B246-BD61-345A-5C4B-47139158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747" y="4128711"/>
            <a:ext cx="4309629" cy="20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FF6FA-9BF0-1FE7-C51E-AD9D91AD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</a:t>
            </a:r>
            <a:endParaRPr lang="en-US" dirty="0"/>
          </a:p>
        </p:txBody>
      </p:sp>
      <p:pic>
        <p:nvPicPr>
          <p:cNvPr id="5" name="Multimedia online 4" title="WIKITONGUES: Mohamad speaking Kurmanji Kurdish">
            <a:hlinkClick r:id="" action="ppaction://media"/>
            <a:extLst>
              <a:ext uri="{FF2B5EF4-FFF2-40B4-BE49-F238E27FC236}">
                <a16:creationId xmlns:a16="http://schemas.microsoft.com/office/drawing/2014/main" id="{D501E224-A7EA-1048-16FE-8BDF4064BD09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8575" y="2882900"/>
            <a:ext cx="4718050" cy="2665413"/>
          </a:xfrm>
          <a:prstGeom prst="rect">
            <a:avLst/>
          </a:prstGeom>
        </p:spPr>
      </p:pic>
      <p:pic>
        <p:nvPicPr>
          <p:cNvPr id="6" name="Multimedia online 5" title="WIKITONGUES: Golala speaking Sorani Kurdish">
            <a:hlinkClick r:id="" action="ppaction://media"/>
            <a:extLst>
              <a:ext uri="{FF2B5EF4-FFF2-40B4-BE49-F238E27FC236}">
                <a16:creationId xmlns:a16="http://schemas.microsoft.com/office/drawing/2014/main" id="{854D9D03-2A34-74AD-4BA0-978940889B28}"/>
              </a:ext>
            </a:extLst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81725" y="2882900"/>
            <a:ext cx="4718050" cy="26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11">
            <a:extLst>
              <a:ext uri="{FF2B5EF4-FFF2-40B4-BE49-F238E27FC236}">
                <a16:creationId xmlns:a16="http://schemas.microsoft.com/office/drawing/2014/main" id="{0E0452C8-EFAC-4BBE-B829-CFE413A3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97DE34-8296-40AE-9D7B-90FB53EAB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60187E-55A2-47FB-9418-50199CD68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BA2ED3-6662-40E0-97F2-A6AA30CD51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125026-1D7D-4D22-9C46-B477B96A2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CB3B6ABF-EFD9-487E-8DE4-362FB18D4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200"/>
              <a:t>Arménština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klasifikace</a:t>
            </a:r>
          </a:p>
          <a:p>
            <a:r>
              <a:rPr lang="cs-CZ" sz="2000" dirty="0"/>
              <a:t>geografické vymezení</a:t>
            </a:r>
          </a:p>
          <a:p>
            <a:pPr lvl="1"/>
            <a:r>
              <a:rPr lang="cs-CZ" dirty="0"/>
              <a:t>nářeční variace</a:t>
            </a:r>
          </a:p>
          <a:p>
            <a:r>
              <a:rPr lang="cs-CZ" sz="2000" dirty="0"/>
              <a:t>oficiální status a rozsah užívání</a:t>
            </a:r>
          </a:p>
          <a:p>
            <a:pPr lvl="1"/>
            <a:r>
              <a:rPr lang="cs-CZ" dirty="0"/>
              <a:t>Arméni</a:t>
            </a:r>
          </a:p>
          <a:p>
            <a:r>
              <a:rPr lang="cs-CZ" sz="2000" dirty="0"/>
              <a:t>písmo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1B64C65C-72A2-3191-D493-03B972955D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886114" y="885343"/>
            <a:ext cx="4106563" cy="5085528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29309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Arménština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vokalický inventář</a:t>
            </a:r>
          </a:p>
          <a:p>
            <a:pPr marL="0" indent="0">
              <a:buNone/>
            </a:pPr>
            <a:endParaRPr lang="cs-CZ" sz="4200" dirty="0"/>
          </a:p>
          <a:p>
            <a:r>
              <a:rPr lang="cs-CZ" dirty="0"/>
              <a:t>konsonantický </a:t>
            </a:r>
            <a:br>
              <a:rPr lang="cs-CZ" dirty="0"/>
            </a:br>
            <a:r>
              <a:rPr lang="cs-CZ" dirty="0"/>
              <a:t>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r>
              <a:rPr lang="cs-CZ" dirty="0"/>
              <a:t>verbální flexe</a:t>
            </a:r>
          </a:p>
          <a:p>
            <a:pPr lvl="1"/>
            <a:r>
              <a:rPr lang="cs-CZ" dirty="0"/>
              <a:t>osoba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čas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modus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4D0851-4EEC-8229-2F6E-B19F77FA2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562" y="3021082"/>
            <a:ext cx="2047875" cy="4476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985D392-FE6E-4EE3-381C-FBB4A3CAC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15" y="3570819"/>
            <a:ext cx="2293017" cy="25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9730AAD-2D82-FF31-D9A9-30500A41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</a:t>
            </a:r>
            <a:endParaRPr lang="en-US" dirty="0"/>
          </a:p>
        </p:txBody>
      </p:sp>
      <p:pic>
        <p:nvPicPr>
          <p:cNvPr id="7" name="Multimedia online 6" title="City of Yerevan | Easy Armenian 1">
            <a:hlinkClick r:id="" action="ppaction://media"/>
            <a:extLst>
              <a:ext uri="{FF2B5EF4-FFF2-40B4-BE49-F238E27FC236}">
                <a16:creationId xmlns:a16="http://schemas.microsoft.com/office/drawing/2014/main" id="{27A18184-11EA-8460-11EC-C4BEB55819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0713" y="2557463"/>
            <a:ext cx="587216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Gruzínština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klasifikace</a:t>
            </a:r>
          </a:p>
          <a:p>
            <a:pPr lvl="1"/>
            <a:r>
              <a:rPr lang="cs-CZ" dirty="0"/>
              <a:t>okolní příbuzné jazyky</a:t>
            </a:r>
          </a:p>
          <a:p>
            <a:r>
              <a:rPr lang="cs-CZ" dirty="0"/>
              <a:t>geografické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5844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oficiální status a rozsah užívání</a:t>
            </a:r>
          </a:p>
          <a:p>
            <a:pPr lvl="1"/>
            <a:r>
              <a:rPr lang="cs-CZ" dirty="0"/>
              <a:t>Gruzínci</a:t>
            </a:r>
          </a:p>
          <a:p>
            <a:r>
              <a:rPr lang="cs-CZ" dirty="0"/>
              <a:t>písmo</a:t>
            </a:r>
          </a:p>
          <a:p>
            <a:pPr lvl="1">
              <a:tabLst>
                <a:tab pos="2157413" algn="l"/>
              </a:tabLst>
            </a:pPr>
            <a:r>
              <a:rPr lang="cs-CZ" dirty="0" err="1"/>
              <a:t>asomtavruli</a:t>
            </a:r>
            <a:r>
              <a:rPr lang="cs-CZ" dirty="0"/>
              <a:t> 	</a:t>
            </a:r>
            <a:br>
              <a:rPr lang="cs-CZ" dirty="0"/>
            </a:br>
            <a:r>
              <a:rPr lang="cs-CZ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ႠႱႭႫႧႠႥႰ</a:t>
            </a:r>
            <a:r>
              <a:rPr lang="ka-GE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ႭჃ</a:t>
            </a:r>
            <a:r>
              <a:rPr lang="cs-CZ" sz="18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ႪႨ</a:t>
            </a:r>
            <a:endParaRPr lang="cs-CZ" dirty="0"/>
          </a:p>
          <a:p>
            <a:pPr lvl="1">
              <a:tabLst>
                <a:tab pos="2157413" algn="l"/>
              </a:tabLst>
            </a:pPr>
            <a:r>
              <a:rPr lang="cs-CZ" dirty="0" err="1"/>
              <a:t>nuschuri</a:t>
            </a:r>
            <a:r>
              <a:rPr lang="cs-CZ" dirty="0"/>
              <a:t> 	</a:t>
            </a:r>
            <a:br>
              <a:rPr lang="cs-CZ" dirty="0"/>
            </a:br>
            <a:r>
              <a:rPr lang="ka-GE" dirty="0"/>
              <a:t>ⴌⴓⴑⴞⴓⴐⴈ</a:t>
            </a:r>
            <a:endParaRPr lang="cs-CZ" dirty="0"/>
          </a:p>
          <a:p>
            <a:pPr lvl="1">
              <a:tabLst>
                <a:tab pos="2157413" algn="l"/>
              </a:tabLst>
            </a:pPr>
            <a:r>
              <a:rPr lang="cs-CZ" dirty="0" err="1"/>
              <a:t>mchedruli</a:t>
            </a:r>
            <a:r>
              <a:rPr lang="cs-CZ" dirty="0"/>
              <a:t>	</a:t>
            </a:r>
            <a:br>
              <a:rPr lang="cs-CZ" dirty="0"/>
            </a:br>
            <a:r>
              <a:rPr lang="ka-GE" dirty="0"/>
              <a:t>მხედრული</a:t>
            </a:r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0A0414-7B33-AFEE-5F6F-52145A89D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81" y="4215384"/>
            <a:ext cx="3468437" cy="177454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EB8178A-43FC-CD35-1575-F97BD29FE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079" y="3136142"/>
            <a:ext cx="2053080" cy="300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Gruzínština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vokalický inventář</a:t>
            </a:r>
          </a:p>
          <a:p>
            <a:pPr marL="0" indent="0">
              <a:buNone/>
            </a:pPr>
            <a:endParaRPr lang="cs-CZ" sz="4200" dirty="0"/>
          </a:p>
          <a:p>
            <a:r>
              <a:rPr lang="cs-CZ" dirty="0"/>
              <a:t>konsonantický </a:t>
            </a:r>
            <a:br>
              <a:rPr lang="cs-CZ" dirty="0"/>
            </a:br>
            <a:r>
              <a:rPr lang="cs-CZ" dirty="0"/>
              <a:t>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r>
              <a:rPr lang="cs-CZ" dirty="0"/>
              <a:t>verbální flexe</a:t>
            </a:r>
          </a:p>
          <a:p>
            <a:pPr lvl="1"/>
            <a:r>
              <a:rPr lang="cs-CZ" dirty="0"/>
              <a:t>osoba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i="1" dirty="0" err="1"/>
              <a:t>screeve</a:t>
            </a:r>
            <a:endParaRPr lang="cs-CZ" i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9E7E457-E3F5-A00D-F746-1B4A3DCD4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477" y="2981325"/>
            <a:ext cx="2047875" cy="4476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F981903-E6CA-2A4C-16CD-8424ABC35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008" y="3509978"/>
            <a:ext cx="1860688" cy="26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0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16401</TotalTime>
  <Words>144</Words>
  <Application>Microsoft Office PowerPoint</Application>
  <PresentationFormat>Panoramiczny</PresentationFormat>
  <Paragraphs>70</Paragraphs>
  <Slides>9</Slides>
  <Notes>1</Notes>
  <HiddenSlides>0</HiddenSlides>
  <MMClips>3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Sylfaen</vt:lpstr>
      <vt:lpstr>Organiczny</vt:lpstr>
      <vt:lpstr>„Původní“ moderní jazyky regionu</vt:lpstr>
      <vt:lpstr>Kurdština</vt:lpstr>
      <vt:lpstr>Kurdština - fonologie &amp; morfologie</vt:lpstr>
      <vt:lpstr>Ukázky</vt:lpstr>
      <vt:lpstr>Arménština</vt:lpstr>
      <vt:lpstr>Arménština - fonologie &amp; morfologie</vt:lpstr>
      <vt:lpstr>Ukázka</vt:lpstr>
      <vt:lpstr>Gruzínština</vt:lpstr>
      <vt:lpstr>Gruzínština - fonologie &amp; morfologie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148</cp:revision>
  <dcterms:created xsi:type="dcterms:W3CDTF">2022-09-12T14:47:54Z</dcterms:created>
  <dcterms:modified xsi:type="dcterms:W3CDTF">2022-11-25T15:31:17Z</dcterms:modified>
</cp:coreProperties>
</file>