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5" r:id="rId2"/>
    <p:sldId id="289" r:id="rId3"/>
    <p:sldId id="290" r:id="rId4"/>
    <p:sldId id="291" r:id="rId5"/>
    <p:sldId id="287" r:id="rId6"/>
    <p:sldId id="28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2022-10-03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5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0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7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4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9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B7E2C3-23EC-31D1-7143-DF39D0BE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Prasemitština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EC2F7F-B79C-DBDC-D982-841E73956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časové vymezení</a:t>
            </a:r>
          </a:p>
          <a:p>
            <a:pPr lvl="1"/>
            <a:r>
              <a:rPr lang="cs-CZ" dirty="0"/>
              <a:t>odštěpení v rámci afroasijské rodiny</a:t>
            </a:r>
          </a:p>
          <a:p>
            <a:pPr lvl="1"/>
            <a:r>
              <a:rPr lang="cs-CZ" dirty="0"/>
              <a:t>nářeční štěpení</a:t>
            </a:r>
          </a:p>
          <a:p>
            <a:r>
              <a:rPr lang="cs-CZ" dirty="0"/>
              <a:t>geografické vymezení</a:t>
            </a:r>
          </a:p>
        </p:txBody>
      </p:sp>
    </p:spTree>
    <p:extLst>
      <p:ext uri="{BB962C8B-B14F-4D97-AF65-F5344CB8AC3E}">
        <p14:creationId xmlns:p14="http://schemas.microsoft.com/office/powerpoint/2010/main" val="298076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550071-C8DE-7071-15C3-007E2A54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4EABA9-96EC-F14F-66ED-0AC43D68D3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vokály 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5D620C-1917-88D0-7B02-FCBC31EB15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konsonanty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144EE2E-5AAB-7865-4862-FD892F254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532" y="4091601"/>
            <a:ext cx="2266950" cy="54292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76C4CDD-DDDC-DAC8-3B51-388FDEB8E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566" y="3067663"/>
            <a:ext cx="62388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6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F45EB86A-4459-1D26-661E-0371F0BC8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107" y="651458"/>
            <a:ext cx="5703786" cy="55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8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5B2151-433F-7237-4E7B-18950D4C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Morfologie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92E8FE-9839-2DDC-326B-6D89953F5F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kořen - radikály =&gt;</a:t>
            </a:r>
          </a:p>
          <a:p>
            <a:endParaRPr lang="cs-CZ" dirty="0"/>
          </a:p>
          <a:p>
            <a:r>
              <a:rPr lang="cs-CZ" dirty="0"/>
              <a:t>další morfologické prostředky</a:t>
            </a:r>
          </a:p>
          <a:p>
            <a:pPr lvl="1"/>
            <a:r>
              <a:rPr lang="cs-CZ" dirty="0"/>
              <a:t>flexe</a:t>
            </a:r>
          </a:p>
          <a:p>
            <a:pPr lvl="1"/>
            <a:r>
              <a:rPr lang="cs-CZ" dirty="0"/>
              <a:t>kompozice</a:t>
            </a:r>
          </a:p>
          <a:p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7591A71-3613-F8B7-2A01-635F25763F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1258888" algn="r"/>
                <a:tab pos="2782888" algn="r"/>
                <a:tab pos="4395788" algn="r"/>
              </a:tabLst>
            </a:pPr>
            <a:r>
              <a:rPr lang="cs-CZ" sz="1800" b="0" i="0" dirty="0">
                <a:solidFill>
                  <a:srgbClr val="202122"/>
                </a:solidFill>
                <a:effectLst/>
                <a:latin typeface="Iranian Sans"/>
              </a:rPr>
              <a:t>	k-t-b	</a:t>
            </a:r>
            <a:r>
              <a:rPr lang="ar-AE" sz="1800" b="0" i="0" dirty="0">
                <a:solidFill>
                  <a:srgbClr val="202122"/>
                </a:solidFill>
                <a:effectLst/>
                <a:latin typeface="Iranian Sans"/>
              </a:rPr>
              <a:t>ك ت ب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Iranian Sans"/>
              </a:rPr>
              <a:t>	</a:t>
            </a:r>
            <a:r>
              <a:rPr lang="yi-001" sz="1800" b="0" i="0" dirty="0">
                <a:solidFill>
                  <a:srgbClr val="202122"/>
                </a:solidFill>
                <a:effectLst/>
                <a:latin typeface="Iranian Sans"/>
              </a:rPr>
              <a:t> כ־ת־ב</a:t>
            </a:r>
            <a:endParaRPr lang="cs-CZ" sz="1800" b="0" i="0" dirty="0">
              <a:solidFill>
                <a:srgbClr val="202122"/>
              </a:solidFill>
              <a:effectLst/>
              <a:latin typeface="Iranian Sans"/>
            </a:endParaRPr>
          </a:p>
          <a:p>
            <a:pPr marL="0" indent="0">
              <a:buNone/>
              <a:tabLst>
                <a:tab pos="1258888" algn="r"/>
                <a:tab pos="2782888" algn="r"/>
                <a:tab pos="4395788" algn="r"/>
              </a:tabLst>
            </a:pPr>
            <a:r>
              <a:rPr lang="cs-CZ" sz="1800" dirty="0">
                <a:solidFill>
                  <a:srgbClr val="202122"/>
                </a:solidFill>
                <a:latin typeface="Iranian Sans"/>
              </a:rPr>
              <a:t>	</a:t>
            </a:r>
            <a:r>
              <a:rPr lang="cs-CZ" sz="16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„psát“</a:t>
            </a:r>
            <a:r>
              <a:rPr lang="cs-CZ" sz="1800" dirty="0">
                <a:solidFill>
                  <a:srgbClr val="202122"/>
                </a:solidFill>
                <a:latin typeface="Iranian Sans"/>
              </a:rPr>
              <a:t>	</a:t>
            </a:r>
            <a:r>
              <a:rPr lang="cs-CZ" sz="1600" i="1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kataba</a:t>
            </a:r>
            <a:r>
              <a:rPr lang="cs-CZ" sz="1800" dirty="0">
                <a:solidFill>
                  <a:srgbClr val="202122"/>
                </a:solidFill>
                <a:latin typeface="Iranian Sans"/>
              </a:rPr>
              <a:t> </a:t>
            </a:r>
            <a:r>
              <a:rPr lang="ar-AE" sz="1800" dirty="0">
                <a:solidFill>
                  <a:srgbClr val="202122"/>
                </a:solidFill>
                <a:latin typeface="Iranian Sans"/>
              </a:rPr>
              <a:t>كَتَبَ‎</a:t>
            </a:r>
            <a:r>
              <a:rPr lang="cs-CZ" sz="1800" dirty="0">
                <a:solidFill>
                  <a:srgbClr val="202122"/>
                </a:solidFill>
                <a:latin typeface="Iranian Sans"/>
              </a:rPr>
              <a:t> 	</a:t>
            </a:r>
            <a:r>
              <a:rPr lang="cs-CZ" sz="1600" i="1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katáv</a:t>
            </a:r>
            <a:r>
              <a:rPr lang="cs-CZ" sz="1800" i="1" dirty="0">
                <a:solidFill>
                  <a:srgbClr val="202122"/>
                </a:solidFill>
                <a:latin typeface="Iranian Sans"/>
              </a:rPr>
              <a:t> </a:t>
            </a:r>
            <a:r>
              <a:rPr lang="yi-001" sz="1800" dirty="0">
                <a:solidFill>
                  <a:srgbClr val="202122"/>
                </a:solidFill>
                <a:latin typeface="Iranian Sans"/>
              </a:rPr>
              <a:t>כָּתַב</a:t>
            </a:r>
            <a:endParaRPr lang="cs-CZ" sz="1800" dirty="0">
              <a:solidFill>
                <a:srgbClr val="202122"/>
              </a:solidFill>
              <a:latin typeface="Iranian Sans"/>
            </a:endParaRPr>
          </a:p>
          <a:p>
            <a:pPr marL="0" indent="0">
              <a:buNone/>
              <a:tabLst>
                <a:tab pos="1258888" algn="r"/>
                <a:tab pos="2782888" algn="r"/>
                <a:tab pos="4395788" algn="r"/>
              </a:tabLst>
            </a:pPr>
            <a:r>
              <a:rPr lang="cs-CZ" sz="1800" dirty="0">
                <a:solidFill>
                  <a:srgbClr val="202122"/>
                </a:solidFill>
                <a:latin typeface="Iranian Sans"/>
              </a:rPr>
              <a:t>	</a:t>
            </a:r>
            <a:r>
              <a:rPr lang="cs-CZ" sz="16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„spisovatel“</a:t>
            </a:r>
            <a:r>
              <a:rPr lang="cs-CZ" sz="1800" dirty="0">
                <a:solidFill>
                  <a:srgbClr val="202122"/>
                </a:solidFill>
                <a:latin typeface="Iranian Sans"/>
              </a:rPr>
              <a:t>	</a:t>
            </a:r>
            <a:r>
              <a:rPr lang="cs-CZ" sz="1600" i="1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kātib</a:t>
            </a:r>
            <a:r>
              <a:rPr lang="cs-CZ" sz="1600" i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sz="1800" dirty="0">
                <a:solidFill>
                  <a:srgbClr val="202122"/>
                </a:solidFill>
                <a:latin typeface="Iranian Sans"/>
              </a:rPr>
              <a:t>كَاتِب</a:t>
            </a:r>
            <a:r>
              <a:rPr lang="cs-CZ" sz="1800" dirty="0">
                <a:solidFill>
                  <a:srgbClr val="202122"/>
                </a:solidFill>
                <a:latin typeface="Iranian Sans"/>
              </a:rPr>
              <a:t>	</a:t>
            </a:r>
            <a:r>
              <a:rPr lang="cs-CZ" sz="1600" i="1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kotév</a:t>
            </a:r>
            <a:r>
              <a:rPr lang="cs-CZ" sz="1800" i="1" dirty="0">
                <a:solidFill>
                  <a:srgbClr val="202122"/>
                </a:solidFill>
                <a:latin typeface="Iranian Sans"/>
              </a:rPr>
              <a:t> </a:t>
            </a:r>
            <a:r>
              <a:rPr lang="yi-001" sz="1800" dirty="0">
                <a:solidFill>
                  <a:srgbClr val="202122"/>
                </a:solidFill>
                <a:latin typeface="Iranian Sans"/>
              </a:rPr>
              <a:t>כּוֹתֵב</a:t>
            </a:r>
            <a:endParaRPr lang="cs-CZ" sz="1800" dirty="0">
              <a:solidFill>
                <a:srgbClr val="202122"/>
              </a:solidFill>
              <a:latin typeface="Iranian Sans"/>
            </a:endParaRPr>
          </a:p>
          <a:p>
            <a:pPr marL="0" indent="0">
              <a:buNone/>
              <a:tabLst>
                <a:tab pos="1258888" algn="r"/>
                <a:tab pos="2782888" algn="r"/>
                <a:tab pos="4395788" algn="r"/>
              </a:tabLst>
            </a:pPr>
            <a:r>
              <a:rPr lang="cs-CZ" sz="1800" dirty="0">
                <a:solidFill>
                  <a:srgbClr val="202122"/>
                </a:solidFill>
                <a:latin typeface="Iranian Sans"/>
              </a:rPr>
              <a:t>	</a:t>
            </a:r>
            <a:r>
              <a:rPr lang="cs-CZ" sz="16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„psaný text“</a:t>
            </a:r>
            <a:r>
              <a:rPr lang="cs-CZ" sz="1800" dirty="0">
                <a:solidFill>
                  <a:srgbClr val="202122"/>
                </a:solidFill>
                <a:latin typeface="Iranian Sans"/>
              </a:rPr>
              <a:t>	</a:t>
            </a:r>
            <a:r>
              <a:rPr lang="cs-CZ" sz="1600" i="1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kitāb</a:t>
            </a:r>
            <a:r>
              <a:rPr lang="cs-CZ" sz="1800" dirty="0">
                <a:solidFill>
                  <a:srgbClr val="202122"/>
                </a:solidFill>
                <a:latin typeface="Iranian Sans"/>
              </a:rPr>
              <a:t> </a:t>
            </a:r>
            <a:r>
              <a:rPr lang="ar-AE" sz="1800" dirty="0">
                <a:solidFill>
                  <a:srgbClr val="202122"/>
                </a:solidFill>
                <a:latin typeface="Iranian Sans"/>
              </a:rPr>
              <a:t>كِتَاب</a:t>
            </a:r>
            <a:r>
              <a:rPr lang="cs-CZ" sz="1800" dirty="0">
                <a:solidFill>
                  <a:srgbClr val="202122"/>
                </a:solidFill>
                <a:latin typeface="Iranian Sans"/>
              </a:rPr>
              <a:t>	</a:t>
            </a:r>
            <a:r>
              <a:rPr lang="cs-CZ" sz="1600" i="1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k‘táv</a:t>
            </a:r>
            <a:r>
              <a:rPr lang="cs-CZ" sz="1600" i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yi-001" sz="1800" dirty="0">
                <a:solidFill>
                  <a:srgbClr val="202122"/>
                </a:solidFill>
                <a:latin typeface="Iranian Sans"/>
              </a:rPr>
              <a:t>כְּתָב</a:t>
            </a:r>
            <a:endParaRPr lang="cs-CZ" sz="1800" dirty="0">
              <a:solidFill>
                <a:srgbClr val="202122"/>
              </a:solidFill>
              <a:latin typeface="Iranian Sans"/>
            </a:endParaRPr>
          </a:p>
          <a:p>
            <a:pPr marL="0" indent="0">
              <a:buNone/>
              <a:tabLst>
                <a:tab pos="1258888" algn="r"/>
                <a:tab pos="2782888" algn="r"/>
                <a:tab pos="4395788" algn="r"/>
              </a:tabLst>
            </a:pPr>
            <a:r>
              <a:rPr lang="cs-CZ" sz="1600" i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6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„dopis“</a:t>
            </a:r>
            <a:r>
              <a:rPr lang="cs-CZ" sz="1600" i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600" i="1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maktūb</a:t>
            </a:r>
            <a:r>
              <a:rPr lang="cs-CZ" sz="1800" i="1" dirty="0">
                <a:solidFill>
                  <a:srgbClr val="202122"/>
                </a:solidFill>
                <a:latin typeface="Iranian Sans"/>
              </a:rPr>
              <a:t> </a:t>
            </a:r>
            <a:r>
              <a:rPr lang="ar-AE" sz="1800" b="0" i="0" dirty="0">
                <a:solidFill>
                  <a:srgbClr val="202122"/>
                </a:solidFill>
                <a:effectLst/>
                <a:latin typeface="Iranian Sans"/>
              </a:rPr>
              <a:t>كمَكْتُوب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Iranian Sans"/>
              </a:rPr>
              <a:t>	</a:t>
            </a:r>
            <a:r>
              <a:rPr lang="cs-CZ" sz="1600" i="1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mikhtáv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Iranian Sans"/>
              </a:rPr>
              <a:t> </a:t>
            </a:r>
            <a:r>
              <a:rPr lang="yi-001" sz="1800" b="0" i="0" dirty="0">
                <a:solidFill>
                  <a:srgbClr val="202122"/>
                </a:solidFill>
                <a:effectLst/>
                <a:latin typeface="Iranian Sans"/>
              </a:rPr>
              <a:t>מִכְתָּב</a:t>
            </a:r>
            <a:endParaRPr lang="cs-CZ" sz="1800" b="0" i="0" dirty="0">
              <a:solidFill>
                <a:srgbClr val="202122"/>
              </a:solidFill>
              <a:effectLst/>
              <a:latin typeface="Iranian Sans"/>
            </a:endParaRPr>
          </a:p>
          <a:p>
            <a:pPr marL="0" indent="0">
              <a:buNone/>
              <a:tabLst>
                <a:tab pos="1258888" algn="r"/>
                <a:tab pos="2782888" algn="r"/>
                <a:tab pos="4395788" algn="r"/>
              </a:tabLst>
            </a:pPr>
            <a:r>
              <a:rPr lang="cs-CZ" sz="1800" dirty="0">
                <a:solidFill>
                  <a:srgbClr val="202122"/>
                </a:solidFill>
                <a:latin typeface="Iranian Sans"/>
              </a:rPr>
              <a:t>	</a:t>
            </a:r>
            <a:r>
              <a:rPr lang="cs-CZ" sz="16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„dopisovat si“</a:t>
            </a:r>
            <a:r>
              <a:rPr lang="cs-CZ" sz="1800" dirty="0">
                <a:solidFill>
                  <a:srgbClr val="202122"/>
                </a:solidFill>
                <a:latin typeface="Iranian Sans"/>
              </a:rPr>
              <a:t>	</a:t>
            </a:r>
            <a:r>
              <a:rPr lang="cs-CZ" sz="1600" i="1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kātaba</a:t>
            </a:r>
            <a:r>
              <a:rPr lang="cs-CZ" sz="1600" i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sz="1800" dirty="0">
                <a:solidFill>
                  <a:srgbClr val="202122"/>
                </a:solidFill>
                <a:latin typeface="Iranian Sans"/>
              </a:rPr>
              <a:t>كَاتَبَ</a:t>
            </a:r>
            <a:r>
              <a:rPr lang="cs-CZ" sz="1800" i="1" dirty="0">
                <a:solidFill>
                  <a:srgbClr val="202122"/>
                </a:solidFill>
                <a:latin typeface="Iranian Sans"/>
              </a:rPr>
              <a:t>	 </a:t>
            </a:r>
            <a:r>
              <a:rPr lang="cs-CZ" sz="1600" i="1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hitkatév</a:t>
            </a:r>
            <a:r>
              <a:rPr lang="cs-CZ" sz="1800" i="1" dirty="0">
                <a:solidFill>
                  <a:srgbClr val="202122"/>
                </a:solidFill>
                <a:latin typeface="Iranian Sans"/>
              </a:rPr>
              <a:t> </a:t>
            </a:r>
            <a:r>
              <a:rPr lang="yi-001" sz="1800" dirty="0">
                <a:solidFill>
                  <a:srgbClr val="202122"/>
                </a:solidFill>
                <a:latin typeface="Iranian Sans"/>
              </a:rPr>
              <a:t>הִתְכַּתֵּב</a:t>
            </a:r>
            <a:endParaRPr lang="cs-CZ" sz="1800" dirty="0">
              <a:solidFill>
                <a:srgbClr val="202122"/>
              </a:solidFill>
              <a:latin typeface="Iranian Sans"/>
            </a:endParaRPr>
          </a:p>
          <a:p>
            <a:pPr marL="0" indent="0">
              <a:buNone/>
              <a:tabLst>
                <a:tab pos="1258888" algn="r"/>
                <a:tab pos="2782888" algn="r"/>
                <a:tab pos="4395788" algn="r"/>
              </a:tabLst>
            </a:pPr>
            <a:r>
              <a:rPr lang="cs-CZ" sz="16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„diktovat“</a:t>
            </a:r>
            <a:r>
              <a:rPr lang="cs-CZ" sz="1800" b="0" i="1" dirty="0">
                <a:solidFill>
                  <a:srgbClr val="202122"/>
                </a:solidFill>
                <a:effectLst/>
                <a:latin typeface="Iranian Sans"/>
              </a:rPr>
              <a:t>	</a:t>
            </a:r>
            <a:r>
              <a:rPr lang="cs-CZ" sz="1600" i="1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istaktaba</a:t>
            </a:r>
            <a:r>
              <a:rPr lang="cs-CZ" sz="1800" b="0" i="1" dirty="0">
                <a:solidFill>
                  <a:srgbClr val="202122"/>
                </a:solidFill>
                <a:effectLst/>
                <a:latin typeface="Iranian Sans"/>
              </a:rPr>
              <a:t> </a:t>
            </a:r>
            <a:r>
              <a:rPr lang="ar-AE" sz="1800" b="0" dirty="0">
                <a:solidFill>
                  <a:srgbClr val="202122"/>
                </a:solidFill>
                <a:effectLst/>
                <a:latin typeface="Iranian Sans"/>
              </a:rPr>
              <a:t>اِسْتَكْتَبَ</a:t>
            </a:r>
            <a:r>
              <a:rPr lang="cs-CZ" sz="1800" b="0" dirty="0">
                <a:solidFill>
                  <a:srgbClr val="202122"/>
                </a:solidFill>
                <a:effectLst/>
                <a:latin typeface="Iranian Sans"/>
              </a:rPr>
              <a:t>	</a:t>
            </a:r>
            <a:r>
              <a:rPr lang="cs-CZ" sz="1600" i="1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hikhtív</a:t>
            </a:r>
            <a:r>
              <a:rPr lang="cs-CZ" sz="1800" b="0" dirty="0">
                <a:solidFill>
                  <a:srgbClr val="202122"/>
                </a:solidFill>
                <a:effectLst/>
                <a:latin typeface="Iranian Sans"/>
              </a:rPr>
              <a:t> </a:t>
            </a:r>
            <a:r>
              <a:rPr lang="yi-001" sz="1800" b="0" dirty="0">
                <a:solidFill>
                  <a:srgbClr val="202122"/>
                </a:solidFill>
                <a:effectLst/>
                <a:latin typeface="Iranian Sans"/>
              </a:rPr>
              <a:t>הִכְתִּיב</a:t>
            </a:r>
            <a:endParaRPr lang="cs-CZ" sz="1800" b="0" dirty="0">
              <a:solidFill>
                <a:srgbClr val="202122"/>
              </a:solidFill>
              <a:effectLst/>
              <a:latin typeface="Iranian Sans"/>
            </a:endParaRPr>
          </a:p>
          <a:p>
            <a:pPr marL="0" indent="0">
              <a:buNone/>
              <a:tabLst>
                <a:tab pos="1258888" algn="r"/>
                <a:tab pos="2782888" algn="r"/>
                <a:tab pos="4395788" algn="r"/>
              </a:tabLst>
            </a:pPr>
            <a:r>
              <a:rPr lang="cs-CZ" sz="16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„psací stůl“</a:t>
            </a:r>
            <a:r>
              <a:rPr lang="cs-CZ" sz="1800" dirty="0">
                <a:solidFill>
                  <a:srgbClr val="202122"/>
                </a:solidFill>
                <a:latin typeface="Iranian Sans"/>
              </a:rPr>
              <a:t>	</a:t>
            </a:r>
            <a:r>
              <a:rPr lang="cs-CZ" sz="1600" i="1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maktab</a:t>
            </a:r>
            <a:r>
              <a:rPr lang="cs-CZ" sz="1800" i="1" dirty="0">
                <a:solidFill>
                  <a:srgbClr val="202122"/>
                </a:solidFill>
                <a:latin typeface="Iranian Sans"/>
              </a:rPr>
              <a:t> </a:t>
            </a:r>
            <a:r>
              <a:rPr lang="ar-AE" sz="1800" i="1" dirty="0">
                <a:solidFill>
                  <a:srgbClr val="202122"/>
                </a:solidFill>
                <a:latin typeface="Iranian Sans"/>
              </a:rPr>
              <a:t>مَكْتَب</a:t>
            </a:r>
            <a:r>
              <a:rPr lang="cs-CZ" sz="1800" i="1" dirty="0">
                <a:solidFill>
                  <a:srgbClr val="202122"/>
                </a:solidFill>
                <a:latin typeface="Iranian Sans"/>
              </a:rPr>
              <a:t>	</a:t>
            </a:r>
            <a:r>
              <a:rPr lang="cs-CZ" sz="1600" i="1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mikhtavá</a:t>
            </a:r>
            <a:r>
              <a:rPr lang="cs-CZ" sz="1800" i="1" dirty="0">
                <a:solidFill>
                  <a:srgbClr val="202122"/>
                </a:solidFill>
                <a:latin typeface="Iranian Sans"/>
              </a:rPr>
              <a:t> </a:t>
            </a:r>
            <a:r>
              <a:rPr lang="yi-001" sz="1800" dirty="0">
                <a:solidFill>
                  <a:srgbClr val="202122"/>
                </a:solidFill>
                <a:latin typeface="Iranian Sans"/>
              </a:rPr>
              <a:t>מִכְתָּבָה</a:t>
            </a:r>
            <a:endParaRPr lang="cs-CZ" sz="1800" b="0" dirty="0">
              <a:solidFill>
                <a:srgbClr val="202122"/>
              </a:solidFill>
              <a:effectLst/>
              <a:latin typeface="Iranian Sans"/>
            </a:endParaRPr>
          </a:p>
        </p:txBody>
      </p:sp>
    </p:spTree>
    <p:extLst>
      <p:ext uri="{BB962C8B-B14F-4D97-AF65-F5344CB8AC3E}">
        <p14:creationId xmlns:p14="http://schemas.microsoft.com/office/powerpoint/2010/main" val="127957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83DE3-EABB-2FBC-8D75-3E8AD3B4F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Verbální flexe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8068AE-966C-A742-ECEE-A87A515BF6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slovesné kmeny</a:t>
            </a:r>
          </a:p>
          <a:p>
            <a:endParaRPr lang="cs-CZ" dirty="0"/>
          </a:p>
          <a:p>
            <a:r>
              <a:rPr lang="cs-CZ" dirty="0"/>
              <a:t>osobní konjugace</a:t>
            </a:r>
          </a:p>
          <a:p>
            <a:endParaRPr lang="cs-CZ" dirty="0"/>
          </a:p>
          <a:p>
            <a:r>
              <a:rPr lang="cs-CZ" dirty="0"/>
              <a:t>modus</a:t>
            </a:r>
            <a:endParaRPr lang="en-US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F0CB8AF-0A5A-001D-8029-FA08B50411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9360" y="3055374"/>
            <a:ext cx="5764192" cy="1600746"/>
          </a:xfrm>
        </p:spPr>
      </p:pic>
    </p:spTree>
    <p:extLst>
      <p:ext uri="{BB962C8B-B14F-4D97-AF65-F5344CB8AC3E}">
        <p14:creationId xmlns:p14="http://schemas.microsoft.com/office/powerpoint/2010/main" val="802956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B7E2C3-23EC-31D1-7143-DF39D0BE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Nominální flexe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EC2F7F-B79C-DBDC-D982-841E739567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derivace</a:t>
            </a:r>
          </a:p>
          <a:p>
            <a:endParaRPr lang="cs-CZ" dirty="0"/>
          </a:p>
          <a:p>
            <a:r>
              <a:rPr lang="cs-CZ" dirty="0"/>
              <a:t>flexe</a:t>
            </a:r>
          </a:p>
          <a:p>
            <a:pPr lvl="1"/>
            <a:r>
              <a:rPr lang="cs-CZ" dirty="0"/>
              <a:t>číslo</a:t>
            </a:r>
          </a:p>
          <a:p>
            <a:pPr lvl="1"/>
            <a:r>
              <a:rPr lang="cs-CZ" dirty="0"/>
              <a:t>pád</a:t>
            </a:r>
          </a:p>
          <a:p>
            <a:pPr lvl="1"/>
            <a:r>
              <a:rPr lang="cs-CZ" dirty="0"/>
              <a:t>rod</a:t>
            </a:r>
            <a:endParaRPr lang="en-US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C51CAAE-9609-4085-CDD6-30390CAE78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6752" y="2588133"/>
            <a:ext cx="3752850" cy="904875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C871AF3-D1B7-3A83-2189-074EC2A5B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952" y="3630169"/>
            <a:ext cx="5943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89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14259</TotalTime>
  <Words>135</Words>
  <Application>Microsoft Office PowerPoint</Application>
  <PresentationFormat>Panoramiczny</PresentationFormat>
  <Paragraphs>35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Iranian Sans</vt:lpstr>
      <vt:lpstr>Arial</vt:lpstr>
      <vt:lpstr>Calibri</vt:lpstr>
      <vt:lpstr>Garamond</vt:lpstr>
      <vt:lpstr>Organika</vt:lpstr>
      <vt:lpstr>Prasemitština</vt:lpstr>
      <vt:lpstr>Fonologie</vt:lpstr>
      <vt:lpstr>Prezentacja programu PowerPoint</vt:lpstr>
      <vt:lpstr>Morfologie</vt:lpstr>
      <vt:lpstr>Verbální flexe</vt:lpstr>
      <vt:lpstr>Nominální flexe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98</cp:revision>
  <dcterms:created xsi:type="dcterms:W3CDTF">2022-08-13T13:52:51Z</dcterms:created>
  <dcterms:modified xsi:type="dcterms:W3CDTF">2022-10-03T19:48:07Z</dcterms:modified>
</cp:coreProperties>
</file>