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94" r:id="rId2"/>
    <p:sldId id="298" r:id="rId3"/>
    <p:sldId id="299" r:id="rId4"/>
    <p:sldId id="301" r:id="rId5"/>
    <p:sldId id="295" r:id="rId6"/>
    <p:sldId id="30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AE379-6FEC-4DA8-8BEE-A4D88FF7D4B1}" type="datetimeFigureOut">
              <a:rPr lang="en-US" smtClean="0"/>
              <a:t>2022-10-23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55A0C-5EA8-4C84-9F94-61C497DAD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8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EB10FF7-BCA3-47DD-BBD2-5FB1DB60C18B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252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1191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396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9539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2904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710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90683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579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464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48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43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401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049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583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109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385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10FF7-BCA3-47DD-BBD2-5FB1DB60C18B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650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EB10FF7-BCA3-47DD-BBD2-5FB1DB60C18B}" type="datetimeFigureOut">
              <a:rPr lang="cs-CZ" smtClean="0"/>
              <a:t>23.10.2022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F4B3D4-CF72-4560-80D1-1D5CE16FAD4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663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1A4C833-FC1E-80F0-2029-3419FC2D0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Nominální flexe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979673-99F2-61F7-80BB-D8A6B90118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substantiva &amp; adjektiva</a:t>
            </a:r>
          </a:p>
          <a:p>
            <a:pPr lvl="1"/>
            <a:r>
              <a:rPr lang="cs-CZ" sz="1600" dirty="0"/>
              <a:t>dva rody, dvě produktivní čísla, tři/dva pády</a:t>
            </a:r>
          </a:p>
          <a:p>
            <a:pPr lvl="1"/>
            <a:r>
              <a:rPr lang="cs-CZ" sz="1600" dirty="0"/>
              <a:t>tři stavy (substantiva), dvě formy (adjektiva)</a:t>
            </a:r>
          </a:p>
          <a:p>
            <a:endParaRPr lang="cs-CZ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7E292CA-E43E-65A3-7060-96F979CFF9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err="1"/>
              <a:t>pronomina</a:t>
            </a:r>
            <a:endParaRPr lang="cs-CZ" dirty="0"/>
          </a:p>
          <a:p>
            <a:pPr lvl="1"/>
            <a:r>
              <a:rPr lang="cs-CZ" dirty="0"/>
              <a:t>samostatná a sufigovaná</a:t>
            </a:r>
            <a:endParaRPr lang="en-US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E337988-67E4-1937-1617-A2BBE045C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472" y="3829466"/>
            <a:ext cx="4618396" cy="111538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3B937413-A221-3400-E0D2-8998C0EE8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2613" y="4989578"/>
            <a:ext cx="4662255" cy="1126855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82166D67-892C-2CC6-6CAE-678A1C809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046" y="3829466"/>
            <a:ext cx="415290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534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95E45B4-77EE-08A2-529C-34F920934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Verbální flexe</a:t>
            </a:r>
            <a:endParaRPr lang="en-US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04E5C6E-7F99-7510-66CC-F089AD3305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tři časy</a:t>
            </a:r>
          </a:p>
          <a:p>
            <a:pPr lvl="1"/>
            <a:r>
              <a:rPr lang="cs-CZ" dirty="0"/>
              <a:t>durativ </a:t>
            </a:r>
            <a:r>
              <a:rPr lang="pt-BR" dirty="0"/>
              <a:t>R</a:t>
            </a:r>
            <a:r>
              <a:rPr lang="pt-BR" baseline="-25000" dirty="0"/>
              <a:t>1</a:t>
            </a:r>
            <a:r>
              <a:rPr lang="cs-CZ" dirty="0"/>
              <a:t>-</a:t>
            </a:r>
            <a:r>
              <a:rPr lang="pt-BR" dirty="0"/>
              <a:t>a</a:t>
            </a:r>
            <a:r>
              <a:rPr lang="cs-CZ" dirty="0"/>
              <a:t>-</a:t>
            </a:r>
            <a:r>
              <a:rPr lang="pt-BR" dirty="0"/>
              <a:t>R</a:t>
            </a:r>
            <a:r>
              <a:rPr lang="pt-BR" baseline="-25000" dirty="0"/>
              <a:t>2</a:t>
            </a:r>
            <a:r>
              <a:rPr lang="pt-BR" dirty="0"/>
              <a:t>R</a:t>
            </a:r>
            <a:r>
              <a:rPr lang="pt-BR" baseline="-25000" dirty="0"/>
              <a:t>2</a:t>
            </a:r>
            <a:r>
              <a:rPr lang="cs-CZ" dirty="0"/>
              <a:t>-</a:t>
            </a:r>
            <a:r>
              <a:rPr lang="pt-BR" dirty="0"/>
              <a:t>V</a:t>
            </a:r>
            <a:r>
              <a:rPr lang="cs-CZ" dirty="0"/>
              <a:t>-</a:t>
            </a:r>
            <a:r>
              <a:rPr lang="pt-BR" dirty="0"/>
              <a:t>R</a:t>
            </a:r>
            <a:r>
              <a:rPr lang="pt-BR" baseline="-25000" dirty="0"/>
              <a:t>3</a:t>
            </a:r>
            <a:endParaRPr lang="cs-CZ" baseline="-25000" dirty="0"/>
          </a:p>
          <a:p>
            <a:pPr lvl="1"/>
            <a:r>
              <a:rPr lang="cs-CZ" dirty="0"/>
              <a:t>préteritum R</a:t>
            </a:r>
            <a:r>
              <a:rPr lang="cs-CZ" baseline="-25000" dirty="0"/>
              <a:t>1</a:t>
            </a:r>
            <a:r>
              <a:rPr lang="cs-CZ" dirty="0"/>
              <a:t>-R</a:t>
            </a:r>
            <a:r>
              <a:rPr lang="cs-CZ" baseline="-25000" dirty="0"/>
              <a:t>2</a:t>
            </a:r>
            <a:r>
              <a:rPr lang="cs-CZ" dirty="0"/>
              <a:t>-V-R</a:t>
            </a:r>
            <a:r>
              <a:rPr lang="cs-CZ" baseline="-25000" dirty="0"/>
              <a:t>3</a:t>
            </a:r>
          </a:p>
          <a:p>
            <a:pPr lvl="1"/>
            <a:r>
              <a:rPr lang="cs-CZ" dirty="0"/>
              <a:t>perfektum </a:t>
            </a:r>
            <a:r>
              <a:rPr lang="pt-BR" dirty="0"/>
              <a:t>R</a:t>
            </a:r>
            <a:r>
              <a:rPr lang="pt-BR" baseline="-25000" dirty="0"/>
              <a:t>1</a:t>
            </a:r>
            <a:r>
              <a:rPr lang="cs-CZ" dirty="0"/>
              <a:t>-t</a:t>
            </a:r>
            <a:r>
              <a:rPr lang="pt-BR" dirty="0"/>
              <a:t>a</a:t>
            </a:r>
            <a:r>
              <a:rPr lang="cs-CZ" dirty="0"/>
              <a:t>-</a:t>
            </a:r>
            <a:r>
              <a:rPr lang="pt-BR" dirty="0"/>
              <a:t>R</a:t>
            </a:r>
            <a:r>
              <a:rPr lang="pt-BR" baseline="-25000" dirty="0"/>
              <a:t>2</a:t>
            </a:r>
            <a:r>
              <a:rPr lang="cs-CZ" dirty="0"/>
              <a:t>-</a:t>
            </a:r>
            <a:r>
              <a:rPr lang="pt-BR" dirty="0"/>
              <a:t>V</a:t>
            </a:r>
            <a:r>
              <a:rPr lang="cs-CZ" dirty="0"/>
              <a:t>-</a:t>
            </a:r>
            <a:r>
              <a:rPr lang="pt-BR" dirty="0"/>
              <a:t>R</a:t>
            </a:r>
            <a:r>
              <a:rPr lang="pt-BR" baseline="-25000" dirty="0"/>
              <a:t>3</a:t>
            </a:r>
            <a:endParaRPr lang="cs-CZ" baseline="-25000" dirty="0"/>
          </a:p>
          <a:p>
            <a:r>
              <a:rPr lang="cs-CZ" dirty="0"/>
              <a:t>osobní prefixace, sufixy</a:t>
            </a:r>
            <a:endParaRPr lang="en-US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7B8B9F8-AE45-68EB-1691-EC38DB8E13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8 modů</a:t>
            </a:r>
          </a:p>
          <a:p>
            <a:r>
              <a:rPr lang="cs-CZ" dirty="0"/>
              <a:t>nominální tvary</a:t>
            </a:r>
          </a:p>
          <a:p>
            <a:pPr lvl="1"/>
            <a:r>
              <a:rPr lang="cs-CZ" dirty="0"/>
              <a:t>infinitiv </a:t>
            </a:r>
            <a:r>
              <a:rPr lang="pt-BR" sz="2000" dirty="0"/>
              <a:t>R</a:t>
            </a:r>
            <a:r>
              <a:rPr lang="pt-BR" sz="2000" baseline="-25000" dirty="0"/>
              <a:t>1</a:t>
            </a:r>
            <a:r>
              <a:rPr lang="cs-CZ" sz="2000" dirty="0"/>
              <a:t>-a-</a:t>
            </a:r>
            <a:r>
              <a:rPr lang="pt-BR" sz="2000" dirty="0"/>
              <a:t>R</a:t>
            </a:r>
            <a:r>
              <a:rPr lang="pt-BR" sz="2000" baseline="-25000" dirty="0"/>
              <a:t>2</a:t>
            </a:r>
            <a:r>
              <a:rPr lang="cs-CZ" sz="2000" dirty="0"/>
              <a:t>-ā-</a:t>
            </a:r>
            <a:r>
              <a:rPr lang="pt-BR" sz="2000" dirty="0"/>
              <a:t>R</a:t>
            </a:r>
            <a:r>
              <a:rPr lang="pt-BR" sz="2000" baseline="-25000" dirty="0"/>
              <a:t>3</a:t>
            </a:r>
            <a:r>
              <a:rPr lang="cs-CZ" sz="2000" dirty="0"/>
              <a:t>-PS</a:t>
            </a:r>
            <a:endParaRPr lang="cs-CZ" dirty="0"/>
          </a:p>
          <a:p>
            <a:pPr lvl="1"/>
            <a:r>
              <a:rPr lang="cs-CZ" dirty="0"/>
              <a:t>verbální adjektivum </a:t>
            </a:r>
            <a:r>
              <a:rPr lang="pt-BR" sz="2000" dirty="0"/>
              <a:t>R</a:t>
            </a:r>
            <a:r>
              <a:rPr lang="pt-BR" sz="2000" baseline="-25000" dirty="0"/>
              <a:t>1</a:t>
            </a:r>
            <a:r>
              <a:rPr lang="cs-CZ" sz="2000" dirty="0"/>
              <a:t>-</a:t>
            </a:r>
            <a:r>
              <a:rPr lang="pt-BR" sz="2000" dirty="0"/>
              <a:t>ā</a:t>
            </a:r>
            <a:r>
              <a:rPr lang="cs-CZ" sz="2000" dirty="0"/>
              <a:t>-</a:t>
            </a:r>
            <a:r>
              <a:rPr lang="pt-BR" sz="2000" dirty="0"/>
              <a:t>R</a:t>
            </a:r>
            <a:r>
              <a:rPr lang="pt-BR" sz="2000" baseline="-25000" dirty="0"/>
              <a:t>2</a:t>
            </a:r>
            <a:r>
              <a:rPr lang="cs-CZ" sz="2000" dirty="0"/>
              <a:t>-</a:t>
            </a:r>
            <a:r>
              <a:rPr lang="pt-BR" sz="2000" dirty="0"/>
              <a:t>R</a:t>
            </a:r>
            <a:r>
              <a:rPr lang="pt-BR" sz="2000" baseline="-25000" dirty="0"/>
              <a:t>3</a:t>
            </a:r>
            <a:r>
              <a:rPr lang="cs-CZ" sz="2000" dirty="0"/>
              <a:t>-PS</a:t>
            </a:r>
            <a:endParaRPr lang="cs-CZ" dirty="0"/>
          </a:p>
          <a:p>
            <a:pPr lvl="1"/>
            <a:r>
              <a:rPr lang="cs-CZ" dirty="0"/>
              <a:t>aktivní participium </a:t>
            </a:r>
            <a:r>
              <a:rPr lang="pt-BR" sz="2000" dirty="0"/>
              <a:t>R</a:t>
            </a:r>
            <a:r>
              <a:rPr lang="pt-BR" sz="2000" baseline="-25000" dirty="0"/>
              <a:t>1</a:t>
            </a:r>
            <a:r>
              <a:rPr lang="cs-CZ" sz="2000" dirty="0"/>
              <a:t>-</a:t>
            </a:r>
            <a:r>
              <a:rPr lang="pt-BR" sz="2000" dirty="0"/>
              <a:t>ā</a:t>
            </a:r>
            <a:r>
              <a:rPr lang="cs-CZ" sz="2000" dirty="0"/>
              <a:t>-</a:t>
            </a:r>
            <a:r>
              <a:rPr lang="pt-BR" sz="2000" dirty="0"/>
              <a:t>R</a:t>
            </a:r>
            <a:r>
              <a:rPr lang="pt-BR" sz="2000" baseline="-25000" dirty="0"/>
              <a:t>2</a:t>
            </a:r>
            <a:r>
              <a:rPr lang="cs-CZ" sz="2000" dirty="0"/>
              <a:t>-i-</a:t>
            </a:r>
            <a:r>
              <a:rPr lang="pt-BR" sz="2000" dirty="0"/>
              <a:t>R</a:t>
            </a:r>
            <a:r>
              <a:rPr lang="pt-BR" sz="2000" baseline="-25000" dirty="0"/>
              <a:t>3</a:t>
            </a:r>
            <a:r>
              <a:rPr lang="cs-CZ" sz="2000" dirty="0"/>
              <a:t>-PS</a:t>
            </a:r>
            <a:endParaRPr lang="cs-CZ" dirty="0"/>
          </a:p>
          <a:p>
            <a:r>
              <a:rPr lang="cs-CZ" dirty="0"/>
              <a:t>stativ </a:t>
            </a:r>
            <a:r>
              <a:rPr lang="pt-BR" sz="2400" dirty="0"/>
              <a:t>R</a:t>
            </a:r>
            <a:r>
              <a:rPr lang="pt-BR" sz="2400" baseline="-25000" dirty="0"/>
              <a:t>1</a:t>
            </a:r>
            <a:r>
              <a:rPr lang="cs-CZ" sz="2400" dirty="0"/>
              <a:t>-</a:t>
            </a:r>
            <a:r>
              <a:rPr lang="pt-BR" sz="2400" dirty="0"/>
              <a:t>ā</a:t>
            </a:r>
            <a:r>
              <a:rPr lang="cs-CZ" sz="2400" dirty="0"/>
              <a:t>-</a:t>
            </a:r>
            <a:r>
              <a:rPr lang="pt-BR" sz="2400" dirty="0"/>
              <a:t>R</a:t>
            </a:r>
            <a:r>
              <a:rPr lang="pt-BR" sz="2400" baseline="-25000" dirty="0"/>
              <a:t>2</a:t>
            </a:r>
            <a:r>
              <a:rPr lang="cs-CZ" sz="2400" dirty="0"/>
              <a:t>-</a:t>
            </a:r>
            <a:r>
              <a:rPr lang="pt-BR" sz="2400" dirty="0"/>
              <a:t>R</a:t>
            </a:r>
            <a:r>
              <a:rPr lang="pt-BR" sz="2400" baseline="-25000" dirty="0"/>
              <a:t>3</a:t>
            </a:r>
            <a:endParaRPr lang="cs-CZ" sz="2400" baseline="-25000" dirty="0"/>
          </a:p>
          <a:p>
            <a:pPr lvl="1"/>
            <a:r>
              <a:rPr lang="cs-CZ" dirty="0"/>
              <a:t>osobní sufixy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264D1E1-72FA-0B83-BFD1-05D0A4C37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4912546"/>
            <a:ext cx="1924050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5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A0FC8D4B-BEE7-7B0B-968A-D5974840C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111" y="772447"/>
            <a:ext cx="5527777" cy="531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70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9986D23-D574-660E-7E3E-A36A1C2E8B55}"/>
              </a:ext>
            </a:extLst>
          </p:cNvPr>
          <p:cNvSpPr txBox="1">
            <a:spLocks/>
          </p:cNvSpPr>
          <p:nvPr/>
        </p:nvSpPr>
        <p:spPr>
          <a:xfrm>
            <a:off x="1295402" y="2777066"/>
            <a:ext cx="9601196" cy="1303867"/>
          </a:xfrm>
          <a:prstGeom prst="rect">
            <a:avLst/>
          </a:prstGeom>
        </p:spPr>
        <p:txBody>
          <a:bodyPr anchor="ctr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dirty="0"/>
              <a:t>Ukázky textů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626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845F0B-C6C1-6634-3DFE-3B80E21CD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Chammurapiho</a:t>
            </a:r>
            <a:r>
              <a:rPr lang="cs-CZ" dirty="0"/>
              <a:t> zákoník</a:t>
            </a:r>
            <a:endParaRPr lang="en-US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8C0DADA9-FC4C-AEB0-1160-0DA41CDAF9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21784" y="3232320"/>
            <a:ext cx="4974216" cy="2073347"/>
          </a:xfrm>
        </p:spPr>
      </p:pic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82EA64EE-09A4-B845-FC60-DBD6850FB4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91055" y="3123821"/>
            <a:ext cx="4363692" cy="2181846"/>
          </a:xfrm>
        </p:spPr>
      </p:pic>
    </p:spTree>
    <p:extLst>
      <p:ext uri="{BB962C8B-B14F-4D97-AF65-F5344CB8AC3E}">
        <p14:creationId xmlns:p14="http://schemas.microsoft.com/office/powerpoint/2010/main" val="1732784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C2E6FC-8EE0-F514-6E6B-FBDBC1A92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Ukázky textů</a:t>
            </a:r>
            <a:endParaRPr lang="en-US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966EC9D9-3D38-73C5-488F-15B25467F8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11571" y="2560638"/>
            <a:ext cx="4492057" cy="3309937"/>
          </a:xfr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543F8D70-E1FC-FA4D-D8C9-96EC3C2AB7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76103" y="2438062"/>
            <a:ext cx="3883742" cy="3702323"/>
          </a:xfrm>
        </p:spPr>
      </p:pic>
    </p:spTree>
    <p:extLst>
      <p:ext uri="{BB962C8B-B14F-4D97-AF65-F5344CB8AC3E}">
        <p14:creationId xmlns:p14="http://schemas.microsoft.com/office/powerpoint/2010/main" val="13420232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16908</TotalTime>
  <Words>107</Words>
  <Application>Microsoft Office PowerPoint</Application>
  <PresentationFormat>Panoramiczny</PresentationFormat>
  <Paragraphs>22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Garamond</vt:lpstr>
      <vt:lpstr>Organika</vt:lpstr>
      <vt:lpstr>Nominální flexe</vt:lpstr>
      <vt:lpstr>Verbální flexe</vt:lpstr>
      <vt:lpstr>Prezentacja programu PowerPoint</vt:lpstr>
      <vt:lpstr>Prezentacja programu PowerPoint</vt:lpstr>
      <vt:lpstr>Chammurapiho zákoník</vt:lpstr>
      <vt:lpstr>Ukázky textů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Semitské jazyky</dc:title>
  <dc:creator>Matyáš Foltýn</dc:creator>
  <cp:lastModifiedBy>Matyáš Foltýn</cp:lastModifiedBy>
  <cp:revision>141</cp:revision>
  <dcterms:created xsi:type="dcterms:W3CDTF">2022-08-13T13:52:51Z</dcterms:created>
  <dcterms:modified xsi:type="dcterms:W3CDTF">2022-10-23T19:22:37Z</dcterms:modified>
</cp:coreProperties>
</file>