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5" r:id="rId2"/>
    <p:sldId id="306" r:id="rId3"/>
    <p:sldId id="307" r:id="rId4"/>
    <p:sldId id="303" r:id="rId5"/>
    <p:sldId id="31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8B1A0-519C-4EC5-8F5C-6462BF30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Západní </a:t>
            </a:r>
            <a:r>
              <a:rPr lang="cs-CZ" dirty="0" err="1"/>
              <a:t>severosemitské</a:t>
            </a:r>
            <a:r>
              <a:rPr lang="cs-CZ" dirty="0"/>
              <a:t>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768AB-4F93-47A3-910E-A166E93AC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západosemitské jazyky</a:t>
            </a:r>
          </a:p>
          <a:p>
            <a:pPr lvl="1"/>
            <a:r>
              <a:rPr lang="cs-CZ" dirty="0"/>
              <a:t>centrální</a:t>
            </a:r>
          </a:p>
          <a:p>
            <a:pPr lvl="2"/>
            <a:r>
              <a:rPr lang="cs-CZ" dirty="0"/>
              <a:t>levantské jazyky</a:t>
            </a:r>
          </a:p>
          <a:p>
            <a:pPr lvl="2"/>
            <a:r>
              <a:rPr lang="cs-CZ" dirty="0"/>
              <a:t>arabština</a:t>
            </a:r>
          </a:p>
          <a:p>
            <a:pPr lvl="1"/>
            <a:r>
              <a:rPr lang="cs-CZ" dirty="0"/>
              <a:t>periferní (etiopské)</a:t>
            </a:r>
          </a:p>
          <a:p>
            <a:pPr lvl="2"/>
            <a:r>
              <a:rPr lang="cs-CZ" dirty="0"/>
              <a:t>severní</a:t>
            </a:r>
          </a:p>
          <a:p>
            <a:pPr lvl="2"/>
            <a:r>
              <a:rPr lang="cs-CZ" dirty="0"/>
              <a:t>jižní</a:t>
            </a:r>
          </a:p>
          <a:p>
            <a:pPr lvl="2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984724-CFF3-47B2-AF6D-E50EACD97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vyčlenění z </a:t>
            </a:r>
            <a:r>
              <a:rPr lang="cs-CZ" dirty="0" err="1"/>
              <a:t>sev</a:t>
            </a:r>
            <a:r>
              <a:rPr lang="cs-CZ" dirty="0"/>
              <a:t>. semitského základu</a:t>
            </a:r>
          </a:p>
          <a:p>
            <a:pPr lvl="1"/>
            <a:r>
              <a:rPr lang="cs-CZ" dirty="0"/>
              <a:t>následné základní rozdělení</a:t>
            </a:r>
          </a:p>
        </p:txBody>
      </p:sp>
    </p:spTree>
    <p:extLst>
      <p:ext uri="{BB962C8B-B14F-4D97-AF65-F5344CB8AC3E}">
        <p14:creationId xmlns:p14="http://schemas.microsoft.com/office/powerpoint/2010/main" val="262816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8B1A0-519C-4EC5-8F5C-6462BF30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západosemitské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768AB-4F93-47A3-910E-A166E93AC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centrální</a:t>
            </a:r>
          </a:p>
          <a:p>
            <a:pPr lvl="1"/>
            <a:r>
              <a:rPr lang="cs-CZ" dirty="0"/>
              <a:t>levantské jazyky</a:t>
            </a:r>
          </a:p>
          <a:p>
            <a:pPr lvl="2"/>
            <a:r>
              <a:rPr lang="cs-CZ" dirty="0" err="1"/>
              <a:t>ugaritština</a:t>
            </a:r>
            <a:endParaRPr lang="cs-CZ" dirty="0"/>
          </a:p>
          <a:p>
            <a:pPr lvl="2"/>
            <a:r>
              <a:rPr lang="cs-CZ" dirty="0"/>
              <a:t>kanaánské jazyky</a:t>
            </a:r>
          </a:p>
          <a:p>
            <a:pPr lvl="3"/>
            <a:r>
              <a:rPr lang="cs-CZ" dirty="0" err="1"/>
              <a:t>féničtina</a:t>
            </a:r>
            <a:endParaRPr lang="cs-CZ" dirty="0"/>
          </a:p>
          <a:p>
            <a:pPr lvl="3"/>
            <a:r>
              <a:rPr lang="cs-CZ" dirty="0"/>
              <a:t>hebrejština</a:t>
            </a:r>
          </a:p>
          <a:p>
            <a:pPr lvl="2"/>
            <a:r>
              <a:rPr lang="cs-CZ" dirty="0"/>
              <a:t>aramejština</a:t>
            </a:r>
          </a:p>
          <a:p>
            <a:pPr lvl="1"/>
            <a:r>
              <a:rPr lang="cs-CZ" dirty="0"/>
              <a:t>arabština (+ maltština)</a:t>
            </a:r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984724-CFF3-47B2-AF6D-E50EACD97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nářeční štěpení</a:t>
            </a:r>
          </a:p>
        </p:txBody>
      </p:sp>
    </p:spTree>
    <p:extLst>
      <p:ext uri="{BB962C8B-B14F-4D97-AF65-F5344CB8AC3E}">
        <p14:creationId xmlns:p14="http://schemas.microsoft.com/office/powerpoint/2010/main" val="160007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DC7A1-72A8-9057-C385-66DA4B0E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Levantské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C37C8-B68C-B2D8-5231-C8DF07D04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levantské jazyky</a:t>
            </a:r>
          </a:p>
          <a:p>
            <a:pPr lvl="1"/>
            <a:r>
              <a:rPr lang="cs-CZ" dirty="0" err="1"/>
              <a:t>ugaritština</a:t>
            </a:r>
            <a:endParaRPr lang="cs-CZ" dirty="0"/>
          </a:p>
          <a:p>
            <a:pPr lvl="1"/>
            <a:r>
              <a:rPr lang="cs-CZ" dirty="0"/>
              <a:t>kanaánské jazyky</a:t>
            </a:r>
          </a:p>
          <a:p>
            <a:pPr lvl="2"/>
            <a:r>
              <a:rPr lang="cs-CZ" dirty="0" err="1"/>
              <a:t>féničtina</a:t>
            </a:r>
            <a:endParaRPr lang="cs-CZ" dirty="0"/>
          </a:p>
          <a:p>
            <a:pPr lvl="3"/>
            <a:r>
              <a:rPr lang="cs-CZ" dirty="0" err="1"/>
              <a:t>punština</a:t>
            </a:r>
            <a:endParaRPr lang="cs-CZ" dirty="0"/>
          </a:p>
          <a:p>
            <a:pPr lvl="2"/>
            <a:r>
              <a:rPr lang="cs-CZ" dirty="0"/>
              <a:t>hebrejština</a:t>
            </a:r>
          </a:p>
          <a:p>
            <a:pPr lvl="2"/>
            <a:r>
              <a:rPr lang="cs-CZ" dirty="0"/>
              <a:t>staré kanaánské jazyky</a:t>
            </a:r>
          </a:p>
          <a:p>
            <a:pPr lvl="1"/>
            <a:r>
              <a:rPr lang="cs-CZ" dirty="0"/>
              <a:t>aramejština</a:t>
            </a:r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44BFF1-B0F9-C680-C812-CE00BD504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3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EE23-5F36-D6A6-7B99-344F3788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Ugaritština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443A94-5FF4-FCE0-5C63-F7E4703D8B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problémy s klasifikací</a:t>
            </a:r>
          </a:p>
          <a:p>
            <a:r>
              <a:rPr lang="cs-CZ" dirty="0"/>
              <a:t>specifické rysy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C51A5C-9D7D-5964-E2F1-96A804599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3D77B42-052A-A867-90A3-BC515636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93" y="3706160"/>
            <a:ext cx="2875788" cy="2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Ugaritština</a:t>
            </a:r>
            <a:r>
              <a:rPr lang="cs-CZ" dirty="0"/>
              <a:t> - fonologie a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verbální flexe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D12EFE6-7781-AB98-BEAA-386DB427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3662934"/>
            <a:ext cx="1485900" cy="5524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A516585-90D5-8B73-B26F-00B35C4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9" y="4840605"/>
            <a:ext cx="3924300" cy="12382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FB9F7E-26FD-FAE1-585B-D778150F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748" y="3546987"/>
            <a:ext cx="3513496" cy="21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1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16908</TotalTime>
  <Words>96</Words>
  <Application>Microsoft Office PowerPoint</Application>
  <PresentationFormat>Panoramiczny</PresentationFormat>
  <Paragraphs>56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Organika</vt:lpstr>
      <vt:lpstr>Západní severosemitské jazyky</vt:lpstr>
      <vt:lpstr>Centrální západosemitské jazyky</vt:lpstr>
      <vt:lpstr>Levantské jazyky</vt:lpstr>
      <vt:lpstr>Ugaritština</vt:lpstr>
      <vt:lpstr>Ugaritština - fonologie a morfologie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141</cp:revision>
  <dcterms:created xsi:type="dcterms:W3CDTF">2022-08-13T13:52:51Z</dcterms:created>
  <dcterms:modified xsi:type="dcterms:W3CDTF">2022-10-23T19:23:01Z</dcterms:modified>
</cp:coreProperties>
</file>