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"/>
  </p:notesMasterIdLst>
  <p:sldIdLst>
    <p:sldId id="323" r:id="rId2"/>
    <p:sldId id="324" r:id="rId3"/>
    <p:sldId id="325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936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9AE379-6FEC-4DA8-8BEE-A4D88FF7D4B1}" type="datetimeFigureOut">
              <a:rPr lang="en-US" smtClean="0"/>
              <a:t>2022-11-25</a:t>
            </a:fld>
            <a:endParaRPr lang="en-US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955A0C-5EA8-4C84-9F94-61C497DAD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4875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AEB10FF7-BCA3-47DD-BBD2-5FB1DB60C18B}" type="datetimeFigureOut">
              <a:rPr lang="cs-CZ" smtClean="0"/>
              <a:t>25.11.2022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25224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0FF7-BCA3-47DD-BBD2-5FB1DB60C18B}" type="datetimeFigureOut">
              <a:rPr lang="cs-CZ" smtClean="0"/>
              <a:t>25.11.2022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211914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0FF7-BCA3-47DD-BBD2-5FB1DB60C18B}" type="datetimeFigureOut">
              <a:rPr lang="cs-CZ" smtClean="0"/>
              <a:t>25.11.2022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3963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0FF7-BCA3-47DD-BBD2-5FB1DB60C18B}" type="datetimeFigureOut">
              <a:rPr lang="cs-CZ" smtClean="0"/>
              <a:t>25.11.2022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29539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0FF7-BCA3-47DD-BBD2-5FB1DB60C18B}" type="datetimeFigureOut">
              <a:rPr lang="cs-CZ" smtClean="0"/>
              <a:t>25.11.2022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429041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0FF7-BCA3-47DD-BBD2-5FB1DB60C18B}" type="datetimeFigureOut">
              <a:rPr lang="cs-CZ" smtClean="0"/>
              <a:t>25.11.2022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67108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0FF7-BCA3-47DD-BBD2-5FB1DB60C18B}" type="datetimeFigureOut">
              <a:rPr lang="cs-CZ" smtClean="0"/>
              <a:t>25.11.2022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90683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0FF7-BCA3-47DD-BBD2-5FB1DB60C18B}" type="datetimeFigureOut">
              <a:rPr lang="cs-CZ" smtClean="0"/>
              <a:t>25.11.2022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15790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0FF7-BCA3-47DD-BBD2-5FB1DB60C18B}" type="datetimeFigureOut">
              <a:rPr lang="cs-CZ" smtClean="0"/>
              <a:t>25.11.2022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64647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0FF7-BCA3-47DD-BBD2-5FB1DB60C18B}" type="datetimeFigureOut">
              <a:rPr lang="cs-CZ" smtClean="0"/>
              <a:t>25.11.2022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0482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0FF7-BCA3-47DD-BBD2-5FB1DB60C18B}" type="datetimeFigureOut">
              <a:rPr lang="cs-CZ" smtClean="0"/>
              <a:t>25.11.2022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04379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0FF7-BCA3-47DD-BBD2-5FB1DB60C18B}" type="datetimeFigureOut">
              <a:rPr lang="cs-CZ" smtClean="0"/>
              <a:t>25.11.2022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564013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0FF7-BCA3-47DD-BBD2-5FB1DB60C18B}" type="datetimeFigureOut">
              <a:rPr lang="cs-CZ" smtClean="0"/>
              <a:t>25.11.2022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04969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0FF7-BCA3-47DD-BBD2-5FB1DB60C18B}" type="datetimeFigureOut">
              <a:rPr lang="cs-CZ" smtClean="0"/>
              <a:t>25.11.2022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15832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0FF7-BCA3-47DD-BBD2-5FB1DB60C18B}" type="datetimeFigureOut">
              <a:rPr lang="cs-CZ" smtClean="0"/>
              <a:t>25.11.2022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79109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0FF7-BCA3-47DD-BBD2-5FB1DB60C18B}" type="datetimeFigureOut">
              <a:rPr lang="cs-CZ" smtClean="0"/>
              <a:t>25.11.2022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93853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0FF7-BCA3-47DD-BBD2-5FB1DB60C18B}" type="datetimeFigureOut">
              <a:rPr lang="cs-CZ" smtClean="0"/>
              <a:t>25.11.2022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546505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EB10FF7-BCA3-47DD-BBD2-5FB1DB60C18B}" type="datetimeFigureOut">
              <a:rPr lang="cs-CZ" smtClean="0"/>
              <a:t>25.11.2022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16630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57E1868-2566-4D52-A35A-A90B2B114D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Aramejština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76EB033-28D6-4685-B0FA-B54E22C1874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/>
              <a:t>aramejština &gt; </a:t>
            </a:r>
            <a:r>
              <a:rPr lang="cs-CZ" dirty="0" err="1"/>
              <a:t>novoaramejské</a:t>
            </a:r>
            <a:r>
              <a:rPr lang="cs-CZ" dirty="0"/>
              <a:t> j.</a:t>
            </a:r>
          </a:p>
          <a:p>
            <a:pPr lvl="1"/>
            <a:r>
              <a:rPr lang="cs-CZ" dirty="0"/>
              <a:t>chronologické vymezení</a:t>
            </a:r>
          </a:p>
          <a:p>
            <a:pPr lvl="2"/>
            <a:r>
              <a:rPr lang="cs-CZ" dirty="0"/>
              <a:t>historický kontext</a:t>
            </a:r>
          </a:p>
          <a:p>
            <a:pPr lvl="2"/>
            <a:r>
              <a:rPr lang="cs-CZ" dirty="0"/>
              <a:t>geografické vymezení</a:t>
            </a:r>
          </a:p>
          <a:p>
            <a:pPr lvl="2"/>
            <a:r>
              <a:rPr lang="cs-CZ" dirty="0"/>
              <a:t>stádia jazyka</a:t>
            </a:r>
          </a:p>
          <a:p>
            <a:pPr lvl="2"/>
            <a:endParaRPr lang="cs-CZ" dirty="0"/>
          </a:p>
          <a:p>
            <a:pPr lvl="1"/>
            <a:endParaRPr lang="cs-CZ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372C64E-8DFC-44BC-BCFA-91DF4B7257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48724" y="2560320"/>
            <a:ext cx="4718304" cy="3310128"/>
          </a:xfrm>
        </p:spPr>
        <p:txBody>
          <a:bodyPr/>
          <a:lstStyle/>
          <a:p>
            <a:r>
              <a:rPr lang="cs-CZ" dirty="0"/>
              <a:t>písmo</a:t>
            </a:r>
          </a:p>
          <a:p>
            <a:pPr lvl="1"/>
            <a:r>
              <a:rPr lang="cs-CZ" dirty="0"/>
              <a:t>aramejské písmo</a:t>
            </a:r>
          </a:p>
          <a:p>
            <a:pPr lvl="2"/>
            <a:r>
              <a:rPr lang="cs-CZ" dirty="0"/>
              <a:t>kurzivní písma</a:t>
            </a:r>
          </a:p>
          <a:p>
            <a:pPr lvl="2"/>
            <a:r>
              <a:rPr lang="cs-CZ" dirty="0"/>
              <a:t>hebrejské písmo</a:t>
            </a:r>
          </a:p>
          <a:p>
            <a:pPr lvl="1"/>
            <a:endParaRPr lang="cs-CZ" dirty="0"/>
          </a:p>
        </p:txBody>
      </p:sp>
      <p:pic>
        <p:nvPicPr>
          <p:cNvPr id="6" name="Obraz 5" descr="Obraz zawierający stół&#10;&#10;Opis wygenerowany automatycznie">
            <a:extLst>
              <a:ext uri="{FF2B5EF4-FFF2-40B4-BE49-F238E27FC236}">
                <a16:creationId xmlns:a16="http://schemas.microsoft.com/office/drawing/2014/main" id="{F95D2BEA-8E55-1DD3-C21B-B0E7DFC1B3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5625" y="2560320"/>
            <a:ext cx="2286314" cy="3559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9677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CCA448C-B2A4-D4C0-AD7B-FF8899559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Starověká aramejština</a:t>
            </a:r>
            <a:endParaRPr lang="en-US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BB3E628-556E-2CA1-E492-ADB3C200D01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fonologie</a:t>
            </a:r>
          </a:p>
          <a:p>
            <a:pPr lvl="1"/>
            <a:r>
              <a:rPr lang="cs-CZ" dirty="0"/>
              <a:t>vokalický inventář</a:t>
            </a:r>
          </a:p>
          <a:p>
            <a:pPr marL="457200" lvl="1" indent="0">
              <a:buNone/>
            </a:pPr>
            <a:endParaRPr lang="cs-CZ" sz="2800" dirty="0"/>
          </a:p>
          <a:p>
            <a:pPr lvl="1"/>
            <a:r>
              <a:rPr lang="cs-CZ" dirty="0"/>
              <a:t>konsonantický inventář</a:t>
            </a:r>
          </a:p>
          <a:p>
            <a:pPr lvl="1"/>
            <a:endParaRPr lang="en-US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8697F5E3-4D27-BA79-F635-E6B6AD4140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1344" y="2560319"/>
            <a:ext cx="4718304" cy="3594675"/>
          </a:xfrm>
        </p:spPr>
        <p:txBody>
          <a:bodyPr>
            <a:normAutofit/>
          </a:bodyPr>
          <a:lstStyle/>
          <a:p>
            <a:r>
              <a:rPr lang="cs-CZ" dirty="0"/>
              <a:t>gramatika</a:t>
            </a:r>
          </a:p>
          <a:p>
            <a:pPr lvl="1"/>
            <a:r>
              <a:rPr lang="cs-CZ" dirty="0"/>
              <a:t>nominální flexe</a:t>
            </a:r>
          </a:p>
          <a:p>
            <a:pPr lvl="2"/>
            <a:r>
              <a:rPr lang="cs-CZ" dirty="0"/>
              <a:t>dva rody</a:t>
            </a:r>
          </a:p>
          <a:p>
            <a:pPr lvl="2"/>
            <a:r>
              <a:rPr lang="cs-CZ" dirty="0"/>
              <a:t>dvě čísla</a:t>
            </a:r>
          </a:p>
          <a:p>
            <a:pPr lvl="2"/>
            <a:r>
              <a:rPr lang="cs-CZ" dirty="0"/>
              <a:t>ne/určitost</a:t>
            </a:r>
          </a:p>
          <a:p>
            <a:pPr lvl="2"/>
            <a:r>
              <a:rPr lang="cs-CZ" dirty="0" err="1"/>
              <a:t>staty</a:t>
            </a:r>
            <a:endParaRPr lang="cs-CZ" dirty="0"/>
          </a:p>
          <a:p>
            <a:pPr lvl="1"/>
            <a:r>
              <a:rPr lang="cs-CZ" dirty="0"/>
              <a:t>verbální flexe</a:t>
            </a:r>
          </a:p>
          <a:p>
            <a:pPr lvl="2"/>
            <a:endParaRPr lang="cs-CZ" dirty="0"/>
          </a:p>
          <a:p>
            <a:pPr lvl="2"/>
            <a:endParaRPr lang="en-US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0E752F7D-79D3-9BFF-8EBD-E7FA0E687A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7037" y="3429000"/>
            <a:ext cx="1381125" cy="476250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0FF54CB3-14BE-819D-530A-D081464D91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5506" y="4563025"/>
            <a:ext cx="3244185" cy="1408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1047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CCA448C-B2A4-D4C0-AD7B-FF8899559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Novoaramejské</a:t>
            </a:r>
            <a:r>
              <a:rPr lang="cs-CZ" dirty="0"/>
              <a:t> jazyky</a:t>
            </a:r>
            <a:endParaRPr lang="en-US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BB3E628-556E-2CA1-E492-ADB3C200D0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525848"/>
          </a:xfrm>
        </p:spPr>
        <p:txBody>
          <a:bodyPr>
            <a:normAutofit/>
          </a:bodyPr>
          <a:lstStyle/>
          <a:p>
            <a:r>
              <a:rPr lang="cs-CZ" dirty="0"/>
              <a:t>lingvistické členění</a:t>
            </a:r>
          </a:p>
          <a:p>
            <a:pPr lvl="1"/>
            <a:r>
              <a:rPr lang="cs-CZ" dirty="0"/>
              <a:t>západní </a:t>
            </a:r>
            <a:r>
              <a:rPr lang="cs-CZ" dirty="0" err="1"/>
              <a:t>novoaramejské</a:t>
            </a:r>
            <a:r>
              <a:rPr lang="cs-CZ" dirty="0"/>
              <a:t> j.</a:t>
            </a:r>
          </a:p>
          <a:p>
            <a:pPr lvl="1"/>
            <a:r>
              <a:rPr lang="cs-CZ" dirty="0"/>
              <a:t>východní </a:t>
            </a:r>
            <a:r>
              <a:rPr lang="cs-CZ" dirty="0" err="1"/>
              <a:t>novoaramejské</a:t>
            </a:r>
            <a:r>
              <a:rPr lang="cs-CZ" dirty="0"/>
              <a:t> j.</a:t>
            </a:r>
          </a:p>
          <a:p>
            <a:pPr lvl="2"/>
            <a:r>
              <a:rPr lang="cs-CZ" dirty="0" err="1"/>
              <a:t>mandejština</a:t>
            </a:r>
            <a:endParaRPr lang="cs-CZ" dirty="0"/>
          </a:p>
          <a:p>
            <a:pPr lvl="2"/>
            <a:r>
              <a:rPr lang="cs-CZ" dirty="0"/>
              <a:t>syrština</a:t>
            </a:r>
          </a:p>
          <a:p>
            <a:pPr lvl="3"/>
            <a:r>
              <a:rPr lang="cs-CZ" dirty="0"/>
              <a:t>východní</a:t>
            </a:r>
          </a:p>
          <a:p>
            <a:pPr lvl="3"/>
            <a:r>
              <a:rPr lang="cs-CZ" dirty="0"/>
              <a:t>západní</a:t>
            </a:r>
          </a:p>
          <a:p>
            <a:pPr lvl="2"/>
            <a:r>
              <a:rPr lang="cs-CZ" dirty="0" err="1"/>
              <a:t>judeo-novoaramejské</a:t>
            </a:r>
            <a:r>
              <a:rPr lang="cs-CZ" dirty="0"/>
              <a:t> j.</a:t>
            </a:r>
          </a:p>
          <a:p>
            <a:endParaRPr lang="cs-CZ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8697F5E3-4D27-BA79-F635-E6B6AD4140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1344" y="2560319"/>
            <a:ext cx="4718304" cy="3594675"/>
          </a:xfrm>
        </p:spPr>
        <p:txBody>
          <a:bodyPr>
            <a:normAutofit/>
          </a:bodyPr>
          <a:lstStyle/>
          <a:p>
            <a:r>
              <a:rPr lang="cs-CZ" dirty="0"/>
              <a:t>sociolingvistické aspekty</a:t>
            </a:r>
          </a:p>
          <a:p>
            <a:r>
              <a:rPr lang="cs-CZ" dirty="0"/>
              <a:t>geografická distribuce</a:t>
            </a:r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inovace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EFA85887-CF09-4307-725A-EDEDBFB00B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40496" y="3675580"/>
            <a:ext cx="2514110" cy="2410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13596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ka">
  <a:themeElements>
    <a:clrScheme name="Organika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ka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ka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20098</TotalTime>
  <Words>65</Words>
  <Application>Microsoft Office PowerPoint</Application>
  <PresentationFormat>Panoramiczny</PresentationFormat>
  <Paragraphs>37</Paragraphs>
  <Slides>3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</vt:i4>
      </vt:variant>
    </vt:vector>
  </HeadingPairs>
  <TitlesOfParts>
    <vt:vector size="7" baseType="lpstr">
      <vt:lpstr>Arial</vt:lpstr>
      <vt:lpstr>Calibri</vt:lpstr>
      <vt:lpstr>Garamond</vt:lpstr>
      <vt:lpstr>Organika</vt:lpstr>
      <vt:lpstr>Aramejština</vt:lpstr>
      <vt:lpstr>Starověká aramejština</vt:lpstr>
      <vt:lpstr>Novoaramejské jazyky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Semitské jazyky</dc:title>
  <dc:creator>Matyáš Foltýn</dc:creator>
  <cp:lastModifiedBy>Matyáš Foltýn</cp:lastModifiedBy>
  <cp:revision>196</cp:revision>
  <dcterms:created xsi:type="dcterms:W3CDTF">2022-08-13T13:52:51Z</dcterms:created>
  <dcterms:modified xsi:type="dcterms:W3CDTF">2022-11-25T15:29:28Z</dcterms:modified>
</cp:coreProperties>
</file>