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26" r:id="rId2"/>
    <p:sldId id="329" r:id="rId3"/>
    <p:sldId id="327" r:id="rId4"/>
    <p:sldId id="333" r:id="rId5"/>
    <p:sldId id="332" r:id="rId6"/>
    <p:sldId id="279" r:id="rId7"/>
    <p:sldId id="33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3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AE379-6FEC-4DA8-8BEE-A4D88FF7D4B1}" type="datetimeFigureOut">
              <a:rPr lang="en-US" smtClean="0"/>
              <a:t>2022-11-25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55A0C-5EA8-4C84-9F94-61C497DAD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8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B10FF7-BCA3-47DD-BBD2-5FB1DB60C18B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52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19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96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953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904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710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068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579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46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48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43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40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49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58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10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38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65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B10FF7-BCA3-47DD-BBD2-5FB1DB60C18B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63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https://www.youtube.com/embed/6p_LlhzOrBk?start=15&amp;feature=oembed" TargetMode="External"/><Relationship Id="rId1" Type="http://schemas.openxmlformats.org/officeDocument/2006/relationships/video" Target="https://www.youtube.com/embed/s2Q2JvhWjyE?feature=oembed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https://www.youtube.com/embed/E9TvufeDDSo?feature=oembed" TargetMode="External"/><Relationship Id="rId1" Type="http://schemas.openxmlformats.org/officeDocument/2006/relationships/video" Target="https://www.youtube.com/embed/3QYH63gAXps?feature=oembed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AE28C06C-E511-7ABA-5E78-E733FC928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266" y="694801"/>
            <a:ext cx="3114520" cy="546839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57E1868-2566-4D52-A35A-A90B2B114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3" y="982132"/>
            <a:ext cx="7170172" cy="1303867"/>
          </a:xfrm>
        </p:spPr>
        <p:txBody>
          <a:bodyPr/>
          <a:lstStyle/>
          <a:p>
            <a:r>
              <a:rPr lang="cs-CZ" dirty="0"/>
              <a:t>Arabština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6EB033-28D6-4685-B0FA-B54E22C18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3942146" cy="3310128"/>
          </a:xfrm>
        </p:spPr>
        <p:txBody>
          <a:bodyPr/>
          <a:lstStyle/>
          <a:p>
            <a:r>
              <a:rPr lang="cs-CZ" dirty="0"/>
              <a:t>klasická arabština × </a:t>
            </a:r>
            <a:r>
              <a:rPr lang="cs-CZ" dirty="0" err="1"/>
              <a:t>MSA</a:t>
            </a:r>
            <a:r>
              <a:rPr lang="cs-CZ" dirty="0"/>
              <a:t> ×</a:t>
            </a:r>
            <a:br>
              <a:rPr lang="cs-CZ" dirty="0"/>
            </a:br>
            <a:r>
              <a:rPr lang="cs-CZ" dirty="0"/>
              <a:t>arabské nářeční kontinuum</a:t>
            </a:r>
          </a:p>
          <a:p>
            <a:pPr lvl="1"/>
            <a:r>
              <a:rPr lang="cs-CZ" dirty="0"/>
              <a:t>chronologické vymezení</a:t>
            </a:r>
          </a:p>
          <a:p>
            <a:pPr lvl="2"/>
            <a:r>
              <a:rPr lang="cs-CZ" dirty="0"/>
              <a:t>historický kontext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372C64E-8DFC-44BC-BCFA-91DF4B725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40594" y="2560320"/>
            <a:ext cx="3342967" cy="3310128"/>
          </a:xfrm>
        </p:spPr>
        <p:txBody>
          <a:bodyPr/>
          <a:lstStyle/>
          <a:p>
            <a:r>
              <a:rPr lang="cs-CZ" dirty="0"/>
              <a:t>písmo</a:t>
            </a:r>
          </a:p>
          <a:p>
            <a:pPr lvl="1"/>
            <a:r>
              <a:rPr lang="cs-CZ" dirty="0"/>
              <a:t>arabské písmo</a:t>
            </a:r>
          </a:p>
          <a:p>
            <a:pPr lvl="2"/>
            <a:r>
              <a:rPr lang="cs-CZ" dirty="0"/>
              <a:t>písmena</a:t>
            </a:r>
          </a:p>
          <a:p>
            <a:pPr lvl="2"/>
            <a:r>
              <a:rPr lang="cs-CZ" dirty="0"/>
              <a:t>diakritika a vokalizace</a:t>
            </a:r>
          </a:p>
          <a:p>
            <a:pPr lvl="1"/>
            <a:r>
              <a:rPr lang="cs-CZ" dirty="0"/>
              <a:t>latinka</a:t>
            </a:r>
          </a:p>
          <a:p>
            <a:pPr lvl="2"/>
            <a:r>
              <a:rPr lang="cs-CZ" dirty="0"/>
              <a:t>maltština</a:t>
            </a:r>
          </a:p>
          <a:p>
            <a:pPr lvl="2"/>
            <a:r>
              <a:rPr lang="cs-CZ" i="1" dirty="0" err="1"/>
              <a:t>arabizi</a:t>
            </a:r>
            <a:endParaRPr lang="cs-CZ" i="1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EF1D64A-F59C-CA6F-CD7C-5A2016F0E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3" y="5300383"/>
            <a:ext cx="4435577" cy="57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13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A448C-B2A4-D4C0-AD7B-FF8899559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Arabské nářeční kontinuum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B3E628-556E-2CA1-E492-ADB3C200D0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2219" y="2458065"/>
            <a:ext cx="4974533" cy="3795251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nářečí</a:t>
            </a:r>
          </a:p>
          <a:p>
            <a:pPr lvl="1"/>
            <a:r>
              <a:rPr lang="cs-CZ" dirty="0"/>
              <a:t>východní (</a:t>
            </a:r>
            <a:r>
              <a:rPr lang="cs-CZ" dirty="0" err="1"/>
              <a:t>Mašrek</a:t>
            </a:r>
            <a:r>
              <a:rPr lang="cs-CZ" dirty="0"/>
              <a:t>) / </a:t>
            </a:r>
            <a:r>
              <a:rPr lang="cs-CZ" sz="2100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al-</a:t>
            </a:r>
            <a:r>
              <a:rPr lang="cs-CZ" sz="2100" i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ʿāmmiyya</a:t>
            </a:r>
            <a:r>
              <a:rPr lang="cs-CZ" sz="2100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ar-AE" sz="2100" b="1" dirty="0">
                <a:ea typeface="Yu Mincho" panose="02020400000000000000" pitchFamily="18" charset="-128"/>
                <a:cs typeface="Segoe UI" panose="020B0502040204020203" pitchFamily="34" charset="0"/>
              </a:rPr>
              <a:t>الْعَامِّيَّة</a:t>
            </a:r>
            <a:endParaRPr lang="cs-CZ" sz="2100" b="1" dirty="0">
              <a:ea typeface="Yu Mincho" panose="02020400000000000000" pitchFamily="18" charset="-128"/>
              <a:cs typeface="Segoe UI" panose="020B0502040204020203" pitchFamily="34" charset="0"/>
            </a:endParaRPr>
          </a:p>
          <a:p>
            <a:pPr lvl="2"/>
            <a:r>
              <a:rPr lang="cs-CZ" dirty="0"/>
              <a:t>irácká arabština</a:t>
            </a:r>
          </a:p>
          <a:p>
            <a:pPr lvl="2"/>
            <a:r>
              <a:rPr lang="cs-CZ" dirty="0"/>
              <a:t>hidžázská arabština</a:t>
            </a:r>
          </a:p>
          <a:p>
            <a:pPr lvl="2"/>
            <a:r>
              <a:rPr lang="cs-CZ" dirty="0"/>
              <a:t>jemenská arabština</a:t>
            </a:r>
          </a:p>
          <a:p>
            <a:pPr lvl="2"/>
            <a:r>
              <a:rPr lang="cs-CZ" dirty="0"/>
              <a:t>egyptská arabština (&gt; súdánská, čadská arabština)</a:t>
            </a:r>
          </a:p>
          <a:p>
            <a:pPr lvl="2"/>
            <a:r>
              <a:rPr lang="cs-CZ" dirty="0"/>
              <a:t>levantská nářečí</a:t>
            </a:r>
          </a:p>
          <a:p>
            <a:pPr lvl="2"/>
            <a:r>
              <a:rPr lang="cs-CZ" dirty="0"/>
              <a:t>východní beduínské dialekty</a:t>
            </a:r>
          </a:p>
          <a:p>
            <a:pPr lvl="1"/>
            <a:r>
              <a:rPr lang="cs-CZ" dirty="0"/>
              <a:t>západní (</a:t>
            </a:r>
            <a:r>
              <a:rPr lang="cs-CZ" dirty="0" err="1"/>
              <a:t>Maghreb</a:t>
            </a:r>
            <a:r>
              <a:rPr lang="cs-CZ" dirty="0"/>
              <a:t>) / 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ad-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dārija</a:t>
            </a:r>
            <a:r>
              <a:rPr lang="cs-CZ" dirty="0"/>
              <a:t> </a:t>
            </a:r>
            <a:r>
              <a:rPr lang="ar-SA" b="1" dirty="0">
                <a:effectLst/>
                <a:ea typeface="Yu Mincho" panose="02020400000000000000" pitchFamily="18" charset="-128"/>
                <a:cs typeface="Segoe UI" panose="020B0502040204020203" pitchFamily="34" charset="0"/>
              </a:rPr>
              <a:t>الدَّارِجَة</a:t>
            </a:r>
            <a:r>
              <a:rPr lang="ar-SA" b="1" dirty="0">
                <a:effectLst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endParaRPr lang="cs-CZ" dirty="0"/>
          </a:p>
          <a:p>
            <a:pPr lvl="2"/>
            <a:r>
              <a:rPr lang="cs-CZ" dirty="0"/>
              <a:t>alžírská arabština</a:t>
            </a:r>
          </a:p>
          <a:p>
            <a:pPr lvl="2"/>
            <a:r>
              <a:rPr lang="cs-CZ" dirty="0"/>
              <a:t>marocká arabština</a:t>
            </a:r>
          </a:p>
          <a:p>
            <a:pPr lvl="2"/>
            <a:r>
              <a:rPr lang="cs-CZ" dirty="0"/>
              <a:t>tuniská arabština</a:t>
            </a:r>
          </a:p>
          <a:p>
            <a:pPr lvl="2"/>
            <a:r>
              <a:rPr lang="cs-CZ" dirty="0"/>
              <a:t>libyjská arabština</a:t>
            </a:r>
          </a:p>
          <a:p>
            <a:pPr lvl="2"/>
            <a:r>
              <a:rPr lang="cs-CZ" dirty="0"/>
              <a:t>západní beduínské dialekty</a:t>
            </a:r>
          </a:p>
          <a:p>
            <a:pPr lvl="1"/>
            <a:r>
              <a:rPr lang="cs-CZ" dirty="0"/>
              <a:t>?maltština (&lt; sicilská arabština †)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697F5E3-4D27-BA79-F635-E6B6AD414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19"/>
            <a:ext cx="4718304" cy="3594675"/>
          </a:xfrm>
        </p:spPr>
        <p:txBody>
          <a:bodyPr>
            <a:normAutofit fontScale="62500" lnSpcReduction="20000"/>
          </a:bodyPr>
          <a:lstStyle/>
          <a:p>
            <a:r>
              <a:rPr lang="cs-CZ" sz="2200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al-</a:t>
            </a:r>
            <a:r>
              <a:rPr lang="cs-CZ" sz="2200" i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fuṣḥā</a:t>
            </a:r>
            <a:r>
              <a:rPr lang="cs-CZ" sz="2200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ar-AE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الْفُصْحَى </a:t>
            </a:r>
            <a:endParaRPr lang="cs-CZ" sz="2200" b="1" i="1" dirty="0">
              <a:latin typeface="Segoe UI" panose="020B0502040204020203" pitchFamily="34" charset="0"/>
              <a:ea typeface="Cambria" panose="02040503050406030204" pitchFamily="18" charset="0"/>
              <a:cs typeface="Segoe UI" panose="020B0502040204020203" pitchFamily="34" charset="0"/>
            </a:endParaRPr>
          </a:p>
          <a:p>
            <a:pPr lvl="1"/>
            <a:r>
              <a:rPr lang="cs-CZ" sz="2600" dirty="0"/>
              <a:t>klasická arabština</a:t>
            </a:r>
          </a:p>
          <a:p>
            <a:pPr lvl="1"/>
            <a:r>
              <a:rPr lang="cs-CZ" sz="2600" dirty="0"/>
              <a:t>moderní standardní arabština</a:t>
            </a:r>
          </a:p>
          <a:p>
            <a:endParaRPr lang="cs-CZ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644B6AC-41C2-A4DB-9058-048AE30AA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22" y="3686114"/>
            <a:ext cx="4401347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66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A448C-B2A4-D4C0-AD7B-FF8899559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al-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fuṣḥā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ar-AE" dirty="0">
                <a:latin typeface="Segoe UI" panose="020B0502040204020203" pitchFamily="34" charset="0"/>
                <a:cs typeface="Segoe UI" panose="020B0502040204020203" pitchFamily="34" charset="0"/>
              </a:rPr>
              <a:t>الْفُصْحَى </a:t>
            </a:r>
            <a:endParaRPr lang="cs-CZ" i="1" dirty="0">
              <a:latin typeface="Segoe UI" panose="020B0502040204020203" pitchFamily="34" charset="0"/>
              <a:ea typeface="Cambria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B3E628-556E-2CA1-E492-ADB3C200D0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fonologie</a:t>
            </a:r>
          </a:p>
          <a:p>
            <a:pPr lvl="1"/>
            <a:r>
              <a:rPr lang="cs-CZ" dirty="0"/>
              <a:t>vokalický inventář</a:t>
            </a:r>
          </a:p>
          <a:p>
            <a:pPr marL="457200" lvl="1" indent="0">
              <a:buNone/>
            </a:pPr>
            <a:endParaRPr lang="cs-CZ" sz="2800" dirty="0"/>
          </a:p>
          <a:p>
            <a:pPr lvl="1"/>
            <a:r>
              <a:rPr lang="cs-CZ" dirty="0"/>
              <a:t>konsonantický inventář</a:t>
            </a:r>
          </a:p>
          <a:p>
            <a:pPr lvl="1"/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697F5E3-4D27-BA79-F635-E6B6AD414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19"/>
            <a:ext cx="4718304" cy="3594675"/>
          </a:xfrm>
        </p:spPr>
        <p:txBody>
          <a:bodyPr>
            <a:normAutofit/>
          </a:bodyPr>
          <a:lstStyle/>
          <a:p>
            <a:r>
              <a:rPr lang="cs-CZ" dirty="0"/>
              <a:t>gramatika</a:t>
            </a:r>
          </a:p>
          <a:p>
            <a:pPr lvl="1"/>
            <a:r>
              <a:rPr lang="cs-CZ" dirty="0"/>
              <a:t>nominální flexe</a:t>
            </a:r>
          </a:p>
          <a:p>
            <a:pPr lvl="2"/>
            <a:r>
              <a:rPr lang="cs-CZ" dirty="0"/>
              <a:t>dva rody</a:t>
            </a:r>
          </a:p>
          <a:p>
            <a:pPr lvl="2"/>
            <a:r>
              <a:rPr lang="cs-CZ" dirty="0"/>
              <a:t>tři čísla</a:t>
            </a:r>
          </a:p>
          <a:p>
            <a:pPr lvl="2"/>
            <a:r>
              <a:rPr lang="cs-CZ" dirty="0"/>
              <a:t>tři pády*</a:t>
            </a:r>
          </a:p>
          <a:p>
            <a:pPr lvl="2"/>
            <a:r>
              <a:rPr lang="cs-CZ" dirty="0"/>
              <a:t>ne/určitost</a:t>
            </a:r>
          </a:p>
          <a:p>
            <a:pPr lvl="2"/>
            <a:r>
              <a:rPr lang="cs-CZ" dirty="0"/>
              <a:t>status </a:t>
            </a:r>
            <a:r>
              <a:rPr lang="cs-CZ" dirty="0" err="1"/>
              <a:t>constructus</a:t>
            </a:r>
            <a:endParaRPr lang="cs-CZ" dirty="0"/>
          </a:p>
          <a:p>
            <a:pPr lvl="1"/>
            <a:r>
              <a:rPr lang="cs-CZ" dirty="0"/>
              <a:t>verbální flexe</a:t>
            </a:r>
          </a:p>
          <a:p>
            <a:pPr lvl="2"/>
            <a:endParaRPr lang="cs-CZ" dirty="0"/>
          </a:p>
          <a:p>
            <a:pPr lvl="2"/>
            <a:endParaRPr lang="en-US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F3C070D-E951-02C1-3DD1-534749FBD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798" y="3500130"/>
            <a:ext cx="1371600" cy="44767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C4C1E729-2E5C-3623-779A-08C23ABDD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58" y="4568574"/>
            <a:ext cx="4029079" cy="1508797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E8337FAD-8F1C-C56A-4794-131D4E212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555" y="3347058"/>
            <a:ext cx="4974333" cy="21687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15CE8E57-25DB-CAAE-CFF9-A1575A1F6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069" y="3440814"/>
            <a:ext cx="7115175" cy="1981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DD03FFC3-ADF6-331C-03E8-74405D70BE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0706" y="2285999"/>
            <a:ext cx="6819900" cy="38576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281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39C991-4F31-9223-6C4E-76CE07947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Ukázky</a:t>
            </a:r>
            <a:endParaRPr lang="en-US" dirty="0"/>
          </a:p>
        </p:txBody>
      </p:sp>
      <p:pic>
        <p:nvPicPr>
          <p:cNvPr id="5" name="Multimedia online 4" title="Wadjda | Official Trailer HD (2013)">
            <a:hlinkClick r:id="" action="ppaction://media"/>
            <a:extLst>
              <a:ext uri="{FF2B5EF4-FFF2-40B4-BE49-F238E27FC236}">
                <a16:creationId xmlns:a16="http://schemas.microsoft.com/office/drawing/2014/main" id="{6E6DA71A-D675-82A5-3167-42CD99B033DE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8575" y="2882900"/>
            <a:ext cx="4718050" cy="2665413"/>
          </a:xfrm>
          <a:prstGeom prst="rect">
            <a:avLst/>
          </a:prstGeom>
        </p:spPr>
      </p:pic>
      <p:pic>
        <p:nvPicPr>
          <p:cNvPr id="6" name="Multimedia online 5" title="Easy Arabic 18 - Arabs in Münster">
            <a:hlinkClick r:id="" action="ppaction://media"/>
            <a:extLst>
              <a:ext uri="{FF2B5EF4-FFF2-40B4-BE49-F238E27FC236}">
                <a16:creationId xmlns:a16="http://schemas.microsoft.com/office/drawing/2014/main" id="{E9CFC127-1D54-1E26-387B-C8C857EF100E}"/>
              </a:ext>
            </a:extLst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181725" y="2882900"/>
            <a:ext cx="4718050" cy="266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8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6A1925-445F-0771-066E-6A422CEF2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Arabské nářeční kontinuum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9E38D4-77D3-F5B6-B6D0-EC9E967F27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nářečí</a:t>
            </a:r>
          </a:p>
          <a:p>
            <a:pPr lvl="1"/>
            <a:r>
              <a:rPr lang="cs-CZ" dirty="0"/>
              <a:t>východní (</a:t>
            </a:r>
            <a:r>
              <a:rPr lang="cs-CZ" dirty="0" err="1"/>
              <a:t>Mašrek</a:t>
            </a:r>
            <a:r>
              <a:rPr lang="cs-CZ" dirty="0"/>
              <a:t>)</a:t>
            </a:r>
            <a:br>
              <a:rPr lang="cs-CZ" dirty="0"/>
            </a:br>
            <a:r>
              <a:rPr lang="cs-CZ" sz="2100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al-</a:t>
            </a:r>
            <a:r>
              <a:rPr lang="cs-CZ" sz="2100" i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ʿāmmiyya</a:t>
            </a:r>
            <a:r>
              <a:rPr lang="cs-CZ" sz="2100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ar-AE" sz="2100" b="1" dirty="0">
                <a:ea typeface="Yu Mincho" panose="02020400000000000000" pitchFamily="18" charset="-128"/>
                <a:cs typeface="Segoe UI" panose="020B0502040204020203" pitchFamily="34" charset="0"/>
              </a:rPr>
              <a:t>الْعَامِّيَّة</a:t>
            </a:r>
            <a:endParaRPr lang="cs-CZ" sz="2100" b="1" dirty="0">
              <a:ea typeface="Yu Mincho" panose="02020400000000000000" pitchFamily="18" charset="-128"/>
              <a:cs typeface="Segoe UI" panose="020B0502040204020203" pitchFamily="34" charset="0"/>
            </a:endParaRPr>
          </a:p>
          <a:p>
            <a:pPr lvl="1"/>
            <a:r>
              <a:rPr lang="cs-CZ" dirty="0"/>
              <a:t>západní (</a:t>
            </a:r>
            <a:r>
              <a:rPr lang="cs-CZ" dirty="0" err="1"/>
              <a:t>Maghreb</a:t>
            </a:r>
            <a:r>
              <a:rPr lang="cs-CZ" dirty="0"/>
              <a:t>)</a:t>
            </a:r>
            <a:br>
              <a:rPr lang="cs-CZ" dirty="0"/>
            </a:b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ad-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dārija</a:t>
            </a:r>
            <a:r>
              <a:rPr lang="cs-CZ" dirty="0"/>
              <a:t> </a:t>
            </a:r>
            <a:r>
              <a:rPr lang="ar-SA" b="1" dirty="0">
                <a:effectLst/>
                <a:ea typeface="Yu Mincho" panose="02020400000000000000" pitchFamily="18" charset="-128"/>
                <a:cs typeface="Segoe UI" panose="020B0502040204020203" pitchFamily="34" charset="0"/>
              </a:rPr>
              <a:t>الدَّارِجَة</a:t>
            </a:r>
            <a:r>
              <a:rPr lang="ar-SA" b="1" dirty="0">
                <a:effectLst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endParaRPr lang="cs-CZ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49574BCD-37D6-9F12-2F14-0FEBD433EA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vliv původních a okolních jazyků</a:t>
            </a:r>
          </a:p>
          <a:p>
            <a:r>
              <a:rPr lang="cs-CZ" dirty="0"/>
              <a:t>inovace</a:t>
            </a:r>
          </a:p>
          <a:p>
            <a:pPr lvl="1"/>
            <a:r>
              <a:rPr lang="cs-CZ" dirty="0"/>
              <a:t>fonetické inovace</a:t>
            </a:r>
          </a:p>
          <a:p>
            <a:pPr lvl="1"/>
            <a:r>
              <a:rPr lang="cs-CZ" dirty="0"/>
              <a:t>gramatické inovace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319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E280C9-BCC5-4F69-AE4A-26E6C5BBF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3" y="982132"/>
            <a:ext cx="4885942" cy="1303867"/>
          </a:xfrm>
        </p:spPr>
        <p:txBody>
          <a:bodyPr/>
          <a:lstStyle/>
          <a:p>
            <a:r>
              <a:rPr lang="cs-CZ" dirty="0"/>
              <a:t>Maltština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C8A357-A137-4552-8B3C-4F60AC8EF9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jazyk × dialekt</a:t>
            </a:r>
          </a:p>
          <a:p>
            <a:r>
              <a:rPr lang="cs-CZ" dirty="0"/>
              <a:t>specifika</a:t>
            </a:r>
          </a:p>
          <a:p>
            <a:pPr lvl="1"/>
            <a:r>
              <a:rPr lang="cs-CZ" dirty="0"/>
              <a:t>převážně západní nářeční inovace</a:t>
            </a:r>
          </a:p>
          <a:p>
            <a:pPr lvl="1"/>
            <a:r>
              <a:rPr lang="cs-CZ" dirty="0"/>
              <a:t>silný cizí vliv</a:t>
            </a:r>
          </a:p>
          <a:p>
            <a:r>
              <a:rPr lang="cs-CZ" dirty="0"/>
              <a:t>pozdní oficiální psaná forma</a:t>
            </a:r>
          </a:p>
          <a:p>
            <a:pPr lvl="1"/>
            <a:r>
              <a:rPr lang="cs-CZ" dirty="0"/>
              <a:t>úřední jazyk až od 1934</a:t>
            </a:r>
          </a:p>
          <a:p>
            <a:pPr lvl="2"/>
            <a:r>
              <a:rPr lang="cs-CZ" dirty="0"/>
              <a:t>spolu s angličtinou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6928BA18-A823-2F5C-E698-A378922F8B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7CB7BE18-83F1-D342-BE7F-2383053E8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82132"/>
            <a:ext cx="5233217" cy="493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71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FF070D-4AE7-F70D-91AB-B4194C98C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Ukázky</a:t>
            </a:r>
            <a:endParaRPr lang="en-US" dirty="0"/>
          </a:p>
        </p:txBody>
      </p:sp>
      <p:pic>
        <p:nvPicPr>
          <p:cNvPr id="5" name="Multimedia online 4" title="The People Of Malta">
            <a:hlinkClick r:id="" action="ppaction://media"/>
            <a:extLst>
              <a:ext uri="{FF2B5EF4-FFF2-40B4-BE49-F238E27FC236}">
                <a16:creationId xmlns:a16="http://schemas.microsoft.com/office/drawing/2014/main" id="{0BD9762E-18AF-CB43-5640-6123E4E2765D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8575" y="2882900"/>
            <a:ext cx="4718050" cy="2665413"/>
          </a:xfrm>
          <a:prstGeom prst="rect">
            <a:avLst/>
          </a:prstGeom>
        </p:spPr>
      </p:pic>
      <p:pic>
        <p:nvPicPr>
          <p:cNvPr id="6" name="Multimedia online 5" title="Ilsienna | Lingwa u Storja | Il-Malti f'Gazzetti Antiki">
            <a:hlinkClick r:id="" action="ppaction://media"/>
            <a:extLst>
              <a:ext uri="{FF2B5EF4-FFF2-40B4-BE49-F238E27FC236}">
                <a16:creationId xmlns:a16="http://schemas.microsoft.com/office/drawing/2014/main" id="{B5A93C48-7D58-7439-8EC7-B57654BE3B13}"/>
              </a:ext>
            </a:extLst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181725" y="2882900"/>
            <a:ext cx="4718050" cy="266541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62D6EC1-BCDB-85F2-1098-CD66464FA36C}"/>
              </a:ext>
            </a:extLst>
          </p:cNvPr>
          <p:cNvSpPr txBox="1"/>
          <p:nvPr/>
        </p:nvSpPr>
        <p:spPr>
          <a:xfrm>
            <a:off x="6389905" y="5548313"/>
            <a:ext cx="4301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(bez titulků, ale o dost lépe slyšet vliv italštiny)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20098</TotalTime>
  <Words>175</Words>
  <Application>Microsoft Office PowerPoint</Application>
  <PresentationFormat>Panoramiczny</PresentationFormat>
  <Paragraphs>62</Paragraphs>
  <Slides>7</Slides>
  <Notes>0</Notes>
  <HiddenSlides>0</HiddenSlides>
  <MMClips>4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Arial</vt:lpstr>
      <vt:lpstr>Calibri</vt:lpstr>
      <vt:lpstr>Cambria</vt:lpstr>
      <vt:lpstr>Garamond</vt:lpstr>
      <vt:lpstr>Segoe UI</vt:lpstr>
      <vt:lpstr>Organika</vt:lpstr>
      <vt:lpstr>Arabština</vt:lpstr>
      <vt:lpstr>Arabské nářeční kontinuum</vt:lpstr>
      <vt:lpstr>al-fuṣḥā الْفُصْحَى </vt:lpstr>
      <vt:lpstr>Ukázky</vt:lpstr>
      <vt:lpstr>Arabské nářeční kontinuum</vt:lpstr>
      <vt:lpstr>Maltština</vt:lpstr>
      <vt:lpstr>Ukázky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Semitské jazyky</dc:title>
  <dc:creator>Matyáš Foltýn</dc:creator>
  <cp:lastModifiedBy>Matyáš Foltýn</cp:lastModifiedBy>
  <cp:revision>196</cp:revision>
  <dcterms:created xsi:type="dcterms:W3CDTF">2022-08-13T13:52:51Z</dcterms:created>
  <dcterms:modified xsi:type="dcterms:W3CDTF">2022-11-25T15:29:04Z</dcterms:modified>
</cp:coreProperties>
</file>