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257" r:id="rId3"/>
    <p:sldId id="258" r:id="rId4"/>
    <p:sldId id="274" r:id="rId5"/>
    <p:sldId id="275" r:id="rId6"/>
    <p:sldId id="276" r:id="rId7"/>
    <p:sldId id="277" r:id="rId8"/>
    <p:sldId id="278" r:id="rId9"/>
    <p:sldId id="282" r:id="rId10"/>
    <p:sldId id="298" r:id="rId11"/>
    <p:sldId id="259" r:id="rId12"/>
    <p:sldId id="260" r:id="rId13"/>
    <p:sldId id="308" r:id="rId14"/>
    <p:sldId id="292" r:id="rId15"/>
    <p:sldId id="283" r:id="rId16"/>
    <p:sldId id="262" r:id="rId17"/>
    <p:sldId id="279" r:id="rId18"/>
    <p:sldId id="261" r:id="rId19"/>
    <p:sldId id="280" r:id="rId20"/>
    <p:sldId id="303" r:id="rId21"/>
    <p:sldId id="281" r:id="rId22"/>
    <p:sldId id="291" r:id="rId23"/>
    <p:sldId id="309" r:id="rId24"/>
    <p:sldId id="263" r:id="rId25"/>
    <p:sldId id="264" r:id="rId26"/>
    <p:sldId id="305" r:id="rId27"/>
    <p:sldId id="304" r:id="rId28"/>
    <p:sldId id="306" r:id="rId29"/>
    <p:sldId id="307" r:id="rId30"/>
    <p:sldId id="285" r:id="rId31"/>
    <p:sldId id="290" r:id="rId32"/>
    <p:sldId id="300" r:id="rId33"/>
    <p:sldId id="265" r:id="rId34"/>
    <p:sldId id="297" r:id="rId35"/>
    <p:sldId id="302" r:id="rId36"/>
    <p:sldId id="266" r:id="rId37"/>
    <p:sldId id="295" r:id="rId38"/>
    <p:sldId id="267" r:id="rId39"/>
    <p:sldId id="26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319B3-064F-4E85-9D0D-952DDC60C1C8}" type="doc">
      <dgm:prSet loTypeId="urn:microsoft.com/office/officeart/2005/8/layout/hierarchy1" loCatId="hierarchy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0C23179E-E912-400C-8F3F-D0A2291ADC5C}">
      <dgm:prSet/>
      <dgm:spPr/>
      <dgm:t>
        <a:bodyPr/>
        <a:lstStyle/>
        <a:p>
          <a:r>
            <a:rPr lang="en-GB"/>
            <a:t>Mapping the Mediterranean</a:t>
          </a:r>
          <a:endParaRPr lang="en-US"/>
        </a:p>
      </dgm:t>
    </dgm:pt>
    <dgm:pt modelId="{7105CA0A-38A4-4BF3-924B-F7D759E95776}" type="parTrans" cxnId="{EAAC90D8-2A39-4D35-8BE9-78431F01DA6E}">
      <dgm:prSet/>
      <dgm:spPr/>
      <dgm:t>
        <a:bodyPr/>
        <a:lstStyle/>
        <a:p>
          <a:endParaRPr lang="en-US"/>
        </a:p>
      </dgm:t>
    </dgm:pt>
    <dgm:pt modelId="{FBD78461-0702-44BA-BFE1-ACC049B00DDC}" type="sibTrans" cxnId="{EAAC90D8-2A39-4D35-8BE9-78431F01DA6E}">
      <dgm:prSet/>
      <dgm:spPr/>
      <dgm:t>
        <a:bodyPr/>
        <a:lstStyle/>
        <a:p>
          <a:endParaRPr lang="en-US"/>
        </a:p>
      </dgm:t>
    </dgm:pt>
    <dgm:pt modelId="{D529BBA2-FC8D-4F4D-A494-C032E9D823F8}">
      <dgm:prSet/>
      <dgm:spPr/>
      <dgm:t>
        <a:bodyPr/>
        <a:lstStyle/>
        <a:p>
          <a:r>
            <a:rPr lang="en-GB"/>
            <a:t>Goods and People across the Sea: a Mediterranean History</a:t>
          </a:r>
          <a:endParaRPr lang="en-US"/>
        </a:p>
      </dgm:t>
    </dgm:pt>
    <dgm:pt modelId="{F15EA407-B3BB-4CEB-9898-D632CFCBD883}" type="parTrans" cxnId="{4CA2D39F-0DBB-43E9-9983-D93421DADF32}">
      <dgm:prSet/>
      <dgm:spPr/>
      <dgm:t>
        <a:bodyPr/>
        <a:lstStyle/>
        <a:p>
          <a:endParaRPr lang="en-US"/>
        </a:p>
      </dgm:t>
    </dgm:pt>
    <dgm:pt modelId="{7413B2B1-D59F-4F38-AAE5-D9C195975992}" type="sibTrans" cxnId="{4CA2D39F-0DBB-43E9-9983-D93421DADF32}">
      <dgm:prSet/>
      <dgm:spPr/>
      <dgm:t>
        <a:bodyPr/>
        <a:lstStyle/>
        <a:p>
          <a:endParaRPr lang="en-US"/>
        </a:p>
      </dgm:t>
    </dgm:pt>
    <dgm:pt modelId="{FBB6D7B5-CF1B-4BFD-BBD3-4DD53232A1D5}">
      <dgm:prSet/>
      <dgm:spPr/>
      <dgm:t>
        <a:bodyPr/>
        <a:lstStyle/>
        <a:p>
          <a:r>
            <a:rPr lang="en-GB" dirty="0"/>
            <a:t>A little </a:t>
          </a:r>
          <a:r>
            <a:rPr lang="en-GB" i="1" dirty="0"/>
            <a:t>Portolano</a:t>
          </a:r>
          <a:endParaRPr lang="en-US" i="1" dirty="0"/>
        </a:p>
      </dgm:t>
    </dgm:pt>
    <dgm:pt modelId="{23074944-5D01-4DF9-B7BF-29999B921280}" type="parTrans" cxnId="{4323EE77-47C9-4400-A9DC-CEC4B5CBE4CE}">
      <dgm:prSet/>
      <dgm:spPr/>
      <dgm:t>
        <a:bodyPr/>
        <a:lstStyle/>
        <a:p>
          <a:endParaRPr lang="en-US"/>
        </a:p>
      </dgm:t>
    </dgm:pt>
    <dgm:pt modelId="{5E8A9C0C-AA95-4E84-986B-AC1CCD1D79F8}" type="sibTrans" cxnId="{4323EE77-47C9-4400-A9DC-CEC4B5CBE4CE}">
      <dgm:prSet/>
      <dgm:spPr/>
      <dgm:t>
        <a:bodyPr/>
        <a:lstStyle/>
        <a:p>
          <a:endParaRPr lang="en-US"/>
        </a:p>
      </dgm:t>
    </dgm:pt>
    <dgm:pt modelId="{9906D17B-2602-4FF0-B473-5119353AA691}" type="pres">
      <dgm:prSet presAssocID="{41C319B3-064F-4E85-9D0D-952DDC60C1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96479B6-DB5C-4E68-A2A5-AD1A4BF69886}" type="pres">
      <dgm:prSet presAssocID="{0C23179E-E912-400C-8F3F-D0A2291ADC5C}" presName="hierRoot1" presStyleCnt="0"/>
      <dgm:spPr/>
    </dgm:pt>
    <dgm:pt modelId="{3D9A1E65-8035-4AD2-B752-C578D007BA79}" type="pres">
      <dgm:prSet presAssocID="{0C23179E-E912-400C-8F3F-D0A2291ADC5C}" presName="composite" presStyleCnt="0"/>
      <dgm:spPr/>
    </dgm:pt>
    <dgm:pt modelId="{8B1552B4-5F4E-4899-A916-B353C5B05676}" type="pres">
      <dgm:prSet presAssocID="{0C23179E-E912-400C-8F3F-D0A2291ADC5C}" presName="background" presStyleLbl="node0" presStyleIdx="0" presStyleCnt="3"/>
      <dgm:spPr/>
    </dgm:pt>
    <dgm:pt modelId="{2202C72C-4FF0-4268-9505-927963096595}" type="pres">
      <dgm:prSet presAssocID="{0C23179E-E912-400C-8F3F-D0A2291ADC5C}" presName="text" presStyleLbl="fgAcc0" presStyleIdx="0" presStyleCnt="3">
        <dgm:presLayoutVars>
          <dgm:chPref val="3"/>
        </dgm:presLayoutVars>
      </dgm:prSet>
      <dgm:spPr/>
    </dgm:pt>
    <dgm:pt modelId="{E674A525-8DC4-457B-B408-5EDDEDAC5681}" type="pres">
      <dgm:prSet presAssocID="{0C23179E-E912-400C-8F3F-D0A2291ADC5C}" presName="hierChild2" presStyleCnt="0"/>
      <dgm:spPr/>
    </dgm:pt>
    <dgm:pt modelId="{FE14815F-9B7E-4F72-B99B-0A6CBE015122}" type="pres">
      <dgm:prSet presAssocID="{D529BBA2-FC8D-4F4D-A494-C032E9D823F8}" presName="hierRoot1" presStyleCnt="0"/>
      <dgm:spPr/>
    </dgm:pt>
    <dgm:pt modelId="{DF0464EF-2FB1-4764-A883-D268A5151524}" type="pres">
      <dgm:prSet presAssocID="{D529BBA2-FC8D-4F4D-A494-C032E9D823F8}" presName="composite" presStyleCnt="0"/>
      <dgm:spPr/>
    </dgm:pt>
    <dgm:pt modelId="{A10E90B2-2B97-46BA-B5D4-064B2FF92BBF}" type="pres">
      <dgm:prSet presAssocID="{D529BBA2-FC8D-4F4D-A494-C032E9D823F8}" presName="background" presStyleLbl="node0" presStyleIdx="1" presStyleCnt="3"/>
      <dgm:spPr/>
    </dgm:pt>
    <dgm:pt modelId="{1177EC58-BF49-438C-9405-6677A74B615B}" type="pres">
      <dgm:prSet presAssocID="{D529BBA2-FC8D-4F4D-A494-C032E9D823F8}" presName="text" presStyleLbl="fgAcc0" presStyleIdx="1" presStyleCnt="3">
        <dgm:presLayoutVars>
          <dgm:chPref val="3"/>
        </dgm:presLayoutVars>
      </dgm:prSet>
      <dgm:spPr/>
    </dgm:pt>
    <dgm:pt modelId="{2CA0E465-2C56-4E1C-96A3-11479F32BED6}" type="pres">
      <dgm:prSet presAssocID="{D529BBA2-FC8D-4F4D-A494-C032E9D823F8}" presName="hierChild2" presStyleCnt="0"/>
      <dgm:spPr/>
    </dgm:pt>
    <dgm:pt modelId="{A9388EB7-D23E-4770-874A-4D7287DDDC54}" type="pres">
      <dgm:prSet presAssocID="{FBB6D7B5-CF1B-4BFD-BBD3-4DD53232A1D5}" presName="hierRoot1" presStyleCnt="0"/>
      <dgm:spPr/>
    </dgm:pt>
    <dgm:pt modelId="{310F54ED-467C-4CF7-B3CF-3295C29E5168}" type="pres">
      <dgm:prSet presAssocID="{FBB6D7B5-CF1B-4BFD-BBD3-4DD53232A1D5}" presName="composite" presStyleCnt="0"/>
      <dgm:spPr/>
    </dgm:pt>
    <dgm:pt modelId="{42BBEF2C-79A3-4AE9-94EB-8083EDD7CAC9}" type="pres">
      <dgm:prSet presAssocID="{FBB6D7B5-CF1B-4BFD-BBD3-4DD53232A1D5}" presName="background" presStyleLbl="node0" presStyleIdx="2" presStyleCnt="3"/>
      <dgm:spPr/>
    </dgm:pt>
    <dgm:pt modelId="{C5021663-73AB-493E-B490-629685608F67}" type="pres">
      <dgm:prSet presAssocID="{FBB6D7B5-CF1B-4BFD-BBD3-4DD53232A1D5}" presName="text" presStyleLbl="fgAcc0" presStyleIdx="2" presStyleCnt="3">
        <dgm:presLayoutVars>
          <dgm:chPref val="3"/>
        </dgm:presLayoutVars>
      </dgm:prSet>
      <dgm:spPr/>
    </dgm:pt>
    <dgm:pt modelId="{203F0CCE-0869-41AE-98EC-84F131232132}" type="pres">
      <dgm:prSet presAssocID="{FBB6D7B5-CF1B-4BFD-BBD3-4DD53232A1D5}" presName="hierChild2" presStyleCnt="0"/>
      <dgm:spPr/>
    </dgm:pt>
  </dgm:ptLst>
  <dgm:cxnLst>
    <dgm:cxn modelId="{FF94DC10-50FA-4837-8A4F-639D10628444}" type="presOf" srcId="{D529BBA2-FC8D-4F4D-A494-C032E9D823F8}" destId="{1177EC58-BF49-438C-9405-6677A74B615B}" srcOrd="0" destOrd="0" presId="urn:microsoft.com/office/officeart/2005/8/layout/hierarchy1"/>
    <dgm:cxn modelId="{13364D15-FCBE-4B88-8A26-518C1A5CBFA7}" type="presOf" srcId="{FBB6D7B5-CF1B-4BFD-BBD3-4DD53232A1D5}" destId="{C5021663-73AB-493E-B490-629685608F67}" srcOrd="0" destOrd="0" presId="urn:microsoft.com/office/officeart/2005/8/layout/hierarchy1"/>
    <dgm:cxn modelId="{C94F043C-E985-4BF4-8F7D-BE45A62619CC}" type="presOf" srcId="{41C319B3-064F-4E85-9D0D-952DDC60C1C8}" destId="{9906D17B-2602-4FF0-B473-5119353AA691}" srcOrd="0" destOrd="0" presId="urn:microsoft.com/office/officeart/2005/8/layout/hierarchy1"/>
    <dgm:cxn modelId="{4323EE77-47C9-4400-A9DC-CEC4B5CBE4CE}" srcId="{41C319B3-064F-4E85-9D0D-952DDC60C1C8}" destId="{FBB6D7B5-CF1B-4BFD-BBD3-4DD53232A1D5}" srcOrd="2" destOrd="0" parTransId="{23074944-5D01-4DF9-B7BF-29999B921280}" sibTransId="{5E8A9C0C-AA95-4E84-986B-AC1CCD1D79F8}"/>
    <dgm:cxn modelId="{4CA2D39F-0DBB-43E9-9983-D93421DADF32}" srcId="{41C319B3-064F-4E85-9D0D-952DDC60C1C8}" destId="{D529BBA2-FC8D-4F4D-A494-C032E9D823F8}" srcOrd="1" destOrd="0" parTransId="{F15EA407-B3BB-4CEB-9898-D632CFCBD883}" sibTransId="{7413B2B1-D59F-4F38-AAE5-D9C195975992}"/>
    <dgm:cxn modelId="{EAAC90D8-2A39-4D35-8BE9-78431F01DA6E}" srcId="{41C319B3-064F-4E85-9D0D-952DDC60C1C8}" destId="{0C23179E-E912-400C-8F3F-D0A2291ADC5C}" srcOrd="0" destOrd="0" parTransId="{7105CA0A-38A4-4BF3-924B-F7D759E95776}" sibTransId="{FBD78461-0702-44BA-BFE1-ACC049B00DDC}"/>
    <dgm:cxn modelId="{DD174FF1-3182-4B7D-B104-DDE1884049A5}" type="presOf" srcId="{0C23179E-E912-400C-8F3F-D0A2291ADC5C}" destId="{2202C72C-4FF0-4268-9505-927963096595}" srcOrd="0" destOrd="0" presId="urn:microsoft.com/office/officeart/2005/8/layout/hierarchy1"/>
    <dgm:cxn modelId="{E97F5AA3-22A6-4618-9695-5DDF51901112}" type="presParOf" srcId="{9906D17B-2602-4FF0-B473-5119353AA691}" destId="{E96479B6-DB5C-4E68-A2A5-AD1A4BF69886}" srcOrd="0" destOrd="0" presId="urn:microsoft.com/office/officeart/2005/8/layout/hierarchy1"/>
    <dgm:cxn modelId="{B73747B3-0AFB-47A1-BEE3-14CFD5AA5430}" type="presParOf" srcId="{E96479B6-DB5C-4E68-A2A5-AD1A4BF69886}" destId="{3D9A1E65-8035-4AD2-B752-C578D007BA79}" srcOrd="0" destOrd="0" presId="urn:microsoft.com/office/officeart/2005/8/layout/hierarchy1"/>
    <dgm:cxn modelId="{E932E700-3472-4D0C-ABDC-B0C4D37B6EDC}" type="presParOf" srcId="{3D9A1E65-8035-4AD2-B752-C578D007BA79}" destId="{8B1552B4-5F4E-4899-A916-B353C5B05676}" srcOrd="0" destOrd="0" presId="urn:microsoft.com/office/officeart/2005/8/layout/hierarchy1"/>
    <dgm:cxn modelId="{71AE4B00-65B0-472A-A928-310FE48F1B35}" type="presParOf" srcId="{3D9A1E65-8035-4AD2-B752-C578D007BA79}" destId="{2202C72C-4FF0-4268-9505-927963096595}" srcOrd="1" destOrd="0" presId="urn:microsoft.com/office/officeart/2005/8/layout/hierarchy1"/>
    <dgm:cxn modelId="{8D579541-B211-48F9-AA48-0DC013F68ACB}" type="presParOf" srcId="{E96479B6-DB5C-4E68-A2A5-AD1A4BF69886}" destId="{E674A525-8DC4-457B-B408-5EDDEDAC5681}" srcOrd="1" destOrd="0" presId="urn:microsoft.com/office/officeart/2005/8/layout/hierarchy1"/>
    <dgm:cxn modelId="{D6EA5D55-9CB7-4130-8D8E-D4E231A18579}" type="presParOf" srcId="{9906D17B-2602-4FF0-B473-5119353AA691}" destId="{FE14815F-9B7E-4F72-B99B-0A6CBE015122}" srcOrd="1" destOrd="0" presId="urn:microsoft.com/office/officeart/2005/8/layout/hierarchy1"/>
    <dgm:cxn modelId="{FC91F80A-6F85-4965-81A7-F437E39A556F}" type="presParOf" srcId="{FE14815F-9B7E-4F72-B99B-0A6CBE015122}" destId="{DF0464EF-2FB1-4764-A883-D268A5151524}" srcOrd="0" destOrd="0" presId="urn:microsoft.com/office/officeart/2005/8/layout/hierarchy1"/>
    <dgm:cxn modelId="{67189ED7-1B1E-4291-8997-349FAD73132A}" type="presParOf" srcId="{DF0464EF-2FB1-4764-A883-D268A5151524}" destId="{A10E90B2-2B97-46BA-B5D4-064B2FF92BBF}" srcOrd="0" destOrd="0" presId="urn:microsoft.com/office/officeart/2005/8/layout/hierarchy1"/>
    <dgm:cxn modelId="{2E031FA9-8D8F-4FBF-BECC-63ADE6F2186B}" type="presParOf" srcId="{DF0464EF-2FB1-4764-A883-D268A5151524}" destId="{1177EC58-BF49-438C-9405-6677A74B615B}" srcOrd="1" destOrd="0" presId="urn:microsoft.com/office/officeart/2005/8/layout/hierarchy1"/>
    <dgm:cxn modelId="{4B2EC207-82C5-4608-A8B3-1A3D4C874E64}" type="presParOf" srcId="{FE14815F-9B7E-4F72-B99B-0A6CBE015122}" destId="{2CA0E465-2C56-4E1C-96A3-11479F32BED6}" srcOrd="1" destOrd="0" presId="urn:microsoft.com/office/officeart/2005/8/layout/hierarchy1"/>
    <dgm:cxn modelId="{BED618D5-D5DA-4CB5-9A5F-7F3F957D1991}" type="presParOf" srcId="{9906D17B-2602-4FF0-B473-5119353AA691}" destId="{A9388EB7-D23E-4770-874A-4D7287DDDC54}" srcOrd="2" destOrd="0" presId="urn:microsoft.com/office/officeart/2005/8/layout/hierarchy1"/>
    <dgm:cxn modelId="{9B0C88E1-B392-4181-9DEC-3FE60F852D67}" type="presParOf" srcId="{A9388EB7-D23E-4770-874A-4D7287DDDC54}" destId="{310F54ED-467C-4CF7-B3CF-3295C29E5168}" srcOrd="0" destOrd="0" presId="urn:microsoft.com/office/officeart/2005/8/layout/hierarchy1"/>
    <dgm:cxn modelId="{A22AB93D-5027-4C36-A7B8-8A44FFDBCD45}" type="presParOf" srcId="{310F54ED-467C-4CF7-B3CF-3295C29E5168}" destId="{42BBEF2C-79A3-4AE9-94EB-8083EDD7CAC9}" srcOrd="0" destOrd="0" presId="urn:microsoft.com/office/officeart/2005/8/layout/hierarchy1"/>
    <dgm:cxn modelId="{62ECF00A-5C43-4687-99B9-3C9BA6FA31E5}" type="presParOf" srcId="{310F54ED-467C-4CF7-B3CF-3295C29E5168}" destId="{C5021663-73AB-493E-B490-629685608F67}" srcOrd="1" destOrd="0" presId="urn:microsoft.com/office/officeart/2005/8/layout/hierarchy1"/>
    <dgm:cxn modelId="{74575A10-8F82-400E-A915-EFFDADE021A6}" type="presParOf" srcId="{A9388EB7-D23E-4770-874A-4D7287DDDC54}" destId="{203F0CCE-0869-41AE-98EC-84F13123213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552B4-5F4E-4899-A916-B353C5B05676}">
      <dsp:nvSpPr>
        <dsp:cNvPr id="0" name=""/>
        <dsp:cNvSpPr/>
      </dsp:nvSpPr>
      <dsp:spPr>
        <a:xfrm>
          <a:off x="0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2C72C-4FF0-4268-9505-927963096595}">
      <dsp:nvSpPr>
        <dsp:cNvPr id="0" name=""/>
        <dsp:cNvSpPr/>
      </dsp:nvSpPr>
      <dsp:spPr>
        <a:xfrm>
          <a:off x="314325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Mapping the Mediterranean</a:t>
          </a:r>
          <a:endParaRPr lang="en-US" sz="2300" kern="1200"/>
        </a:p>
      </dsp:txBody>
      <dsp:txXfrm>
        <a:off x="366939" y="1196774"/>
        <a:ext cx="2723696" cy="1691139"/>
      </dsp:txXfrm>
    </dsp:sp>
    <dsp:sp modelId="{A10E90B2-2B97-46BA-B5D4-064B2FF92BBF}">
      <dsp:nvSpPr>
        <dsp:cNvPr id="0" name=""/>
        <dsp:cNvSpPr/>
      </dsp:nvSpPr>
      <dsp:spPr>
        <a:xfrm>
          <a:off x="3457574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7EC58-BF49-438C-9405-6677A74B615B}">
      <dsp:nvSpPr>
        <dsp:cNvPr id="0" name=""/>
        <dsp:cNvSpPr/>
      </dsp:nvSpPr>
      <dsp:spPr>
        <a:xfrm>
          <a:off x="3771899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Goods and People across the Sea: a Mediterranean History</a:t>
          </a:r>
          <a:endParaRPr lang="en-US" sz="2300" kern="1200"/>
        </a:p>
      </dsp:txBody>
      <dsp:txXfrm>
        <a:off x="3824513" y="1196774"/>
        <a:ext cx="2723696" cy="1691139"/>
      </dsp:txXfrm>
    </dsp:sp>
    <dsp:sp modelId="{42BBEF2C-79A3-4AE9-94EB-8083EDD7CAC9}">
      <dsp:nvSpPr>
        <dsp:cNvPr id="0" name=""/>
        <dsp:cNvSpPr/>
      </dsp:nvSpPr>
      <dsp:spPr>
        <a:xfrm>
          <a:off x="6915149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21663-73AB-493E-B490-629685608F67}">
      <dsp:nvSpPr>
        <dsp:cNvPr id="0" name=""/>
        <dsp:cNvSpPr/>
      </dsp:nvSpPr>
      <dsp:spPr>
        <a:xfrm>
          <a:off x="7229475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A little </a:t>
          </a:r>
          <a:r>
            <a:rPr lang="en-GB" sz="2300" i="1" kern="1200" dirty="0"/>
            <a:t>Portolano</a:t>
          </a:r>
          <a:endParaRPr lang="en-US" sz="2300" i="1" kern="1200" dirty="0"/>
        </a:p>
      </dsp:txBody>
      <dsp:txXfrm>
        <a:off x="7282089" y="1196774"/>
        <a:ext cx="2723696" cy="169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6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4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2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24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0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45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45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7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47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982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04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polvereditempo.it/prodotto/mappa-del-mediterraneo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en.wikipedia.org/wiki/Mediterranean_Lingua_Franca#/media/File:El_mar_Mediterr&#225;neo_en_el_Atlas_catal&#225;n_de_Cresques_Abraham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ocus.it/scienza/scienze/sapiens-clima-migrazioni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en.wikipedia.org/wiki/Phoenicia#/media/File:Phoenician_trade_routes_(eng).sv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n.wikipedia.org/wiki/Magna_Graecia#/media/File:Magna_Graecia_ancient_colonies_and_dialects-en.svg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n.wikipedia.org/wiki/Etruscan_civilization#/media/File:Etruscan_civilization_map.png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n.wikipedia.org/wiki/Etruscan_civilization#/media/File:Map_of_Europe_with_indication_of_the_directions_of_the_traffic_of_Etruscan_and_Greek_products_-_(English_language_version).sv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n.wikipedia.org/wiki/Roman_navy#/media/File:Roman_harbors_and_fleets_Augustus-Severus.pn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Natalia_(Moustaki)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roberto-crosio.net/1medioevo/diffusio_crist.htm" TargetMode="Externa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n.wikipedia.org/wiki/Byzantine_navy#/media/File:Byzantine-Arab_naval_struggle.svg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t.wikipedia.org/wiki/Repubbliche_marinare#/media/File:Maritime_republics_map_-_IT.png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autical_chart_of_Mediterranean_area,_including_Europe_with_British_Isles_and_part_of_Scandinavia.G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en.wikipedia.org/wiki/Compass_rose#/media/File:Compass_rose_from_Catalan_Atlas_(1375).jpg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it.wikipedia.org/wiki/Linee_di_rotta#/media/File:Hexadecagon-linies-rumb5.jpg" TargetMode="Externa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en.wikipedia.org/wiki/Rhumbline_network#/media/File:1311_portolan_of_Pietro_Vesconte.jpg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en.wikipedia.org/wiki/Portolan_chart#/media/File:Mediterranean_chart_fourteenth_century2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savonastorica.altervista.org/i-liguri-ii/?doing_wp_cron=1664633811.1401469707489013671875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it.wikipedia.org/wiki/Colosso_di_Rodi#/media/File:Colossus_of_Rhodes.jpg" TargetMode="Externa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en.wikipedia.org/wiki/Lighthouse_of_Alexandria#/media/File:Philip_Galle_-_Lighthouse_of_Alexandria_(Pharos_of_Alexandria)_-_1572.jpg" TargetMode="Externa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://www.interviu.it/www.teenapp/monumenti/napoli_greca.html?keepThis=true&amp;TB_iframe=true&amp;height=600&amp;width=590" TargetMode="Externa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s://it.wikipedia.org/wiki/Porto_(citt%C3%A0_antica)#/media/File:Rome-Portus-Vatican-Fresco.gif" TargetMode="Externa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istanbulperitaliani.it/post/641290327149494272/storia-di-istanbul-da-bisanzio-costantinopoli-istanbul" TargetMode="Externa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evenice.it/venezia/isole-venezia" TargetMode="Externa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it.wikipedia.org/wiki/Genova#/media/File:Nuremberg_chronicles_f_58v_1.png" TargetMode="Externa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upload.wikimedia.org/wikipedia/commons/e/e8/Mappa_di_Eratostene.jp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mmons.wikimedia.org/wiki/File:Diagrammatic_T-O_world_map_-_12th_century.jpg#/media/File:T_and_O_map_Guntherus_Ziner_1472.jpg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fr.wikipedia.org/wiki/Fichier:TabulaRogeriana.jpg#/media/Fichier:1911_EB_Map_Fig_16.pn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polvereditempo.it/prodotto/mappa-del-mediterraneo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6" name="Rectangle 225">
            <a:extLst>
              <a:ext uri="{FF2B5EF4-FFF2-40B4-BE49-F238E27FC236}">
                <a16:creationId xmlns:a16="http://schemas.microsoft.com/office/drawing/2014/main" id="{F1314C34-F582-4EEF-86CE-F88761E5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>
            <a:hlinkClick r:id="rId2"/>
            <a:extLst>
              <a:ext uri="{FF2B5EF4-FFF2-40B4-BE49-F238E27FC236}">
                <a16:creationId xmlns:a16="http://schemas.microsoft.com/office/drawing/2014/main" id="{B3A8C757-68F6-4D1C-88EC-47472EA9C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3" t="26393" r="22306" b="24225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228" name="Rectangle 227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B12F1E0-8940-43B0-96DB-B1A627ABB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626" y="3358793"/>
            <a:ext cx="5522966" cy="1229306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chemeClr val="tx1"/>
                </a:solidFill>
              </a:rPr>
              <a:t>From Port to Port</a:t>
            </a:r>
            <a:endParaRPr lang="en-GB" sz="5400" dirty="0">
              <a:solidFill>
                <a:schemeClr val="tx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F7EC239-77BD-4FE4-AB74-F2C1860CF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73" y="4792596"/>
            <a:ext cx="6771072" cy="60525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GB" sz="1500" dirty="0"/>
              <a:t>The Mediterranean History as a </a:t>
            </a:r>
            <a:r>
              <a:rPr lang="en-GB" sz="1500" i="1" dirty="0"/>
              <a:t>Portolano </a:t>
            </a:r>
            <a:r>
              <a:rPr lang="en-GB" sz="1500" dirty="0"/>
              <a:t>book</a:t>
            </a: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!!footer rectangle">
            <a:extLst>
              <a:ext uri="{FF2B5EF4-FFF2-40B4-BE49-F238E27FC236}">
                <a16:creationId xmlns:a16="http://schemas.microsoft.com/office/drawing/2014/main" id="{C390A367-0330-4E03-9D5F-40308A797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0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98EB5C-66B5-4445-BED8-797B09AC1681}"/>
              </a:ext>
            </a:extLst>
          </p:cNvPr>
          <p:cNvSpPr txBox="1"/>
          <p:nvPr/>
        </p:nvSpPr>
        <p:spPr>
          <a:xfrm>
            <a:off x="880366" y="6422477"/>
            <a:ext cx="1043126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Map of Europe and the Mediterranean from the Catalan Atlas of 1375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Immagine 8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F805132D-91B6-42B2-A64F-D2C18164C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22" y="0"/>
            <a:ext cx="9660152" cy="64398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941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3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35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37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erial top view container ship">
            <a:extLst>
              <a:ext uri="{FF2B5EF4-FFF2-40B4-BE49-F238E27FC236}">
                <a16:creationId xmlns:a16="http://schemas.microsoft.com/office/drawing/2014/main" id="{6E0944BA-EEC7-B244-07D9-38938F904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49" name="Rectangle 39">
            <a:extLst>
              <a:ext uri="{FF2B5EF4-FFF2-40B4-BE49-F238E27FC236}">
                <a16:creationId xmlns:a16="http://schemas.microsoft.com/office/drawing/2014/main" id="{B94BE868-D43F-4940-8CE9-93D953A11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92622" y="-341385"/>
            <a:ext cx="6858003" cy="754075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5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36B7564-C14E-46E3-A78B-238DFF6A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416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Goods and People across the Sea: a Mediterranean History </a:t>
            </a:r>
          </a:p>
        </p:txBody>
      </p:sp>
      <p:cxnSp>
        <p:nvCxnSpPr>
          <p:cNvPr id="50" name="Straight Connector 41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4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BD7D3EC-0BD6-4940-B4EB-6FDA204C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Migrations in human history  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33B151-C635-4456-A886-6A77EA7BF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283721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 </a:t>
            </a:r>
            <a:r>
              <a:rPr lang="en-US" dirty="0"/>
              <a:t>The </a:t>
            </a:r>
            <a:r>
              <a:rPr lang="en-US" b="1" dirty="0"/>
              <a:t>human history </a:t>
            </a:r>
            <a:r>
              <a:rPr lang="en-US" dirty="0"/>
              <a:t>is the </a:t>
            </a:r>
            <a:r>
              <a:rPr lang="en-US" b="1" dirty="0"/>
              <a:t>history of human migration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Since the beginning of humanity, </a:t>
            </a:r>
            <a:r>
              <a:rPr lang="en-US" b="1" dirty="0"/>
              <a:t>people were moving across the world </a:t>
            </a:r>
            <a:r>
              <a:rPr lang="en-US" dirty="0"/>
              <a:t>for some reasons, in the first place </a:t>
            </a:r>
            <a:r>
              <a:rPr lang="en-US" b="1" dirty="0"/>
              <a:t>for existential needs </a:t>
            </a:r>
            <a:r>
              <a:rPr lang="en-US" dirty="0"/>
              <a:t>(e.g., food, shelter, safety, etc.).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The main migrations across the Mediterranean Sea of the past centuries were: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The </a:t>
            </a:r>
            <a:r>
              <a:rPr lang="en-US" sz="1900" b="1" dirty="0"/>
              <a:t>Phoenician commercial colonization </a:t>
            </a:r>
            <a:r>
              <a:rPr lang="en-US" sz="1900" dirty="0"/>
              <a:t>(they built a lot of </a:t>
            </a:r>
            <a:r>
              <a:rPr lang="en-US" sz="1900" i="1" dirty="0"/>
              <a:t>Emporia</a:t>
            </a:r>
            <a:r>
              <a:rPr lang="en-US" sz="1900" dirty="0"/>
              <a:t>, commercial city);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/>
              <a:t>Great migration of Greek people </a:t>
            </a:r>
            <a:r>
              <a:rPr lang="en-US" sz="1900" dirty="0"/>
              <a:t>to the Southern Italian coasts (Campania, Puglia, Calabria, and Sicilia), the </a:t>
            </a:r>
            <a:r>
              <a:rPr lang="en-US" sz="1900" b="1" dirty="0"/>
              <a:t>Magna Graecia</a:t>
            </a:r>
            <a:r>
              <a:rPr lang="en-US" sz="1900" dirty="0"/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The </a:t>
            </a:r>
            <a:r>
              <a:rPr lang="en-US" sz="1900" b="1" dirty="0"/>
              <a:t>Rome domination </a:t>
            </a:r>
            <a:r>
              <a:rPr lang="en-US" sz="1900" dirty="0"/>
              <a:t>(military, politic, and commercial) of the Mediterranean Sea.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The </a:t>
            </a:r>
            <a:r>
              <a:rPr lang="en-US" sz="1900" b="1" dirty="0"/>
              <a:t>Germanic people migrations</a:t>
            </a:r>
            <a:r>
              <a:rPr lang="en-US" sz="1900" dirty="0"/>
              <a:t>.  </a:t>
            </a:r>
            <a:r>
              <a:rPr lang="en-US" sz="1900" b="1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The </a:t>
            </a:r>
            <a:r>
              <a:rPr lang="en-US" sz="1900" b="1" dirty="0"/>
              <a:t>Islamic people domination </a:t>
            </a:r>
            <a:r>
              <a:rPr lang="en-US" sz="1900" dirty="0"/>
              <a:t>of Eastern and Southern of the Mediterranean basin and of Iberic (the </a:t>
            </a:r>
            <a:r>
              <a:rPr lang="en-US" sz="1900" i="1" dirty="0"/>
              <a:t>Al-Andalus</a:t>
            </a:r>
            <a:r>
              <a:rPr lang="en-US" sz="1900" dirty="0"/>
              <a:t>)  and Sicily.   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01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87AF8210-BF32-4976-B39D-4EB76E07A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37" y="0"/>
            <a:ext cx="9610725" cy="6407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AFB0CE-518B-4074-8010-1E44D9BA553E}"/>
              </a:ext>
            </a:extLst>
          </p:cNvPr>
          <p:cNvSpPr txBox="1"/>
          <p:nvPr/>
        </p:nvSpPr>
        <p:spPr>
          <a:xfrm>
            <a:off x="1216545" y="6407150"/>
            <a:ext cx="921354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M</a:t>
            </a:r>
            <a:r>
              <a:rPr lang="en-GB" sz="2000" dirty="0">
                <a:solidFill>
                  <a:schemeClr val="bg1"/>
                </a:solidFill>
              </a:rPr>
              <a:t>ain prehistoric migrations</a:t>
            </a:r>
          </a:p>
        </p:txBody>
      </p:sp>
    </p:spTree>
    <p:extLst>
      <p:ext uri="{BB962C8B-B14F-4D97-AF65-F5344CB8AC3E}">
        <p14:creationId xmlns:p14="http://schemas.microsoft.com/office/powerpoint/2010/main" val="2304452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D24B60C3-7A93-488C-8681-9E7BF821E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b="10550"/>
          <a:stretch/>
        </p:blipFill>
        <p:spPr>
          <a:xfrm>
            <a:off x="0" y="577048"/>
            <a:ext cx="12192000" cy="54331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C5B559-ACC5-46E7-90F4-23CFA24AAA2F}"/>
              </a:ext>
            </a:extLst>
          </p:cNvPr>
          <p:cNvSpPr txBox="1"/>
          <p:nvPr/>
        </p:nvSpPr>
        <p:spPr>
          <a:xfrm>
            <a:off x="1273695" y="6400800"/>
            <a:ext cx="921354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Phoenicians’ trade routes</a:t>
            </a:r>
          </a:p>
        </p:txBody>
      </p:sp>
    </p:spTree>
    <p:extLst>
      <p:ext uri="{BB962C8B-B14F-4D97-AF65-F5344CB8AC3E}">
        <p14:creationId xmlns:p14="http://schemas.microsoft.com/office/powerpoint/2010/main" val="2901407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mappa&#10;&#10;Descrizione generata automaticamente">
            <a:extLst>
              <a:ext uri="{FF2B5EF4-FFF2-40B4-BE49-F238E27FC236}">
                <a16:creationId xmlns:a16="http://schemas.microsoft.com/office/drawing/2014/main" id="{A86D54C7-E565-4510-BB8A-2D43B64AE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95" y="0"/>
            <a:ext cx="9644609" cy="640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9F4CD42-97B5-4CBD-B7D0-24EACA444AE7}"/>
              </a:ext>
            </a:extLst>
          </p:cNvPr>
          <p:cNvSpPr txBox="1"/>
          <p:nvPr/>
        </p:nvSpPr>
        <p:spPr>
          <a:xfrm>
            <a:off x="1273695" y="6400800"/>
            <a:ext cx="921354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Greek’s trade  routes</a:t>
            </a:r>
          </a:p>
        </p:txBody>
      </p:sp>
    </p:spTree>
    <p:extLst>
      <p:ext uri="{BB962C8B-B14F-4D97-AF65-F5344CB8AC3E}">
        <p14:creationId xmlns:p14="http://schemas.microsoft.com/office/powerpoint/2010/main" val="381727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E387DBC-6385-461E-91EE-F7F3CA6A3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Magna Graecia</a:t>
            </a:r>
          </a:p>
        </p:txBody>
      </p:sp>
      <p:pic>
        <p:nvPicPr>
          <p:cNvPr id="8" name="Segnaposto contenuto 7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7999F5BF-0758-4D47-9AE5-7C4B964F1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97" y="379503"/>
            <a:ext cx="6528182" cy="6098994"/>
          </a:xfrm>
          <a:ln>
            <a:solidFill>
              <a:schemeClr val="tx1"/>
            </a:solidFill>
          </a:ln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CB9C504F-4664-47F8-8074-40D2A3585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(</a:t>
            </a:r>
            <a:r>
              <a:rPr lang="en-US" dirty="0"/>
              <a:t>gr. </a:t>
            </a:r>
            <a:r>
              <a:rPr lang="en-US" dirty="0" err="1"/>
              <a:t>Μεγάλη</a:t>
            </a:r>
            <a:r>
              <a:rPr lang="en-US" dirty="0"/>
              <a:t> </a:t>
            </a:r>
            <a:r>
              <a:rPr lang="en-US" dirty="0" err="1"/>
              <a:t>Ελλάς</a:t>
            </a:r>
            <a:r>
              <a:rPr lang="en-US" dirty="0"/>
              <a:t> </a:t>
            </a:r>
            <a:r>
              <a:rPr lang="en-US" i="1" dirty="0" err="1"/>
              <a:t>Megálē</a:t>
            </a:r>
            <a:r>
              <a:rPr lang="en-US" i="1" dirty="0"/>
              <a:t> </a:t>
            </a:r>
            <a:r>
              <a:rPr lang="en-US" i="1" dirty="0" err="1"/>
              <a:t>Hellás</a:t>
            </a:r>
            <a:r>
              <a:rPr lang="en-US" i="1" dirty="0"/>
              <a:t> </a:t>
            </a:r>
            <a:r>
              <a:rPr lang="en-US" dirty="0"/>
              <a:t>‘Greater Greece’) the Greek colonies in  Southern Italy (from 8</a:t>
            </a:r>
            <a:r>
              <a:rPr lang="en-US" baseline="30000" dirty="0"/>
              <a:t>th</a:t>
            </a:r>
            <a:r>
              <a:rPr lang="en-US" dirty="0"/>
              <a:t> century BC)</a:t>
            </a:r>
          </a:p>
        </p:txBody>
      </p:sp>
    </p:spTree>
    <p:extLst>
      <p:ext uri="{BB962C8B-B14F-4D97-AF65-F5344CB8AC3E}">
        <p14:creationId xmlns:p14="http://schemas.microsoft.com/office/powerpoint/2010/main" val="1999895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4D7A139-16DE-40B3-A5E4-58841843F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Etruscan cities 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1FA219F-AAA1-4945-B68F-FC8C0B365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 Etruscan colonization area and main cities, such as the members of the league:  </a:t>
            </a:r>
            <a:r>
              <a:rPr lang="en-US" dirty="0" err="1"/>
              <a:t>Dodecapolis</a:t>
            </a:r>
            <a:r>
              <a:rPr lang="en-US" dirty="0"/>
              <a:t> (Gr. </a:t>
            </a:r>
            <a:r>
              <a:rPr lang="el-GR" dirty="0"/>
              <a:t>Δωδεκάπολις</a:t>
            </a:r>
            <a:r>
              <a:rPr lang="it-IT" dirty="0"/>
              <a:t>).</a:t>
            </a:r>
            <a:endParaRPr lang="en-US" dirty="0"/>
          </a:p>
        </p:txBody>
      </p:sp>
      <p:pic>
        <p:nvPicPr>
          <p:cNvPr id="12" name="Segnaposto contenuto 11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97471624-94BF-4412-AC8F-36E53B9C5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51" y="302673"/>
            <a:ext cx="5144982" cy="625265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7011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F2D82D14-7215-45B2-9AED-D12C6CC8F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87" y="0"/>
            <a:ext cx="10061826" cy="63630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B655E0C-1165-44F8-BB12-8E69F8C276CB}"/>
              </a:ext>
            </a:extLst>
          </p:cNvPr>
          <p:cNvSpPr txBox="1"/>
          <p:nvPr/>
        </p:nvSpPr>
        <p:spPr>
          <a:xfrm>
            <a:off x="1065087" y="6437932"/>
            <a:ext cx="912328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Greek and Etruscan trade routes (8</a:t>
            </a:r>
            <a:r>
              <a:rPr lang="en-GB" sz="2000" baseline="30000" dirty="0">
                <a:solidFill>
                  <a:schemeClr val="bg1"/>
                </a:solidFill>
              </a:rPr>
              <a:t>th</a:t>
            </a:r>
            <a:r>
              <a:rPr lang="en-GB" sz="2000" dirty="0">
                <a:solidFill>
                  <a:schemeClr val="bg1"/>
                </a:solidFill>
              </a:rPr>
              <a:t> – 6</a:t>
            </a:r>
            <a:r>
              <a:rPr lang="en-GB" sz="2000" baseline="30000" dirty="0">
                <a:solidFill>
                  <a:schemeClr val="bg1"/>
                </a:solidFill>
              </a:rPr>
              <a:t>th</a:t>
            </a:r>
            <a:r>
              <a:rPr lang="en-GB" sz="2000" dirty="0">
                <a:solidFill>
                  <a:schemeClr val="bg1"/>
                </a:solidFill>
              </a:rPr>
              <a:t> BC) </a:t>
            </a:r>
          </a:p>
        </p:txBody>
      </p:sp>
    </p:spTree>
    <p:extLst>
      <p:ext uri="{BB962C8B-B14F-4D97-AF65-F5344CB8AC3E}">
        <p14:creationId xmlns:p14="http://schemas.microsoft.com/office/powerpoint/2010/main" val="4006734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F1E18160-B853-432A-987E-A16DEA292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43" y="0"/>
            <a:ext cx="9320313" cy="642247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EC4E80-B51C-4A01-8E63-43B1344CF437}"/>
              </a:ext>
            </a:extLst>
          </p:cNvPr>
          <p:cNvSpPr txBox="1"/>
          <p:nvPr/>
        </p:nvSpPr>
        <p:spPr>
          <a:xfrm>
            <a:off x="880366" y="6422477"/>
            <a:ext cx="1043126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Map of the Roman fleets and major naval bases during the Principate (27 BC – 284 AD)</a:t>
            </a:r>
          </a:p>
        </p:txBody>
      </p:sp>
    </p:spTree>
    <p:extLst>
      <p:ext uri="{BB962C8B-B14F-4D97-AF65-F5344CB8AC3E}">
        <p14:creationId xmlns:p14="http://schemas.microsoft.com/office/powerpoint/2010/main" val="3474070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43901BA-99EE-4F28-8BAB-09672C6F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Georges </a:t>
            </a:r>
            <a:r>
              <a:rPr lang="en-GB" sz="4000" dirty="0" err="1">
                <a:solidFill>
                  <a:srgbClr val="FFFFFF"/>
                </a:solidFill>
              </a:rPr>
              <a:t>Moustaki</a:t>
            </a:r>
            <a:r>
              <a:rPr lang="en-GB" sz="4000" dirty="0">
                <a:solidFill>
                  <a:srgbClr val="FFFFFF"/>
                </a:solidFill>
              </a:rPr>
              <a:t> </a:t>
            </a:r>
            <a:br>
              <a:rPr lang="en-GB" sz="4000" dirty="0">
                <a:solidFill>
                  <a:srgbClr val="FFFFFF"/>
                </a:solidFill>
              </a:rPr>
            </a:br>
            <a:r>
              <a:rPr lang="en-GB" sz="4000" i="1" dirty="0" err="1">
                <a:solidFill>
                  <a:srgbClr val="FFFFFF"/>
                </a:solidFill>
              </a:rPr>
              <a:t>En</a:t>
            </a:r>
            <a:r>
              <a:rPr lang="en-GB" sz="4000" i="1" dirty="0">
                <a:solidFill>
                  <a:srgbClr val="FFFFFF"/>
                </a:solidFill>
              </a:rPr>
              <a:t> </a:t>
            </a:r>
            <a:r>
              <a:rPr lang="en-GB" sz="4000" i="1" dirty="0" err="1">
                <a:solidFill>
                  <a:srgbClr val="FFFFFF"/>
                </a:solidFill>
              </a:rPr>
              <a:t>Méditerranée</a:t>
            </a:r>
            <a:r>
              <a:rPr lang="en-GB" sz="4000" i="1" dirty="0">
                <a:solidFill>
                  <a:srgbClr val="FFFFFF"/>
                </a:solidFill>
              </a:rPr>
              <a:t> </a:t>
            </a:r>
            <a:r>
              <a:rPr lang="en-GB" sz="4000" dirty="0">
                <a:solidFill>
                  <a:srgbClr val="FFFFFF"/>
                </a:solidFill>
              </a:rPr>
              <a:t>(1971)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346F1F-3009-4CC4-B269-F7E781F63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4580097" cy="402325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400" i="1" dirty="0">
                <a:solidFill>
                  <a:srgbClr val="FFFFFF"/>
                </a:solidFill>
              </a:rPr>
              <a:t>Dans ce bassin où jouent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400" i="1" dirty="0">
                <a:solidFill>
                  <a:srgbClr val="FFFFFF"/>
                </a:solidFill>
              </a:rPr>
              <a:t>des enfants aux yeux noirs,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400" i="1" dirty="0">
                <a:solidFill>
                  <a:srgbClr val="FFFFFF"/>
                </a:solidFill>
              </a:rPr>
              <a:t>il y a trois continents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400" i="1" dirty="0">
                <a:solidFill>
                  <a:srgbClr val="FFFFFF"/>
                </a:solidFill>
              </a:rPr>
              <a:t>et des siècles d’histoire,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400" i="1" dirty="0">
                <a:solidFill>
                  <a:srgbClr val="FFFFFF"/>
                </a:solidFill>
              </a:rPr>
              <a:t>des prophètes des dieux,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400" i="1" dirty="0">
                <a:solidFill>
                  <a:srgbClr val="FFFFFF"/>
                </a:solidFill>
              </a:rPr>
              <a:t>le Messie en personne.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400" i="1" dirty="0">
                <a:solidFill>
                  <a:srgbClr val="FFFFFF"/>
                </a:solidFill>
              </a:rPr>
              <a:t>Il y a un bel été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400" i="1" dirty="0">
                <a:solidFill>
                  <a:srgbClr val="FFFFFF"/>
                </a:solidFill>
              </a:rPr>
              <a:t>qui ne craint pas l’automne,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400" i="1" dirty="0">
                <a:solidFill>
                  <a:srgbClr val="FFFFFF"/>
                </a:solidFill>
              </a:rPr>
              <a:t>en Méditerranée.</a:t>
            </a:r>
            <a:endParaRPr lang="en-GB" sz="2400" i="1" dirty="0">
              <a:solidFill>
                <a:srgbClr val="FFFFFF"/>
              </a:solidFill>
            </a:endParaRPr>
          </a:p>
        </p:txBody>
      </p:sp>
      <p:pic>
        <p:nvPicPr>
          <p:cNvPr id="5" name="Immagine 4" descr="Immagine che contiene persona, uomo, musica, chitarra&#10;&#10;Descrizione generata automaticamente">
            <a:extLst>
              <a:ext uri="{FF2B5EF4-FFF2-40B4-BE49-F238E27FC236}">
                <a16:creationId xmlns:a16="http://schemas.microsoft.com/office/drawing/2014/main" id="{463B2C65-55D6-44F2-87C0-E1554FEB5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912" r="24872" b="1"/>
          <a:stretch/>
        </p:blipFill>
        <p:spPr>
          <a:xfrm>
            <a:off x="7210395" y="10"/>
            <a:ext cx="4580097" cy="6857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E23101-D3AE-4933-8F49-6E7D67A44A7A}"/>
              </a:ext>
            </a:extLst>
          </p:cNvPr>
          <p:cNvSpPr txBox="1"/>
          <p:nvPr/>
        </p:nvSpPr>
        <p:spPr>
          <a:xfrm>
            <a:off x="9097883" y="6657945"/>
            <a:ext cx="30941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fr.wikipedia.org/wiki/Natalia_(Moustaki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en-GB" sz="700">
                <a:solidFill>
                  <a:srgbClr val="FFFFFF"/>
                </a:solidFill>
              </a:rPr>
              <a:t> di Autore sconosciuto è concesso in licenza da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66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D74F2B-F837-4FE6-B933-6E7001709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635571" cy="2054471"/>
          </a:xfrm>
        </p:spPr>
        <p:txBody>
          <a:bodyPr/>
          <a:lstStyle/>
          <a:p>
            <a:r>
              <a:rPr lang="en-US" dirty="0"/>
              <a:t>Christianization</a:t>
            </a:r>
          </a:p>
        </p:txBody>
      </p:sp>
      <p:pic>
        <p:nvPicPr>
          <p:cNvPr id="6" name="Segnaposto contenuto 5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A5C286DF-607A-4B5A-A569-9DD403198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6" y="656342"/>
            <a:ext cx="6847635" cy="5451213"/>
          </a:xfrm>
          <a:ln>
            <a:solidFill>
              <a:schemeClr val="tx1"/>
            </a:solidFill>
          </a:ln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1762D9D-BFF4-4538-8756-0B5EEE1D8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635571" cy="3064505"/>
          </a:xfrm>
        </p:spPr>
        <p:txBody>
          <a:bodyPr/>
          <a:lstStyle/>
          <a:p>
            <a:r>
              <a:rPr lang="en-US" dirty="0"/>
              <a:t>Map of the diffusion of Christianity in Europe </a:t>
            </a:r>
          </a:p>
        </p:txBody>
      </p:sp>
    </p:spTree>
    <p:extLst>
      <p:ext uri="{BB962C8B-B14F-4D97-AF65-F5344CB8AC3E}">
        <p14:creationId xmlns:p14="http://schemas.microsoft.com/office/powerpoint/2010/main" val="3264961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C82868-DC0E-4360-AA04-E16B02C7AC31}"/>
              </a:ext>
            </a:extLst>
          </p:cNvPr>
          <p:cNvSpPr txBox="1"/>
          <p:nvPr/>
        </p:nvSpPr>
        <p:spPr>
          <a:xfrm>
            <a:off x="443883" y="6453702"/>
            <a:ext cx="11629748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Map of the main Byzantine-Muslim naval operations and battles in the Mediterranean, 7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–11</a:t>
            </a:r>
            <a:r>
              <a:rPr lang="en-GB" baseline="30000" dirty="0">
                <a:solidFill>
                  <a:schemeClr val="bg1"/>
                </a:solidFill>
              </a:rPr>
              <a:t>th </a:t>
            </a:r>
            <a:r>
              <a:rPr lang="en-GB" dirty="0">
                <a:solidFill>
                  <a:schemeClr val="bg1"/>
                </a:solidFill>
              </a:rPr>
              <a:t> centuries.</a:t>
            </a:r>
          </a:p>
        </p:txBody>
      </p:sp>
      <p:pic>
        <p:nvPicPr>
          <p:cNvPr id="6" name="Immagine 5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87B2D920-DEA7-4E59-8168-CB827DAAB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10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643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C50020-C36D-4975-A7A3-33DD5BAB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br>
              <a:rPr lang="en-GB" dirty="0"/>
            </a:br>
            <a:r>
              <a:rPr lang="en-GB" dirty="0"/>
              <a:t>Maritime Republics</a:t>
            </a:r>
          </a:p>
        </p:txBody>
      </p:sp>
      <p:pic>
        <p:nvPicPr>
          <p:cNvPr id="6" name="Segnaposto contenuto 5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FBE09443-6737-4C86-B8D6-A9F52007C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71" y="163333"/>
            <a:ext cx="5764959" cy="6531334"/>
          </a:xfrm>
          <a:ln>
            <a:solidFill>
              <a:schemeClr val="tx1"/>
            </a:solidFill>
          </a:ln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191A04-F813-46B4-AB64-AEE3F0E64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Also called  ‘‘Merchant Republics’’, the Mediterranean </a:t>
            </a:r>
            <a:r>
              <a:rPr lang="en-US" dirty="0" err="1"/>
              <a:t>thalassocratic</a:t>
            </a:r>
            <a:r>
              <a:rPr lang="en-US" dirty="0"/>
              <a:t> city-states in competition during the last centuries of  the Middle Ages.</a:t>
            </a:r>
          </a:p>
        </p:txBody>
      </p:sp>
    </p:spTree>
    <p:extLst>
      <p:ext uri="{BB962C8B-B14F-4D97-AF65-F5344CB8AC3E}">
        <p14:creationId xmlns:p14="http://schemas.microsoft.com/office/powerpoint/2010/main" val="2818240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CD40EC7-9DCE-4263-BEAE-62F5E5DC0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Sabir: a Mediterranean Lingua Franca 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29691B4-A43F-4BAA-9FE0-8D3F42434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283721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Sabir</a:t>
            </a:r>
            <a:r>
              <a:rPr lang="en-US" dirty="0"/>
              <a:t> (&lt; </a:t>
            </a:r>
            <a:r>
              <a:rPr lang="en-US" i="1" dirty="0"/>
              <a:t>saber </a:t>
            </a:r>
            <a:r>
              <a:rPr lang="en-US" dirty="0"/>
              <a:t>‘to know’) was a </a:t>
            </a:r>
            <a:r>
              <a:rPr lang="en-US" b="1" dirty="0"/>
              <a:t>Lingua Franca </a:t>
            </a:r>
            <a:r>
              <a:rPr lang="en-US" dirty="0"/>
              <a:t>(a bridge language) used in </a:t>
            </a:r>
            <a:r>
              <a:rPr lang="en-US" b="1" dirty="0"/>
              <a:t>Mediterranean basin since 11</a:t>
            </a:r>
            <a:r>
              <a:rPr lang="en-US" b="1" baseline="30000" dirty="0"/>
              <a:t>th</a:t>
            </a:r>
            <a:r>
              <a:rPr lang="en-US" b="1" dirty="0"/>
              <a:t> century BC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language was based mostly on </a:t>
            </a:r>
            <a:r>
              <a:rPr lang="en-GB" b="1" dirty="0"/>
              <a:t>Northern Italy’s languages </a:t>
            </a:r>
            <a:r>
              <a:rPr lang="en-GB" dirty="0"/>
              <a:t>(mainly </a:t>
            </a:r>
            <a:r>
              <a:rPr lang="en-GB" b="1" dirty="0"/>
              <a:t>Venetian</a:t>
            </a:r>
            <a:r>
              <a:rPr lang="en-GB" dirty="0"/>
              <a:t> and </a:t>
            </a:r>
            <a:r>
              <a:rPr lang="en-GB" b="1" dirty="0"/>
              <a:t>Genoese</a:t>
            </a:r>
            <a:r>
              <a:rPr lang="en-GB" dirty="0"/>
              <a:t>) and secondarily from </a:t>
            </a:r>
            <a:r>
              <a:rPr lang="en-GB" b="1" dirty="0" err="1"/>
              <a:t>Occitano</a:t>
            </a:r>
            <a:r>
              <a:rPr lang="en-GB" b="1" dirty="0"/>
              <a:t>-Romance languages </a:t>
            </a:r>
            <a:r>
              <a:rPr lang="en-GB" dirty="0"/>
              <a:t>(</a:t>
            </a:r>
            <a:r>
              <a:rPr lang="en-GB" b="1" dirty="0"/>
              <a:t>Catalan</a:t>
            </a:r>
            <a:r>
              <a:rPr lang="en-GB" dirty="0"/>
              <a:t> and </a:t>
            </a:r>
            <a:r>
              <a:rPr lang="en-GB" b="1" dirty="0"/>
              <a:t>Occitan</a:t>
            </a:r>
            <a:r>
              <a:rPr lang="en-GB" dirty="0"/>
              <a:t>) in the Western Mediterranean area, at first, Lingua Franca later came to have more </a:t>
            </a:r>
            <a:r>
              <a:rPr lang="en-GB" b="1" dirty="0"/>
              <a:t>Spanish</a:t>
            </a:r>
            <a:r>
              <a:rPr lang="en-GB" dirty="0"/>
              <a:t> and </a:t>
            </a:r>
            <a:r>
              <a:rPr lang="en-GB" b="1" dirty="0"/>
              <a:t>Portuguese</a:t>
            </a:r>
            <a:r>
              <a:rPr lang="en-GB" dirty="0"/>
              <a:t> elements, especially on the Barbary Coast (now referred to as the Maghreb). Lingua Franca also borrowed some elements from </a:t>
            </a:r>
            <a:r>
              <a:rPr lang="en-GB" b="1" dirty="0"/>
              <a:t>Berber</a:t>
            </a:r>
            <a:r>
              <a:rPr lang="en-GB" dirty="0"/>
              <a:t>, </a:t>
            </a:r>
            <a:r>
              <a:rPr lang="en-GB" b="1" dirty="0"/>
              <a:t>Turkish</a:t>
            </a:r>
            <a:r>
              <a:rPr lang="en-GB" dirty="0"/>
              <a:t>, </a:t>
            </a:r>
            <a:r>
              <a:rPr lang="en-GB" b="1" dirty="0"/>
              <a:t>French</a:t>
            </a:r>
            <a:r>
              <a:rPr lang="en-GB" dirty="0"/>
              <a:t>, </a:t>
            </a:r>
            <a:r>
              <a:rPr lang="en-GB" b="1" dirty="0"/>
              <a:t>Greek</a:t>
            </a:r>
            <a:r>
              <a:rPr lang="en-GB" dirty="0"/>
              <a:t> and </a:t>
            </a:r>
            <a:r>
              <a:rPr lang="en-GB" b="1" dirty="0"/>
              <a:t>Arabic</a:t>
            </a:r>
            <a:r>
              <a:rPr lang="en-GB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Example: </a:t>
            </a:r>
          </a:p>
          <a:p>
            <a:pPr marL="29260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i="1" dirty="0"/>
              <a:t>Se </a:t>
            </a:r>
            <a:r>
              <a:rPr lang="en-GB" sz="2100" i="1" dirty="0" err="1"/>
              <a:t>ti</a:t>
            </a:r>
            <a:r>
              <a:rPr lang="en-GB" sz="2100" i="1" dirty="0"/>
              <a:t> </a:t>
            </a:r>
            <a:r>
              <a:rPr lang="en-GB" sz="2100" i="1" dirty="0" err="1"/>
              <a:t>sabir</a:t>
            </a:r>
            <a:endParaRPr lang="en-GB" sz="2100" i="1" dirty="0"/>
          </a:p>
          <a:p>
            <a:pPr marL="29260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i="1" dirty="0" err="1"/>
              <a:t>ti</a:t>
            </a:r>
            <a:r>
              <a:rPr lang="en-GB" sz="2100" i="1" dirty="0"/>
              <a:t> </a:t>
            </a:r>
            <a:r>
              <a:rPr lang="en-GB" sz="2100" i="1" dirty="0" err="1"/>
              <a:t>respondir</a:t>
            </a:r>
            <a:r>
              <a:rPr lang="en-GB" sz="2100" i="1" dirty="0"/>
              <a:t>,</a:t>
            </a:r>
          </a:p>
          <a:p>
            <a:pPr marL="29260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i="1" dirty="0"/>
              <a:t>se non </a:t>
            </a:r>
            <a:r>
              <a:rPr lang="en-GB" sz="2100" i="1" dirty="0" err="1"/>
              <a:t>sabir</a:t>
            </a:r>
            <a:endParaRPr lang="en-GB" sz="2100" i="1" dirty="0"/>
          </a:p>
          <a:p>
            <a:pPr marL="29260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i="1" dirty="0" err="1"/>
              <a:t>tazir</a:t>
            </a:r>
            <a:r>
              <a:rPr lang="en-GB" sz="2100" i="1" dirty="0"/>
              <a:t>, </a:t>
            </a:r>
            <a:r>
              <a:rPr lang="en-GB" sz="2100" i="1" dirty="0" err="1"/>
              <a:t>tazir</a:t>
            </a:r>
            <a:r>
              <a:rPr lang="en-GB" sz="2100" i="1" dirty="0"/>
              <a:t>.  </a:t>
            </a:r>
            <a:r>
              <a:rPr lang="en-GB" sz="2100" dirty="0"/>
              <a:t>	 – Molière,  Le Bourgeois </a:t>
            </a:r>
            <a:r>
              <a:rPr lang="en-GB" sz="2100" dirty="0" err="1"/>
              <a:t>gentilhomme</a:t>
            </a:r>
            <a:r>
              <a:rPr lang="en-GB" sz="2100" dirty="0"/>
              <a:t> (1670)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841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5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CB36ACC-E231-48E2-A72E-058ED672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A little </a:t>
            </a:r>
            <a:r>
              <a:rPr lang="en-US" sz="5400" i="1" dirty="0">
                <a:solidFill>
                  <a:srgbClr val="FFFFFF"/>
                </a:solidFill>
              </a:rPr>
              <a:t>Portolano</a:t>
            </a:r>
          </a:p>
        </p:txBody>
      </p:sp>
      <p:cxnSp>
        <p:nvCxnSpPr>
          <p:cNvPr id="23" name="Straight Connector 17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802D0846-B955-4622-9403-FC9247CFE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056" b="8402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4AD8A7-F2E4-40BF-A8FB-E6F1C1A4E43B}"/>
              </a:ext>
            </a:extLst>
          </p:cNvPr>
          <p:cNvSpPr txBox="1"/>
          <p:nvPr/>
        </p:nvSpPr>
        <p:spPr>
          <a:xfrm>
            <a:off x="9097868" y="6657945"/>
            <a:ext cx="30941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 dirty="0">
                <a:solidFill>
                  <a:srgbClr val="FFFFFF"/>
                </a:solidFill>
                <a:hlinkClick r:id="rId3" tooltip="https://commons.wikimedia.org/wiki/File:Nautical_chart_of_Mediterranean_area,_including_Europe_with_British_Isles_and_part_of_Scandinavia.G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</a:t>
            </a:r>
            <a:r>
              <a:rPr lang="en-GB" sz="700" dirty="0" err="1">
                <a:solidFill>
                  <a:srgbClr val="FFFFFF"/>
                </a:solidFill>
                <a:hlinkClick r:id="rId3" tooltip="https://commons.wikimedia.org/wiki/File:Nautical_chart_of_Mediterranean_area,_including_Europe_with_British_Isles_and_part_of_Scandinavia.G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foto</a:t>
            </a:r>
            <a:r>
              <a:rPr lang="en-GB" sz="700" dirty="0">
                <a:solidFill>
                  <a:srgbClr val="FFFFFF"/>
                </a:solidFill>
              </a:rPr>
              <a:t> di </a:t>
            </a:r>
            <a:r>
              <a:rPr lang="en-GB" sz="700" dirty="0" err="1">
                <a:solidFill>
                  <a:srgbClr val="FFFFFF"/>
                </a:solidFill>
              </a:rPr>
              <a:t>Autore</a:t>
            </a:r>
            <a:r>
              <a:rPr lang="en-GB" sz="700" dirty="0">
                <a:solidFill>
                  <a:srgbClr val="FFFFFF"/>
                </a:solidFill>
              </a:rPr>
              <a:t> </a:t>
            </a:r>
            <a:r>
              <a:rPr lang="en-GB" sz="700" dirty="0" err="1">
                <a:solidFill>
                  <a:srgbClr val="FFFFFF"/>
                </a:solidFill>
              </a:rPr>
              <a:t>sconosciuto</a:t>
            </a:r>
            <a:r>
              <a:rPr lang="en-GB" sz="700" dirty="0">
                <a:solidFill>
                  <a:srgbClr val="FFFFFF"/>
                </a:solidFill>
              </a:rPr>
              <a:t> è </a:t>
            </a:r>
            <a:r>
              <a:rPr lang="en-GB" sz="700" dirty="0" err="1">
                <a:solidFill>
                  <a:srgbClr val="FFFFFF"/>
                </a:solidFill>
              </a:rPr>
              <a:t>concesso</a:t>
            </a:r>
            <a:r>
              <a:rPr lang="en-GB" sz="700" dirty="0">
                <a:solidFill>
                  <a:srgbClr val="FFFFFF"/>
                </a:solidFill>
              </a:rPr>
              <a:t> in </a:t>
            </a:r>
            <a:r>
              <a:rPr lang="en-GB" sz="700" dirty="0" err="1">
                <a:solidFill>
                  <a:srgbClr val="FFFFFF"/>
                </a:solidFill>
              </a:rPr>
              <a:t>licenza</a:t>
            </a:r>
            <a:r>
              <a:rPr lang="en-GB" sz="700" dirty="0">
                <a:solidFill>
                  <a:srgbClr val="FFFFFF"/>
                </a:solidFill>
              </a:rPr>
              <a:t> da </a:t>
            </a:r>
            <a:r>
              <a:rPr lang="en-GB" sz="700" dirty="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4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ADD07CB-1E98-4A00-91E3-C38ADAB17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portolan chart?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79B268-12EC-49CA-8173-7C325E74D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212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“</a:t>
            </a:r>
            <a:r>
              <a:rPr lang="en-GB" b="1" dirty="0"/>
              <a:t>portolan chart</a:t>
            </a:r>
            <a:r>
              <a:rPr lang="en-GB" dirty="0"/>
              <a:t>, also called harbour-finding chart, compass chart, or rhumb chart, </a:t>
            </a:r>
            <a:r>
              <a:rPr lang="en-GB" b="1" dirty="0"/>
              <a:t>navigational chart of the European Middle Ages </a:t>
            </a:r>
            <a:r>
              <a:rPr lang="en-GB" dirty="0"/>
              <a:t>(1300–1500)”. – </a:t>
            </a:r>
            <a:r>
              <a:rPr lang="en-GB" i="1" dirty="0"/>
              <a:t>Encyclopaedia Britannica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b="1" dirty="0"/>
              <a:t>Portolan chart </a:t>
            </a:r>
            <a:r>
              <a:rPr lang="en-GB" dirty="0"/>
              <a:t>(&lt; it. portolano  &lt; it. </a:t>
            </a:r>
            <a:r>
              <a:rPr lang="en-GB" dirty="0" err="1"/>
              <a:t>porto</a:t>
            </a:r>
            <a:r>
              <a:rPr lang="en-GB" dirty="0"/>
              <a:t> (lat. PORTUS) ‘(chart) relative to the ports’) is the </a:t>
            </a:r>
            <a:r>
              <a:rPr lang="en-GB" b="1" dirty="0"/>
              <a:t>navigation map of Middle Ages</a:t>
            </a:r>
            <a:r>
              <a:rPr lang="en-GB" dirty="0"/>
              <a:t>, dedicate to the Mediterranean and Black Sea areas.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The principal elements of portolan charts are: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900" b="1" dirty="0"/>
              <a:t>Sea coasts </a:t>
            </a:r>
            <a:r>
              <a:rPr lang="en-GB" sz="1900" dirty="0"/>
              <a:t>and </a:t>
            </a:r>
            <a:r>
              <a:rPr lang="en-GB" sz="1900" b="1" dirty="0"/>
              <a:t>port names</a:t>
            </a:r>
            <a:r>
              <a:rPr lang="en-GB" sz="1900" dirty="0"/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900" b="1" dirty="0" err="1"/>
              <a:t>Windroses</a:t>
            </a:r>
            <a:r>
              <a:rPr lang="en-GB" sz="1900" dirty="0"/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900" b="1" dirty="0" err="1"/>
              <a:t>Rhumbline</a:t>
            </a:r>
            <a:r>
              <a:rPr lang="en-GB" sz="1900" b="1" dirty="0"/>
              <a:t> networks</a:t>
            </a:r>
            <a:r>
              <a:rPr lang="en-GB" sz="19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557336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C3344C-6D64-4C30-A73A-8F300DAF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4"/>
            <a:ext cx="3517567" cy="793842"/>
          </a:xfrm>
        </p:spPr>
        <p:txBody>
          <a:bodyPr/>
          <a:lstStyle/>
          <a:p>
            <a:r>
              <a:rPr lang="en-US" dirty="0"/>
              <a:t>Windrose</a:t>
            </a:r>
          </a:p>
        </p:txBody>
      </p:sp>
      <p:pic>
        <p:nvPicPr>
          <p:cNvPr id="6" name="Segnaposto contenuto 5">
            <a:hlinkClick r:id="rId2"/>
            <a:extLst>
              <a:ext uri="{FF2B5EF4-FFF2-40B4-BE49-F238E27FC236}">
                <a16:creationId xmlns:a16="http://schemas.microsoft.com/office/drawing/2014/main" id="{2B9E5DF9-AD62-43A5-AB43-A5582E5A5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32" y="259794"/>
            <a:ext cx="5846108" cy="6338412"/>
          </a:xfrm>
          <a:ln>
            <a:solidFill>
              <a:schemeClr val="tx1"/>
            </a:solidFill>
          </a:ln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0754ED-0DF3-434E-B14B-102016E6D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1935331"/>
            <a:ext cx="3893024" cy="44921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main winds: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(N) Tramontana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(NE) Greco (or Bora)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(E) Levante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(SE) Scirocco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(S) Mezzodì (or Ostro)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(SW) Libeccio (or Garbino)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(W) Ponente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(NW) Maestro (or Mistral)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600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9CD8986-D8A8-48DD-B512-75AB043F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Rhumbline</a:t>
            </a:r>
            <a:r>
              <a:rPr lang="en-GB" dirty="0"/>
              <a:t> network</a:t>
            </a:r>
          </a:p>
        </p:txBody>
      </p:sp>
      <p:pic>
        <p:nvPicPr>
          <p:cNvPr id="8" name="Segnaposto contenuto 7" descr="Immagine che contiene cupola, edificio, soffitto, parecchi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868A8293-BDF0-41EF-AB71-780F85657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25" y="147918"/>
            <a:ext cx="6118567" cy="6562164"/>
          </a:xfrm>
          <a:ln>
            <a:solidFill>
              <a:schemeClr val="tx1"/>
            </a:solidFill>
          </a:ln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29DE9C8-55FB-4FCB-85CD-38D56757F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813125" cy="306450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 </a:t>
            </a:r>
            <a:r>
              <a:rPr lang="en-US" dirty="0" err="1"/>
              <a:t>windrose</a:t>
            </a:r>
            <a:r>
              <a:rPr lang="en-US" dirty="0"/>
              <a:t> network.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Starting from a </a:t>
            </a:r>
            <a:r>
              <a:rPr lang="en-US" dirty="0" err="1"/>
              <a:t>windrose</a:t>
            </a:r>
            <a:r>
              <a:rPr lang="en-US" dirty="0"/>
              <a:t> (also called compass rose), the  projection lines are drawn.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lines are the </a:t>
            </a:r>
            <a:r>
              <a:rPr lang="en-US" dirty="0" err="1"/>
              <a:t>rhumblines</a:t>
            </a:r>
            <a:r>
              <a:rPr lang="en-US" dirty="0"/>
              <a:t>, the navigation routes.</a:t>
            </a:r>
          </a:p>
        </p:txBody>
      </p:sp>
    </p:spTree>
    <p:extLst>
      <p:ext uri="{BB962C8B-B14F-4D97-AF65-F5344CB8AC3E}">
        <p14:creationId xmlns:p14="http://schemas.microsoft.com/office/powerpoint/2010/main" val="3114038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3635C1-E52E-4BAE-A35E-95B445074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600060" cy="2093975"/>
          </a:xfrm>
        </p:spPr>
        <p:txBody>
          <a:bodyPr/>
          <a:lstStyle/>
          <a:p>
            <a:r>
              <a:rPr lang="en-US" dirty="0"/>
              <a:t>A portolan chart</a:t>
            </a:r>
          </a:p>
        </p:txBody>
      </p:sp>
      <p:pic>
        <p:nvPicPr>
          <p:cNvPr id="6" name="Segnaposto contenuto 5">
            <a:hlinkClick r:id="rId2"/>
            <a:extLst>
              <a:ext uri="{FF2B5EF4-FFF2-40B4-BE49-F238E27FC236}">
                <a16:creationId xmlns:a16="http://schemas.microsoft.com/office/drawing/2014/main" id="{D848A888-7837-4762-A7D6-93E06C0B6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19" y="543757"/>
            <a:ext cx="6924582" cy="5770485"/>
          </a:xfrm>
          <a:ln>
            <a:solidFill>
              <a:schemeClr val="tx1"/>
            </a:solidFill>
          </a:ln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F2BAFE-C25E-40CF-A969-CB153C14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600060" cy="3064505"/>
          </a:xfrm>
        </p:spPr>
        <p:txBody>
          <a:bodyPr/>
          <a:lstStyle/>
          <a:p>
            <a:r>
              <a:rPr lang="it-IT" dirty="0"/>
              <a:t>Pietro </a:t>
            </a:r>
            <a:r>
              <a:rPr lang="it-IT" dirty="0" err="1"/>
              <a:t>Visconti’s</a:t>
            </a:r>
            <a:r>
              <a:rPr lang="it-IT" dirty="0"/>
              <a:t> </a:t>
            </a:r>
            <a:r>
              <a:rPr lang="it-IT" dirty="0" err="1"/>
              <a:t>portolan</a:t>
            </a:r>
            <a:r>
              <a:rPr lang="it-IT" dirty="0"/>
              <a:t> chart (1311)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6346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3CE6BB76-CD6F-4773-89F9-42148A599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28" y="0"/>
            <a:ext cx="8771139" cy="6409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728337-2CE1-49DA-BDB8-0112F0A6ABA8}"/>
              </a:ext>
            </a:extLst>
          </p:cNvPr>
          <p:cNvSpPr txBox="1"/>
          <p:nvPr/>
        </p:nvSpPr>
        <p:spPr>
          <a:xfrm>
            <a:off x="880366" y="6422477"/>
            <a:ext cx="1043126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Portolan chart (14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 century BC) – Library of Congress (Washington, D.C.) </a:t>
            </a:r>
          </a:p>
        </p:txBody>
      </p:sp>
    </p:spTree>
    <p:extLst>
      <p:ext uri="{BB962C8B-B14F-4D97-AF65-F5344CB8AC3E}">
        <p14:creationId xmlns:p14="http://schemas.microsoft.com/office/powerpoint/2010/main" val="4420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8F0A37D-2337-4AAF-98B0-7E4E9B98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F73AED-BC56-4085-A39A-C91B269DB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Summary of presentation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5CCCF0-E573-463A-9760-1FDC0B2C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7234D70-FB65-4E99-985E-64D21967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2" name="Segnaposto contenuto 2">
            <a:extLst>
              <a:ext uri="{FF2B5EF4-FFF2-40B4-BE49-F238E27FC236}">
                <a16:creationId xmlns:a16="http://schemas.microsoft.com/office/drawing/2014/main" id="{F930A9C2-933C-7B96-0F2F-A55CBB0A3E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76736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7704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6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5BD1B4F1-B3EB-4481-9A4B-D37E279D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Carthage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04785BB-1712-4052-B769-2F5A4A554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Phoenician colony in nowadays Tunis.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Became one of the commercial capital of the Mediterranean area thanks to his favorable position, in the middle of Mediterranean Sea.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Its characteristic is the circular port. 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7" name="Segnaposto contenuto 6">
            <a:hlinkClick r:id="rId2"/>
            <a:extLst>
              <a:ext uri="{FF2B5EF4-FFF2-40B4-BE49-F238E27FC236}">
                <a16:creationId xmlns:a16="http://schemas.microsoft.com/office/drawing/2014/main" id="{ACF21D94-DB86-4B31-8BC6-4076022F9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52" y="190501"/>
            <a:ext cx="6476997" cy="6476997"/>
          </a:xfrm>
        </p:spPr>
      </p:pic>
    </p:spTree>
    <p:extLst>
      <p:ext uri="{BB962C8B-B14F-4D97-AF65-F5344CB8AC3E}">
        <p14:creationId xmlns:p14="http://schemas.microsoft.com/office/powerpoint/2010/main" val="4061328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6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5BD1B4F1-B3EB-4481-9A4B-D37E279D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Rhodes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04785BB-1712-4052-B769-2F5A4A554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Port of the Aegean sea.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Its lighthouse was on the top of the monumental </a:t>
            </a:r>
            <a:r>
              <a:rPr lang="en-US" i="1" dirty="0"/>
              <a:t>Colossus</a:t>
            </a:r>
            <a:r>
              <a:rPr lang="en-US" dirty="0"/>
              <a:t>, one of  the </a:t>
            </a:r>
            <a:r>
              <a:rPr lang="en-GB" dirty="0"/>
              <a:t>Seven Wonders of the Ancient World.</a:t>
            </a:r>
          </a:p>
        </p:txBody>
      </p:sp>
      <p:pic>
        <p:nvPicPr>
          <p:cNvPr id="8" name="Segnaposto contenuto 7" descr="Immagine che contiene testo, tessuto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EE459F5E-D674-417F-B88F-EDD646F6A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91" y="694877"/>
            <a:ext cx="7361609" cy="5468245"/>
          </a:xfrm>
        </p:spPr>
      </p:pic>
    </p:spTree>
    <p:extLst>
      <p:ext uri="{BB962C8B-B14F-4D97-AF65-F5344CB8AC3E}">
        <p14:creationId xmlns:p14="http://schemas.microsoft.com/office/powerpoint/2010/main" val="107836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6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5BD1B4F1-B3EB-4481-9A4B-D37E279D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Alexandria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04785BB-1712-4052-B769-2F5A4A554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City in Egypt </a:t>
            </a:r>
            <a:r>
              <a:rPr lang="en-GB" dirty="0"/>
              <a:t>in the Nile Delta and on the Eastern coast of Mediterranean Sea.</a:t>
            </a:r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Its lighthouse, the </a:t>
            </a:r>
            <a:r>
              <a:rPr lang="en-US" i="1" dirty="0"/>
              <a:t>Pharos</a:t>
            </a:r>
            <a:r>
              <a:rPr lang="en-US" dirty="0"/>
              <a:t>, was </a:t>
            </a:r>
            <a:r>
              <a:rPr lang="en-GB" dirty="0"/>
              <a:t>one of the Seven Wonders of the Ancient World.</a:t>
            </a:r>
            <a:r>
              <a:rPr lang="en-US" dirty="0"/>
              <a:t>  </a:t>
            </a:r>
          </a:p>
        </p:txBody>
      </p:sp>
      <p:pic>
        <p:nvPicPr>
          <p:cNvPr id="8" name="Segnaposto contenuto 7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A2E3DD17-9FE5-4017-9844-E0C61C443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77" y="418840"/>
            <a:ext cx="7253398" cy="6020319"/>
          </a:xfrm>
        </p:spPr>
      </p:pic>
    </p:spTree>
    <p:extLst>
      <p:ext uri="{BB962C8B-B14F-4D97-AF65-F5344CB8AC3E}">
        <p14:creationId xmlns:p14="http://schemas.microsoft.com/office/powerpoint/2010/main" val="2784200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6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5BD1B4F1-B3EB-4481-9A4B-D37E279D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Neapolis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04785BB-1712-4052-B769-2F5A4A554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Greek Colony of the Magna Graecia.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Nowadays city of Naples.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7" name="Segnaposto contenuto 6" descr="Immagine che contiene natura, montagna, altopiano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D5937F96-5BC4-4EEE-A344-3C13C9582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97" y="785313"/>
            <a:ext cx="7041297" cy="5287373"/>
          </a:xfrm>
        </p:spPr>
      </p:pic>
    </p:spTree>
    <p:extLst>
      <p:ext uri="{BB962C8B-B14F-4D97-AF65-F5344CB8AC3E}">
        <p14:creationId xmlns:p14="http://schemas.microsoft.com/office/powerpoint/2010/main" val="3237536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6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5BD1B4F1-B3EB-4481-9A4B-D37E279D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Portus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04785BB-1712-4052-B769-2F5A4A554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fluvial harbor of the Tiber river, one of the main commercial gate of the Ancient Rome. 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Nowadays is Ostia (RM).</a:t>
            </a:r>
          </a:p>
        </p:txBody>
      </p:sp>
      <p:pic>
        <p:nvPicPr>
          <p:cNvPr id="8" name="Segnaposto contenuto 7" descr="Immagine che contiene testo, vecchio, bosco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54BABF6C-A204-471A-89C7-7C1B6F2C8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8673" r="12953" b="16118"/>
          <a:stretch/>
        </p:blipFill>
        <p:spPr>
          <a:xfrm>
            <a:off x="4481993" y="850037"/>
            <a:ext cx="7537703" cy="51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58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6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5BD1B4F1-B3EB-4481-9A4B-D37E279D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16" y="516836"/>
            <a:ext cx="4023585" cy="17114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Constantinople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04785BB-1712-4052-B769-2F5A4A554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848634" cy="3342747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Capital of the Eastern Roman Empire, then Byzantium, capital of the Byzantine Empire (</a:t>
            </a:r>
            <a:r>
              <a:rPr lang="en-US" dirty="0" err="1"/>
              <a:t>Prosphorion</a:t>
            </a:r>
            <a:r>
              <a:rPr lang="en-US" dirty="0"/>
              <a:t> </a:t>
            </a:r>
            <a:r>
              <a:rPr lang="en-US" dirty="0" err="1"/>
              <a:t>Harbour</a:t>
            </a:r>
            <a:r>
              <a:rPr lang="en-US" dirty="0"/>
              <a:t>).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Ottoman Turkish conquests it in 1453.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gate of </a:t>
            </a:r>
            <a:r>
              <a:rPr lang="en-US" dirty="0" err="1"/>
              <a:t>Bosphorus</a:t>
            </a:r>
            <a:r>
              <a:rPr lang="en-US" dirty="0"/>
              <a:t>. 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Now adays Istanbul (Turkey). </a:t>
            </a:r>
          </a:p>
        </p:txBody>
      </p:sp>
      <p:pic>
        <p:nvPicPr>
          <p:cNvPr id="7" name="Segnaposto contenuto 6" descr="Immagine che contiene testo, natura, costa, resort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10F5099E-FAD4-45E5-8558-6E0AEEF5B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91" y="1350085"/>
            <a:ext cx="7243716" cy="4201355"/>
          </a:xfrm>
        </p:spPr>
      </p:pic>
    </p:spTree>
    <p:extLst>
      <p:ext uri="{BB962C8B-B14F-4D97-AF65-F5344CB8AC3E}">
        <p14:creationId xmlns:p14="http://schemas.microsoft.com/office/powerpoint/2010/main" val="3952918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0BF02D3-F05C-4726-A860-2FBC3769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Venezia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DB27D19-A15B-403D-B67D-298204820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684319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City in the Nord-East of the Italian Peninsula on the Adriatic Sea.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It was built on the </a:t>
            </a:r>
            <a:r>
              <a:rPr lang="en-US" i="1" dirty="0"/>
              <a:t>laguna</a:t>
            </a:r>
            <a:r>
              <a:rPr lang="en-US" dirty="0"/>
              <a:t>, a small land surrounded by the sea.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During the centuries, Venice has been one of the commercial capitals of the Middle Ages and Early modern period.  </a:t>
            </a:r>
          </a:p>
        </p:txBody>
      </p:sp>
      <p:pic>
        <p:nvPicPr>
          <p:cNvPr id="10" name="Segnaposto contenuto 9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C2676D05-8638-4B16-A5B3-5AD9DCEEC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16643" b="-2"/>
          <a:stretch/>
        </p:blipFill>
        <p:spPr>
          <a:xfrm>
            <a:off x="4976081" y="365403"/>
            <a:ext cx="6734476" cy="612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79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0BF02D3-F05C-4726-A860-2FBC3769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Genova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DB27D19-A15B-403D-B67D-298204820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City in the Nord-West of the Italian Peninsula on the </a:t>
            </a:r>
            <a:r>
              <a:rPr lang="en-GB" dirty="0"/>
              <a:t>Tyrrhenian</a:t>
            </a:r>
            <a:r>
              <a:rPr lang="en-GB" i="1" dirty="0"/>
              <a:t> </a:t>
            </a:r>
            <a:r>
              <a:rPr lang="en-GB" dirty="0"/>
              <a:t>Sea</a:t>
            </a:r>
            <a:r>
              <a:rPr lang="en-US" dirty="0"/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Like Venice, Genoa </a:t>
            </a:r>
            <a:r>
              <a:rPr lang="en-US" dirty="0"/>
              <a:t>has been one of the commercial capitals of the Middle Ages and Early modern period.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7" name="Segnaposto contenuto 6" descr="Immagine che contiene mappa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E4A12289-AD7B-40A6-8E47-29D4120CE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97" y="475250"/>
            <a:ext cx="7062781" cy="5907499"/>
          </a:xfrm>
        </p:spPr>
      </p:pic>
    </p:spTree>
    <p:extLst>
      <p:ext uri="{BB962C8B-B14F-4D97-AF65-F5344CB8AC3E}">
        <p14:creationId xmlns:p14="http://schemas.microsoft.com/office/powerpoint/2010/main" val="704042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DD2F55-F764-49AE-A5CA-15A4742D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Ports and Mediterranean History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45FC97-F250-49B3-A1C9-B05C8DA74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24821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 </a:t>
            </a:r>
            <a:r>
              <a:rPr lang="en-US" dirty="0"/>
              <a:t>It’s commonly known that the </a:t>
            </a:r>
            <a:r>
              <a:rPr lang="en-US" b="1" dirty="0"/>
              <a:t>Mediterranean Sea </a:t>
            </a:r>
            <a:r>
              <a:rPr lang="en-US" dirty="0"/>
              <a:t>was a </a:t>
            </a:r>
            <a:r>
              <a:rPr lang="en-US" b="1" dirty="0"/>
              <a:t>bridge between people.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The </a:t>
            </a:r>
            <a:r>
              <a:rPr lang="en-US" b="1" dirty="0"/>
              <a:t>ports</a:t>
            </a:r>
            <a:r>
              <a:rPr lang="en-US" dirty="0"/>
              <a:t> are the </a:t>
            </a:r>
            <a:r>
              <a:rPr lang="en-US" b="1" dirty="0"/>
              <a:t>knots of a network </a:t>
            </a:r>
            <a:r>
              <a:rPr lang="en-US" dirty="0"/>
              <a:t>that connect people from different cultures.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The </a:t>
            </a:r>
            <a:r>
              <a:rPr lang="en-US" b="1" dirty="0"/>
              <a:t>History of the Mediterranean </a:t>
            </a:r>
            <a:r>
              <a:rPr lang="en-US" dirty="0"/>
              <a:t>can be considered an </a:t>
            </a:r>
            <a:r>
              <a:rPr lang="en-US" b="1" dirty="0"/>
              <a:t>history of the people moving across the Mediterranean Sea </a:t>
            </a:r>
            <a:r>
              <a:rPr lang="en-US" dirty="0"/>
              <a:t>(e.g., migrations, commences, wars, etc.).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In addition, the </a:t>
            </a:r>
            <a:r>
              <a:rPr lang="en-US" b="1" dirty="0"/>
              <a:t>domination on the Mediterranean Sea </a:t>
            </a:r>
            <a:r>
              <a:rPr lang="en-US" dirty="0"/>
              <a:t>(the so called “thalassocracy”) or part of it has been a </a:t>
            </a:r>
            <a:r>
              <a:rPr lang="en-US" b="1" dirty="0"/>
              <a:t>crucial aspect for the European politics.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For these reasons, we tried to see the </a:t>
            </a:r>
            <a:r>
              <a:rPr lang="en-US" b="1" dirty="0"/>
              <a:t>history of the Mediterranean Sea </a:t>
            </a:r>
            <a:r>
              <a:rPr lang="en-US" dirty="0"/>
              <a:t>through the </a:t>
            </a:r>
            <a:r>
              <a:rPr lang="en-US" b="1" dirty="0"/>
              <a:t>history of ports and maritime routes</a:t>
            </a:r>
            <a:r>
              <a:rPr lang="en-US" dirty="0"/>
              <a:t>, as a </a:t>
            </a:r>
            <a:r>
              <a:rPr lang="en-US" b="1" i="1" dirty="0"/>
              <a:t>Portolano</a:t>
            </a:r>
            <a:r>
              <a:rPr lang="en-US" b="1" dirty="0"/>
              <a:t> book</a:t>
            </a:r>
            <a:r>
              <a:rPr lang="en-US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53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5" descr="Rocky cove by the ocean">
            <a:extLst>
              <a:ext uri="{FF2B5EF4-FFF2-40B4-BE49-F238E27FC236}">
                <a16:creationId xmlns:a16="http://schemas.microsoft.com/office/drawing/2014/main" id="{55F8AE8F-1C9E-E3BE-AF02-B5415FBF5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37E0400-E9ED-46D6-A946-A7B49DB41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5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2CACD289-F09B-407C-8B0C-7FE72958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91" y="3331444"/>
            <a:ext cx="6470692" cy="12293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Thank you!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bg1">
                <a:alpha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378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ix pins pointed on several spots on a road map">
            <a:extLst>
              <a:ext uri="{FF2B5EF4-FFF2-40B4-BE49-F238E27FC236}">
                <a16:creationId xmlns:a16="http://schemas.microsoft.com/office/drawing/2014/main" id="{046080D6-7EB0-8B7D-0F81-B660EB3EB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327" b="124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99B42CE-D6D0-4A40-892A-82A81A90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Mapping the Mediterranean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!!footer rectangle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064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415EFB-4ACC-4B0D-9AA2-05DD1700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Maps and Mapping Work 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22504F-A82D-42B1-9267-A35C19FFA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1782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“</a:t>
            </a:r>
            <a:r>
              <a:rPr lang="en-GB" sz="2200" b="1" dirty="0"/>
              <a:t>Two</a:t>
            </a:r>
            <a:r>
              <a:rPr lang="en-GB" sz="2200" dirty="0"/>
              <a:t> important </a:t>
            </a:r>
            <a:r>
              <a:rPr lang="en-GB" sz="2200" b="1" dirty="0"/>
              <a:t>characteristics</a:t>
            </a:r>
            <a:r>
              <a:rPr lang="en-GB" sz="2200" dirty="0"/>
              <a:t> of maps should be noticed. A </a:t>
            </a:r>
            <a:r>
              <a:rPr lang="en-GB" sz="2200" b="1" dirty="0"/>
              <a:t>map is not the territory it represents</a:t>
            </a:r>
            <a:r>
              <a:rPr lang="en-GB" sz="2200" dirty="0"/>
              <a:t>, but, if correct, it </a:t>
            </a:r>
            <a:r>
              <a:rPr lang="en-GB" sz="2200" b="1" dirty="0"/>
              <a:t>has a similar structure to the territory</a:t>
            </a:r>
            <a:r>
              <a:rPr lang="en-GB" sz="2200" dirty="0"/>
              <a:t>, which accounts for its usefulness”. – Alfred Korzybski.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/>
              <a:t> A </a:t>
            </a:r>
            <a:r>
              <a:rPr lang="en-GB" sz="2200" b="1" dirty="0"/>
              <a:t>map is </a:t>
            </a:r>
            <a:r>
              <a:rPr lang="en-GB" sz="2200" dirty="0"/>
              <a:t>always </a:t>
            </a:r>
            <a:r>
              <a:rPr lang="en-GB" sz="2200" b="1" dirty="0"/>
              <a:t>an interpretation </a:t>
            </a:r>
            <a:r>
              <a:rPr lang="en-GB" sz="2200" dirty="0"/>
              <a:t>of a territory.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200" dirty="0"/>
              <a:t> A map is always: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b="1" dirty="0"/>
              <a:t>reduced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b="1" dirty="0"/>
              <a:t>approximated</a:t>
            </a:r>
            <a:r>
              <a:rPr lang="en-GB" sz="22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200" b="1" dirty="0"/>
              <a:t>symbolic</a:t>
            </a:r>
            <a:r>
              <a:rPr lang="en-GB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070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50BD5E-53A4-4513-A7E0-8D53337FE919}"/>
              </a:ext>
            </a:extLst>
          </p:cNvPr>
          <p:cNvSpPr txBox="1"/>
          <p:nvPr/>
        </p:nvSpPr>
        <p:spPr>
          <a:xfrm>
            <a:off x="870500" y="6411299"/>
            <a:ext cx="939578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Map of the world according to Eratosthenes (276 BC - 194 DC)</a:t>
            </a:r>
          </a:p>
        </p:txBody>
      </p:sp>
      <p:pic>
        <p:nvPicPr>
          <p:cNvPr id="3" name="Immagine 2">
            <a:hlinkClick r:id="rId2"/>
            <a:extLst>
              <a:ext uri="{FF2B5EF4-FFF2-40B4-BE49-F238E27FC236}">
                <a16:creationId xmlns:a16="http://schemas.microsoft.com/office/drawing/2014/main" id="{2DECEF49-3CDB-4693-8F9E-5C2C48341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0" y="0"/>
            <a:ext cx="10451000" cy="6363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7401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C0119F4-E425-40DE-A0EF-3087BDF8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T-O Diagram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7A4DEBB-6B35-4BA0-8056-8E0E3C321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Image-concept of the known world during the Middle Ages. </a:t>
            </a:r>
          </a:p>
        </p:txBody>
      </p:sp>
      <p:pic>
        <p:nvPicPr>
          <p:cNvPr id="9" name="Segnaposto contenuto 8">
            <a:hlinkClick r:id="rId2"/>
            <a:extLst>
              <a:ext uri="{FF2B5EF4-FFF2-40B4-BE49-F238E27FC236}">
                <a16:creationId xmlns:a16="http://schemas.microsoft.com/office/drawing/2014/main" id="{E81C3EC9-1BDB-40BA-B07F-D7F344592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74" y="446884"/>
            <a:ext cx="5964232" cy="596423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6783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hlinkClick r:id="rId2"/>
            <a:extLst>
              <a:ext uri="{FF2B5EF4-FFF2-40B4-BE49-F238E27FC236}">
                <a16:creationId xmlns:a16="http://schemas.microsoft.com/office/drawing/2014/main" id="{9C2C66F7-7843-4DF9-B6A5-D88E8B9E5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696"/>
            <a:ext cx="12192000" cy="5086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1DA05C-A8C5-4BA2-9A5C-DD4985A478B9}"/>
              </a:ext>
            </a:extLst>
          </p:cNvPr>
          <p:cNvSpPr txBox="1"/>
          <p:nvPr/>
        </p:nvSpPr>
        <p:spPr>
          <a:xfrm>
            <a:off x="1074687" y="6457890"/>
            <a:ext cx="939578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Map of al-Idrisi (1099-1165)</a:t>
            </a:r>
          </a:p>
        </p:txBody>
      </p:sp>
    </p:spTree>
    <p:extLst>
      <p:ext uri="{BB962C8B-B14F-4D97-AF65-F5344CB8AC3E}">
        <p14:creationId xmlns:p14="http://schemas.microsoft.com/office/powerpoint/2010/main" val="1014131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galleria, stanza, cornice&#10;&#10;Descrizione generata automaticamente">
            <a:hlinkClick r:id="rId2"/>
            <a:extLst>
              <a:ext uri="{FF2B5EF4-FFF2-40B4-BE49-F238E27FC236}">
                <a16:creationId xmlns:a16="http://schemas.microsoft.com/office/drawing/2014/main" id="{7F1347A4-3A92-4883-B5A4-8A930E462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7314" r="22764" b="24790"/>
          <a:stretch/>
        </p:blipFill>
        <p:spPr>
          <a:xfrm>
            <a:off x="991340" y="12526"/>
            <a:ext cx="10209320" cy="64133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94223A-69D2-42BD-A21A-64B644AA1FB6}"/>
              </a:ext>
            </a:extLst>
          </p:cNvPr>
          <p:cNvSpPr txBox="1"/>
          <p:nvPr/>
        </p:nvSpPr>
        <p:spPr>
          <a:xfrm>
            <a:off x="991340" y="6425852"/>
            <a:ext cx="939578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Map of Enrico Martello (1489)</a:t>
            </a:r>
          </a:p>
        </p:txBody>
      </p:sp>
    </p:spTree>
    <p:extLst>
      <p:ext uri="{BB962C8B-B14F-4D97-AF65-F5344CB8AC3E}">
        <p14:creationId xmlns:p14="http://schemas.microsoft.com/office/powerpoint/2010/main" val="23062944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Sagona Extra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agona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1267</Words>
  <Application>Microsoft Office PowerPoint</Application>
  <PresentationFormat>Widescreen</PresentationFormat>
  <Paragraphs>124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4" baseType="lpstr">
      <vt:lpstr>Arial</vt:lpstr>
      <vt:lpstr>Calibri</vt:lpstr>
      <vt:lpstr>Sagona Book</vt:lpstr>
      <vt:lpstr>Sagona ExtraLight</vt:lpstr>
      <vt:lpstr>RetrospectVTI</vt:lpstr>
      <vt:lpstr>From Port to Port</vt:lpstr>
      <vt:lpstr>Georges Moustaki  En Méditerranée (1971)</vt:lpstr>
      <vt:lpstr>Summary of presentation</vt:lpstr>
      <vt:lpstr>Mapping the Mediterranean</vt:lpstr>
      <vt:lpstr>Maps and Mapping Work </vt:lpstr>
      <vt:lpstr>Presentazione standard di PowerPoint</vt:lpstr>
      <vt:lpstr>The  T-O Diagram</vt:lpstr>
      <vt:lpstr>Presentazione standard di PowerPoint</vt:lpstr>
      <vt:lpstr>Presentazione standard di PowerPoint</vt:lpstr>
      <vt:lpstr>Presentazione standard di PowerPoint</vt:lpstr>
      <vt:lpstr>Goods and People across the Sea: a Mediterranean History </vt:lpstr>
      <vt:lpstr>Migrations in human history  </vt:lpstr>
      <vt:lpstr>Presentazione standard di PowerPoint</vt:lpstr>
      <vt:lpstr>Presentazione standard di PowerPoint</vt:lpstr>
      <vt:lpstr>Presentazione standard di PowerPoint</vt:lpstr>
      <vt:lpstr>Magna Graecia</vt:lpstr>
      <vt:lpstr>Etruscan cities  </vt:lpstr>
      <vt:lpstr>Presentazione standard di PowerPoint</vt:lpstr>
      <vt:lpstr>Presentazione standard di PowerPoint</vt:lpstr>
      <vt:lpstr>Christianization</vt:lpstr>
      <vt:lpstr>Presentazione standard di PowerPoint</vt:lpstr>
      <vt:lpstr>The  Maritime Republics</vt:lpstr>
      <vt:lpstr>Sabir: a Mediterranean Lingua Franca </vt:lpstr>
      <vt:lpstr>A little Portolano</vt:lpstr>
      <vt:lpstr>What is a portolan chart?</vt:lpstr>
      <vt:lpstr>Windrose</vt:lpstr>
      <vt:lpstr>Rhumbline network</vt:lpstr>
      <vt:lpstr>A portolan chart</vt:lpstr>
      <vt:lpstr>Presentazione standard di PowerPoint</vt:lpstr>
      <vt:lpstr>Carthage</vt:lpstr>
      <vt:lpstr>Rhodes</vt:lpstr>
      <vt:lpstr>Alexandria</vt:lpstr>
      <vt:lpstr>Neapolis</vt:lpstr>
      <vt:lpstr>Portus</vt:lpstr>
      <vt:lpstr>Constantinople</vt:lpstr>
      <vt:lpstr>Venezia</vt:lpstr>
      <vt:lpstr>Genova</vt:lpstr>
      <vt:lpstr>Ports and Mediterranean History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Port to Port</dc:title>
  <dc:creator>Tabacchini Paolo</dc:creator>
  <cp:lastModifiedBy>Tabacchini Paolo</cp:lastModifiedBy>
  <cp:revision>186</cp:revision>
  <dcterms:created xsi:type="dcterms:W3CDTF">2022-08-12T08:45:49Z</dcterms:created>
  <dcterms:modified xsi:type="dcterms:W3CDTF">2022-10-04T12:48:37Z</dcterms:modified>
</cp:coreProperties>
</file>