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80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DFE33-9650-46B3-AA54-EF11ABA03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F7EFBF-A4BC-49FB-8F6A-E871F638B5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112762-9E3D-4DF3-BF68-1B1F3EE9F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D019-2AD2-40D0-9B0C-D567CDF239B6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A04C9E-B5FA-49C0-AA79-F19B7F564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19EA49-A97B-4CA6-A80D-E981258C2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88B0-09D4-44BD-AF71-F630D937F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74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1F0FD-F9DF-4E22-935A-5D58016C0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BF58428-5E4F-4834-A17C-2F891499E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00D1CB-F08A-4307-91C3-D2A1917DA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D019-2AD2-40D0-9B0C-D567CDF239B6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1820F3-2131-4535-922E-BB3C8CD46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6FC243-4B27-4A67-98D4-6CABA2C9E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88B0-09D4-44BD-AF71-F630D937F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3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2D160FE-12EC-4465-80D3-0BAA481BB5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19D5FE-FE7C-4EE0-98EF-EAD99F6BB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1ADF81-CFC6-474B-82E1-70C675C8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D019-2AD2-40D0-9B0C-D567CDF239B6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EF30BA-C1B3-4738-8D4E-27344F9E7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A93C4D-6369-42C4-8A5A-7A1F4A929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88B0-09D4-44BD-AF71-F630D937F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957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FEDC57-4E39-4BFE-BF16-12BEE8603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BD13D0-1134-4454-BA57-D42987989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8C2326-26E3-4BF5-82CB-F4FF4A9E3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D019-2AD2-40D0-9B0C-D567CDF239B6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DC76D0-7812-4286-8F0D-BED7F7AE0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14FFDC-9DEC-4E77-AA8F-B622EF370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88B0-09D4-44BD-AF71-F630D937F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46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BADCB-4AB1-4C26-A05E-252378B0D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F89579-197C-4A46-9BB1-5D67D9A75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B5AE5B-5066-4733-957B-200257C34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D019-2AD2-40D0-9B0C-D567CDF239B6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3C1AAB-3F3A-455E-BF6E-EDB07EA97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F9E12E-40FF-4146-A79E-EEA987484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88B0-09D4-44BD-AF71-F630D937F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446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FAF54C-87BA-4F24-A624-C41E7A13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54BD08-EDA7-4D6C-AFFA-C90C10CB7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D70717-BD79-4908-B0C4-27A06DD71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5EBCEE-B8EB-4D59-9DE1-52EFCC5EB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D019-2AD2-40D0-9B0C-D567CDF239B6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E30634-DB40-4DC5-934A-00B331D70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C07A55-743E-4972-824E-55407295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88B0-09D4-44BD-AF71-F630D937F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995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38A11-CDC4-42B8-BFB4-22217EB83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09F434-A574-4427-9E45-283A58A15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1D1440-9560-4A9B-AD3B-B28F32ABF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3F9939F-D0EC-484B-A79C-DAF4FA678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12A48E7-035E-47C5-BF42-34682CD0A3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38BA462-8307-489D-B663-AA8288D34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D019-2AD2-40D0-9B0C-D567CDF239B6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443DA45-6302-4CB4-A636-643FAC87E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87243E1-77EB-4162-9822-AAE5F57B0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88B0-09D4-44BD-AF71-F630D937F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80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C28F4-C922-49FE-A662-A8624B5B3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9407BD-33AE-4FB4-AA92-45DAD8A89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D019-2AD2-40D0-9B0C-D567CDF239B6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04BEC22-027E-416C-A1B8-024C4C47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BB666B-33BE-4518-881D-22E9161C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88B0-09D4-44BD-AF71-F630D937F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29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2434E12-9196-48EE-A853-19446D6E5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D019-2AD2-40D0-9B0C-D567CDF239B6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CA1048B-1178-4F07-9655-043BDD9EF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3AB020-D8B0-4F37-B185-7CE4BAE1B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88B0-09D4-44BD-AF71-F630D937F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60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04949-15DD-45C8-B398-BC5A96AFC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07600B-4971-4AF0-9320-D387D0418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C09094-B472-4FAC-9627-819E9F6ED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1C6952-1D99-4F20-B9BF-79557E7C7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D019-2AD2-40D0-9B0C-D567CDF239B6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18C2B4-BA8E-4B20-AD60-93AAB1583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8B6A15-0EB4-4D00-8FC3-EAF39F665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88B0-09D4-44BD-AF71-F630D937F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968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13E815-F23C-49C9-8FEF-C4BC61BC7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E423BBD-4651-408C-9014-F611A60D44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BC6942D-530F-4D6F-AD53-AF40AA6E0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7D2EA1-94C8-44F6-B56E-2186FCBBD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D019-2AD2-40D0-9B0C-D567CDF239B6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D6422E-9111-4727-9D85-CAAA010F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063BE4-1CA6-4288-BD1B-7F842625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588B0-09D4-44BD-AF71-F630D937F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24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3426D3D-707D-4A20-9B19-AC5E98DAF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946ADF-2FD6-4CB6-9543-DAE93B2D2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164382-4840-4B0D-8444-A0A4F4932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AD019-2AD2-40D0-9B0C-D567CDF239B6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25D658-695A-4CE5-8D6E-3A22ACC9E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89B4E4-9272-4A76-AA01-955A1B75C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588B0-09D4-44BD-AF71-F630D937F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29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n.koura@ff.c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7EAFB2-52B5-4835-81BF-1C7509EB4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86597"/>
          </a:xfrm>
        </p:spPr>
        <p:txBody>
          <a:bodyPr>
            <a:normAutofit/>
          </a:bodyPr>
          <a:lstStyle/>
          <a:p>
            <a:r>
              <a:rPr lang="cs-CZ" sz="3600" b="1" dirty="0"/>
              <a:t>Dějiny Středomoří</a:t>
            </a:r>
            <a:br>
              <a:rPr lang="cs-CZ" sz="3600" b="1" dirty="0"/>
            </a:br>
            <a:r>
              <a:rPr lang="cs-CZ" sz="3200" b="1" dirty="0"/>
              <a:t>Kyperský konflikt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22F5F3E-F0E6-4B4C-A0CC-B1BB9159E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2374"/>
            <a:ext cx="9144000" cy="1255426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PhDr. Jan Koura, Ph.D.</a:t>
            </a:r>
          </a:p>
          <a:p>
            <a:r>
              <a:rPr lang="cs-CZ" b="1" dirty="0"/>
              <a:t>Ústav světových dějin FF UK</a:t>
            </a:r>
          </a:p>
          <a:p>
            <a:r>
              <a:rPr lang="cs-CZ" dirty="0"/>
              <a:t>(</a:t>
            </a:r>
            <a:r>
              <a:rPr lang="cs-CZ" dirty="0">
                <a:hlinkClick r:id="rId2"/>
              </a:rPr>
              <a:t>jan.koura@ff.cuni.cz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714353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F725DC-6709-451C-9F6B-E5828E377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Rozdělený ostrov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03B746-114F-4589-895A-8F49654478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3426" y="1825625"/>
            <a:ext cx="6023548" cy="4667250"/>
          </a:xfrm>
        </p:spPr>
        <p:txBody>
          <a:bodyPr>
            <a:noAutofit/>
          </a:bodyPr>
          <a:lstStyle/>
          <a:p>
            <a:r>
              <a:rPr lang="cs-CZ" sz="2400" dirty="0"/>
              <a:t>Pokusy o znovusjednocení ostrova ztroskotaly, přestože se Řecko v roce 1974 vzdalo nároku na připojení ostrova</a:t>
            </a:r>
          </a:p>
          <a:p>
            <a:r>
              <a:rPr lang="cs-CZ" sz="2400" dirty="0"/>
              <a:t>V roce 1983 vyhlášena v turecké části </a:t>
            </a:r>
            <a:r>
              <a:rPr lang="cs-CZ" sz="2400" b="1" dirty="0"/>
              <a:t>Severokyperská republika </a:t>
            </a:r>
            <a:r>
              <a:rPr lang="cs-CZ" sz="2400" dirty="0"/>
              <a:t>(uznalo ji pouze Turecko)</a:t>
            </a:r>
          </a:p>
          <a:p>
            <a:r>
              <a:rPr lang="cs-CZ" sz="2400" dirty="0"/>
              <a:t>Ani konec studené války nepřinesl sjednocení ostrova</a:t>
            </a:r>
          </a:p>
          <a:p>
            <a:r>
              <a:rPr lang="cs-CZ" sz="2400" dirty="0"/>
              <a:t>V roce 2004 referendum o znovusjednocení (obyvatelé řecké části ho odmítli)</a:t>
            </a:r>
          </a:p>
          <a:p>
            <a:r>
              <a:rPr lang="cs-CZ" sz="2400" dirty="0"/>
              <a:t>Kypr zůstává rozděleným ostrovem – relikt studené války</a:t>
            </a:r>
          </a:p>
        </p:txBody>
      </p:sp>
      <p:pic>
        <p:nvPicPr>
          <p:cNvPr id="9218" name="Picture 2" descr="Map of Cyprus showing main cities and the north-south divide. | Download  Scientific Diagram">
            <a:extLst>
              <a:ext uri="{FF2B5EF4-FFF2-40B4-BE49-F238E27FC236}">
                <a16:creationId xmlns:a16="http://schemas.microsoft.com/office/drawing/2014/main" id="{2B7A6619-BD69-483A-91FF-E9A545B812C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856" y="2480342"/>
            <a:ext cx="5181600" cy="3041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16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05F38-7BD5-4958-9137-0F2037FE4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Ostrov Kypr v proměnách staletí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8843E0-CA6B-4EDC-94C4-B2A5107FF6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Kypr leží na křižovatce tří kontinentů</a:t>
            </a:r>
          </a:p>
          <a:p>
            <a:r>
              <a:rPr lang="cs-CZ" sz="2400" dirty="0"/>
              <a:t>Jeho historie je neodmyslitelně spjatá s vnějšími výpady a konflikty mezi obyvateli ostrova</a:t>
            </a:r>
          </a:p>
          <a:p>
            <a:r>
              <a:rPr lang="cs-CZ" sz="2400" dirty="0"/>
              <a:t>V roce 1571 ostrov získává pod svou vládu osmanská říše – stává se z něj periferní oblast</a:t>
            </a:r>
          </a:p>
          <a:p>
            <a:r>
              <a:rPr lang="cs-CZ" sz="2400" dirty="0"/>
              <a:t>1878 ostrov získává Velká Británie, ale po formální stránce stále náležel osmanské říši</a:t>
            </a:r>
          </a:p>
          <a:p>
            <a:r>
              <a:rPr lang="cs-CZ" sz="2400" dirty="0"/>
              <a:t>1914 Britové ostrov anektovali</a:t>
            </a:r>
          </a:p>
        </p:txBody>
      </p:sp>
      <p:pic>
        <p:nvPicPr>
          <p:cNvPr id="1026" name="Picture 2" descr="▷ Kypr: Mapa🗺️ – Kde je Kypr na mapě světa? (.pdf)">
            <a:extLst>
              <a:ext uri="{FF2B5EF4-FFF2-40B4-BE49-F238E27FC236}">
                <a16:creationId xmlns:a16="http://schemas.microsoft.com/office/drawing/2014/main" id="{015C71C5-05A1-4C03-948F-E8E946BE08C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102" y="1895418"/>
            <a:ext cx="5181600" cy="421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41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AFE3A2-C1F5-4C43-AE41-60A2DEA40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Pod britskou nadvládou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7D7C01-AC60-4F5F-947B-6D46B000BB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 19. století na ostrově žilo 186 000 obyvatel, z toho 72 % představovali kyperští Řekové a 24 % kyperští Turci</a:t>
            </a:r>
          </a:p>
          <a:p>
            <a:r>
              <a:rPr lang="cs-CZ" dirty="0"/>
              <a:t>Obě komunity žily na ostrově vedle sebe a k promíchávání téměř nedocházelo</a:t>
            </a:r>
          </a:p>
          <a:p>
            <a:r>
              <a:rPr lang="cs-CZ" dirty="0"/>
              <a:t>Výuka ve školách probíhala nadále v řečtině nebo turečtině</a:t>
            </a:r>
          </a:p>
          <a:p>
            <a:r>
              <a:rPr lang="cs-CZ" dirty="0"/>
              <a:t>Postupné snahy kyperských Řeků o tzv. </a:t>
            </a:r>
            <a:r>
              <a:rPr lang="cs-CZ" b="1" dirty="0" err="1"/>
              <a:t>enosis</a:t>
            </a:r>
            <a:r>
              <a:rPr lang="cs-CZ" dirty="0"/>
              <a:t> = připojení ostrova k Řecku</a:t>
            </a:r>
          </a:p>
          <a:p>
            <a:r>
              <a:rPr lang="cs-CZ" dirty="0"/>
              <a:t>Ve třicátých letech 20. století protesty vůči britské nadvládě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2E52985-6B0A-4964-96AE-AA205EDDA0C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2" y="2023672"/>
            <a:ext cx="5467463" cy="346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72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D05B0-A56D-455B-BE26-45E2B73CF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Kypr po druhé světové válce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68D22F-1AD0-49A9-97C8-24750916B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155964" cy="439658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V roce 1950 řecko-kyperská komunita zorganizovala referendu ohledně připojení ostrova k Řecku (96 % kyperských Řeků se vyslovilo pro)</a:t>
            </a:r>
          </a:p>
          <a:p>
            <a:r>
              <a:rPr lang="cs-CZ" sz="2400" dirty="0"/>
              <a:t>Velká Británie ale nechtěla udělit ostrovu nezávislost (geostrategický význam, letecké základny, studená válka a zájmy VB na Blízkém východě)</a:t>
            </a:r>
          </a:p>
          <a:p>
            <a:r>
              <a:rPr lang="cs-CZ" sz="2400" dirty="0"/>
              <a:t>1950 zvolen arcibiskupem řecké ortodoxní církve na ostrově </a:t>
            </a:r>
            <a:r>
              <a:rPr lang="cs-CZ" sz="2400" dirty="0" err="1"/>
              <a:t>Makarios</a:t>
            </a:r>
            <a:r>
              <a:rPr lang="cs-CZ" sz="2400" dirty="0"/>
              <a:t> III.</a:t>
            </a:r>
          </a:p>
          <a:p>
            <a:r>
              <a:rPr lang="cs-CZ" sz="2400" dirty="0"/>
              <a:t>1955 – vzniká </a:t>
            </a:r>
            <a:r>
              <a:rPr lang="cs-CZ" sz="2400" b="1" dirty="0"/>
              <a:t>Národní organizace kyperských bojovníků</a:t>
            </a:r>
            <a:r>
              <a:rPr lang="cs-CZ" sz="2400" dirty="0"/>
              <a:t> (EOKA) a začíná s gerilovými útoky proti britské správě</a:t>
            </a:r>
          </a:p>
          <a:p>
            <a:r>
              <a:rPr lang="cs-CZ" sz="2400" dirty="0" err="1"/>
              <a:t>Makarios</a:t>
            </a:r>
            <a:r>
              <a:rPr lang="cs-CZ" sz="2400" dirty="0"/>
              <a:t> je za své protibritské aktivity deportován na Seychelské ostrovy (1956)</a:t>
            </a:r>
          </a:p>
        </p:txBody>
      </p:sp>
      <p:pic>
        <p:nvPicPr>
          <p:cNvPr id="3074" name="Picture 2" descr="Makarios III. (8. června 1962)">
            <a:extLst>
              <a:ext uri="{FF2B5EF4-FFF2-40B4-BE49-F238E27FC236}">
                <a16:creationId xmlns:a16="http://schemas.microsoft.com/office/drawing/2014/main" id="{9B15CF67-C52C-4391-987D-08EEAC90AB5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0094" y="1661813"/>
            <a:ext cx="3387776" cy="439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306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A9EED-FF5E-48D0-B0B8-E7FFC2F09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04962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b="1" dirty="0"/>
              <a:t>Od enosis k </a:t>
            </a:r>
            <a:r>
              <a:rPr lang="en-US" sz="3600" b="1" dirty="0" err="1"/>
              <a:t>nezávislosti</a:t>
            </a:r>
            <a:endParaRPr lang="en-US" sz="36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9E8241-22C2-4CB8-835B-9329C098F6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400" dirty="0"/>
              <a:t>EOKA </a:t>
            </a:r>
            <a:r>
              <a:rPr lang="en-US" sz="2400" dirty="0" err="1"/>
              <a:t>začala</a:t>
            </a:r>
            <a:r>
              <a:rPr lang="en-US" sz="2400" dirty="0"/>
              <a:t> </a:t>
            </a:r>
            <a:r>
              <a:rPr lang="en-US" sz="2400" dirty="0" err="1"/>
              <a:t>záhy</a:t>
            </a:r>
            <a:r>
              <a:rPr lang="en-US" sz="2400" dirty="0"/>
              <a:t> </a:t>
            </a:r>
            <a:r>
              <a:rPr lang="en-US" sz="2400" dirty="0" err="1"/>
              <a:t>útočit</a:t>
            </a:r>
            <a:r>
              <a:rPr lang="en-US" sz="2400" dirty="0"/>
              <a:t> </a:t>
            </a:r>
            <a:r>
              <a:rPr lang="en-US" sz="2400" dirty="0" err="1"/>
              <a:t>nejen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britskou</a:t>
            </a:r>
            <a:r>
              <a:rPr lang="en-US" sz="2400" dirty="0"/>
              <a:t> </a:t>
            </a:r>
            <a:r>
              <a:rPr lang="en-US" sz="2400" dirty="0" err="1"/>
              <a:t>správu</a:t>
            </a:r>
            <a:r>
              <a:rPr lang="en-US" sz="2400" dirty="0"/>
              <a:t>, ale </a:t>
            </a:r>
            <a:r>
              <a:rPr lang="en-US" sz="2400" dirty="0" err="1"/>
              <a:t>také</a:t>
            </a:r>
            <a:r>
              <a:rPr lang="en-US" sz="2400" dirty="0"/>
              <a:t> </a:t>
            </a:r>
            <a:r>
              <a:rPr lang="en-US" sz="2400" dirty="0" err="1"/>
              <a:t>představitele</a:t>
            </a:r>
            <a:r>
              <a:rPr lang="en-US" sz="2400" dirty="0"/>
              <a:t> </a:t>
            </a:r>
            <a:r>
              <a:rPr lang="en-US" sz="2400" dirty="0" err="1"/>
              <a:t>turecké</a:t>
            </a:r>
            <a:r>
              <a:rPr lang="en-US" sz="2400" dirty="0"/>
              <a:t> </a:t>
            </a:r>
            <a:r>
              <a:rPr lang="en-US" sz="2400" dirty="0" err="1"/>
              <a:t>menšiny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ostrově</a:t>
            </a:r>
            <a:endParaRPr lang="en-US" sz="2400" dirty="0"/>
          </a:p>
          <a:p>
            <a:r>
              <a:rPr lang="en-US" sz="2400" dirty="0"/>
              <a:t>Ta </a:t>
            </a:r>
            <a:r>
              <a:rPr lang="en-US" sz="2400" dirty="0" err="1"/>
              <a:t>odpovídala</a:t>
            </a:r>
            <a:r>
              <a:rPr lang="en-US" sz="2400" dirty="0"/>
              <a:t> </a:t>
            </a:r>
            <a:r>
              <a:rPr lang="en-US" sz="2400" dirty="0" err="1"/>
              <a:t>stejnými</a:t>
            </a:r>
            <a:r>
              <a:rPr lang="en-US" sz="2400" dirty="0"/>
              <a:t> </a:t>
            </a:r>
            <a:r>
              <a:rPr lang="en-US" sz="2400" dirty="0" err="1"/>
              <a:t>násilnými</a:t>
            </a:r>
            <a:r>
              <a:rPr lang="en-US" sz="2400" dirty="0"/>
              <a:t> </a:t>
            </a:r>
            <a:r>
              <a:rPr lang="en-US" sz="2400" dirty="0" err="1"/>
              <a:t>prostředky</a:t>
            </a:r>
            <a:r>
              <a:rPr lang="en-US" sz="2400" dirty="0"/>
              <a:t>. </a:t>
            </a:r>
            <a:r>
              <a:rPr lang="en-US" sz="2400" dirty="0" err="1"/>
              <a:t>Situace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ostrově</a:t>
            </a:r>
            <a:r>
              <a:rPr lang="en-US" sz="2400" dirty="0"/>
              <a:t> </a:t>
            </a:r>
            <a:r>
              <a:rPr lang="en-US" sz="2400" dirty="0" err="1"/>
              <a:t>začala</a:t>
            </a:r>
            <a:r>
              <a:rPr lang="en-US" sz="2400" dirty="0"/>
              <a:t> </a:t>
            </a:r>
            <a:r>
              <a:rPr lang="en-US" sz="2400" dirty="0" err="1"/>
              <a:t>připomínat</a:t>
            </a:r>
            <a:r>
              <a:rPr lang="en-US" sz="2400" dirty="0"/>
              <a:t> </a:t>
            </a:r>
            <a:r>
              <a:rPr lang="en-US" sz="2400" dirty="0" err="1"/>
              <a:t>občanskou</a:t>
            </a:r>
            <a:r>
              <a:rPr lang="en-US" sz="2400" dirty="0"/>
              <a:t> </a:t>
            </a:r>
            <a:r>
              <a:rPr lang="en-US" sz="2400" dirty="0" err="1"/>
              <a:t>válku</a:t>
            </a:r>
            <a:endParaRPr lang="en-US" sz="2400" dirty="0"/>
          </a:p>
          <a:p>
            <a:r>
              <a:rPr lang="en-US" sz="2400" dirty="0" err="1"/>
              <a:t>Britové</a:t>
            </a:r>
            <a:r>
              <a:rPr lang="en-US" sz="2400" dirty="0"/>
              <a:t> </a:t>
            </a:r>
            <a:r>
              <a:rPr lang="en-US" sz="2400" dirty="0" err="1"/>
              <a:t>situaci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ostrově</a:t>
            </a:r>
            <a:r>
              <a:rPr lang="en-US" sz="2400" dirty="0"/>
              <a:t> </a:t>
            </a:r>
            <a:r>
              <a:rPr lang="en-US" sz="2400" dirty="0" err="1"/>
              <a:t>nezvládali</a:t>
            </a:r>
            <a:r>
              <a:rPr lang="en-US" sz="2400" dirty="0"/>
              <a:t> a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základě</a:t>
            </a:r>
            <a:r>
              <a:rPr lang="en-US" sz="2400" dirty="0"/>
              <a:t> </a:t>
            </a:r>
            <a:r>
              <a:rPr lang="en-US" sz="2400" dirty="0" err="1"/>
              <a:t>tzv</a:t>
            </a:r>
            <a:r>
              <a:rPr lang="en-US" sz="2400" dirty="0"/>
              <a:t>. </a:t>
            </a:r>
            <a:r>
              <a:rPr lang="en-US" sz="2400" dirty="0" err="1"/>
              <a:t>curyšsko-londýnských</a:t>
            </a:r>
            <a:r>
              <a:rPr lang="en-US" sz="2400" dirty="0"/>
              <a:t> </a:t>
            </a:r>
            <a:r>
              <a:rPr lang="en-US" sz="2400" dirty="0" err="1"/>
              <a:t>dohod</a:t>
            </a:r>
            <a:r>
              <a:rPr lang="en-US" sz="2400" dirty="0"/>
              <a:t> z </a:t>
            </a:r>
            <a:r>
              <a:rPr lang="en-US" sz="2400" dirty="0" err="1"/>
              <a:t>roku</a:t>
            </a:r>
            <a:r>
              <a:rPr lang="en-US" sz="2400" dirty="0"/>
              <a:t> 1959 </a:t>
            </a:r>
            <a:r>
              <a:rPr lang="en-US" sz="2400" dirty="0" err="1"/>
              <a:t>souhlasila</a:t>
            </a:r>
            <a:r>
              <a:rPr lang="en-US" sz="2400" dirty="0"/>
              <a:t> s </a:t>
            </a:r>
            <a:r>
              <a:rPr lang="en-US" sz="2400" dirty="0" err="1"/>
              <a:t>udělením</a:t>
            </a:r>
            <a:r>
              <a:rPr lang="en-US" sz="2400" dirty="0"/>
              <a:t> </a:t>
            </a:r>
            <a:r>
              <a:rPr lang="en-US" sz="2400" dirty="0" err="1"/>
              <a:t>nezávislosti</a:t>
            </a:r>
            <a:r>
              <a:rPr lang="en-US" sz="2400" dirty="0"/>
              <a:t> </a:t>
            </a:r>
            <a:r>
              <a:rPr lang="en-US" sz="2400" dirty="0" err="1"/>
              <a:t>Kypru</a:t>
            </a:r>
            <a:endParaRPr lang="en-US" sz="2400" dirty="0"/>
          </a:p>
          <a:p>
            <a:r>
              <a:rPr lang="en-US" sz="2400" dirty="0"/>
              <a:t>V </a:t>
            </a:r>
            <a:r>
              <a:rPr lang="en-US" sz="2400" dirty="0" err="1"/>
              <a:t>srpnu</a:t>
            </a:r>
            <a:r>
              <a:rPr lang="en-US" sz="2400" dirty="0"/>
              <a:t> 1960 </a:t>
            </a:r>
            <a:r>
              <a:rPr lang="en-US" sz="2400" dirty="0" err="1"/>
              <a:t>oficiálně</a:t>
            </a:r>
            <a:r>
              <a:rPr lang="en-US" sz="2400" dirty="0"/>
              <a:t> </a:t>
            </a:r>
            <a:r>
              <a:rPr lang="en-US" sz="2400" dirty="0" err="1"/>
              <a:t>vyhlášena</a:t>
            </a:r>
            <a:r>
              <a:rPr lang="en-US" sz="2400" dirty="0"/>
              <a:t> </a:t>
            </a:r>
            <a:r>
              <a:rPr lang="en-US" sz="2400" dirty="0" err="1"/>
              <a:t>Kyperská</a:t>
            </a:r>
            <a:r>
              <a:rPr lang="en-US" sz="2400" dirty="0"/>
              <a:t> </a:t>
            </a:r>
            <a:r>
              <a:rPr lang="en-US" sz="2400" dirty="0" err="1"/>
              <a:t>republika</a:t>
            </a:r>
            <a:r>
              <a:rPr lang="en-US" sz="2400" dirty="0"/>
              <a:t> (</a:t>
            </a:r>
            <a:r>
              <a:rPr lang="en-US" sz="2400" dirty="0" err="1"/>
              <a:t>Velká</a:t>
            </a:r>
            <a:r>
              <a:rPr lang="en-US" sz="2400" dirty="0"/>
              <a:t> </a:t>
            </a:r>
            <a:r>
              <a:rPr lang="en-US" sz="2400" dirty="0" err="1"/>
              <a:t>Británie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ale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ostrově</a:t>
            </a:r>
            <a:r>
              <a:rPr lang="en-US" sz="2400" dirty="0"/>
              <a:t> </a:t>
            </a:r>
            <a:r>
              <a:rPr lang="en-US" sz="2400" dirty="0" err="1"/>
              <a:t>ponechala</a:t>
            </a:r>
            <a:r>
              <a:rPr lang="en-US" sz="2400" dirty="0"/>
              <a:t> </a:t>
            </a:r>
            <a:r>
              <a:rPr lang="en-US" sz="2400" dirty="0" err="1"/>
              <a:t>vojenské</a:t>
            </a:r>
            <a:r>
              <a:rPr lang="en-US" sz="2400" dirty="0"/>
              <a:t> </a:t>
            </a:r>
            <a:r>
              <a:rPr lang="en-US" sz="2400" dirty="0" err="1"/>
              <a:t>základny</a:t>
            </a:r>
            <a:r>
              <a:rPr lang="en-US" sz="2400" dirty="0"/>
              <a:t>)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B36055D2-FE26-4B95-A7FA-B501025438C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68" b="-2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532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5884-CB23-4A4F-A13A-FF62204C3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První problémy Kyperské republiky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7B1F5E-348C-4A86-85A0-94B950767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784" y="1690688"/>
            <a:ext cx="6805534" cy="4667250"/>
          </a:xfrm>
        </p:spPr>
        <p:txBody>
          <a:bodyPr>
            <a:noAutofit/>
          </a:bodyPr>
          <a:lstStyle/>
          <a:p>
            <a:r>
              <a:rPr lang="cs-CZ" sz="2400" dirty="0"/>
              <a:t>Ústava Kyperské republika přiřkla přílišné pravomoci minoritním kyperským Turkům (18 %)</a:t>
            </a:r>
          </a:p>
          <a:p>
            <a:r>
              <a:rPr lang="cs-CZ" sz="2400" dirty="0"/>
              <a:t>Spojené státy nesouhlasily s vytvořením kyperské armády a přijetí Kypru do NATO</a:t>
            </a:r>
          </a:p>
          <a:p>
            <a:r>
              <a:rPr lang="cs-CZ" sz="2400" dirty="0" err="1"/>
              <a:t>Makarios</a:t>
            </a:r>
            <a:r>
              <a:rPr lang="cs-CZ" sz="2400" dirty="0"/>
              <a:t> byl zvolen prvním prezidentem nově vzniklé republiky a připojil Kypr k Hnutí nezúčastněných</a:t>
            </a:r>
          </a:p>
          <a:p>
            <a:r>
              <a:rPr lang="cs-CZ" sz="2400" dirty="0"/>
              <a:t>Arcibiskup se opíral o podporu kyperské komunistické strany AKEL</a:t>
            </a:r>
          </a:p>
          <a:p>
            <a:r>
              <a:rPr lang="cs-CZ" sz="2400" dirty="0"/>
              <a:t>V roce 1963 oznámil </a:t>
            </a:r>
            <a:r>
              <a:rPr lang="cs-CZ" sz="2400" dirty="0" err="1"/>
              <a:t>Makarios</a:t>
            </a:r>
            <a:r>
              <a:rPr lang="cs-CZ" sz="2400" dirty="0"/>
              <a:t> „</a:t>
            </a:r>
            <a:r>
              <a:rPr lang="cs-CZ" sz="2400" b="1" dirty="0"/>
              <a:t>třináct návrhů</a:t>
            </a:r>
            <a:r>
              <a:rPr lang="cs-CZ" sz="2400" dirty="0"/>
              <a:t>“ na změnu kyperské ústavy. Návrh vyvolal ozbrojené střety mezi oběma komunitami na ostrově</a:t>
            </a:r>
          </a:p>
        </p:txBody>
      </p:sp>
      <p:pic>
        <p:nvPicPr>
          <p:cNvPr id="5122" name="Picture 2" descr="In Defense of Communism: Ezekias Papaioannou">
            <a:extLst>
              <a:ext uri="{FF2B5EF4-FFF2-40B4-BE49-F238E27FC236}">
                <a16:creationId xmlns:a16="http://schemas.microsoft.com/office/drawing/2014/main" id="{6696E30D-DDFE-4E50-8B7D-06ED86701FC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062" y="1994997"/>
            <a:ext cx="4100268" cy="3731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584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06DE8-4CCF-48C8-AE1C-DB8C2E95F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Kyperská krize roku 1964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2069D-6102-4A73-9CDA-67D2869CA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9764" y="1690688"/>
            <a:ext cx="5660036" cy="485560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Eskalace násilí mezi kyperskými Řeky a Turky pokračovala i na začátku roku 1964</a:t>
            </a:r>
          </a:p>
          <a:p>
            <a:r>
              <a:rPr lang="cs-CZ" dirty="0"/>
              <a:t>Hrozilo, že by se do situace mohly zapojit vojenské kontingenty Řecka a Turecka rozmístěné na ostrově na základě curyšsko-londýnských dohod</a:t>
            </a:r>
          </a:p>
          <a:p>
            <a:r>
              <a:rPr lang="cs-CZ" dirty="0"/>
              <a:t>USA se obávaly, že by situace mohla vyústit v </a:t>
            </a:r>
            <a:r>
              <a:rPr lang="cs-CZ" b="1" dirty="0"/>
              <a:t>konflikt dvou členských států NATO</a:t>
            </a:r>
          </a:p>
          <a:p>
            <a:r>
              <a:rPr lang="cs-CZ" dirty="0"/>
              <a:t>V červnu 1964 Turecko rozhodlo o invazi na ostrov k ochraně kyperských Turků – prezident Johnson invazi zabránil na poslední chvíli výhružným dopisem</a:t>
            </a:r>
          </a:p>
          <a:p>
            <a:r>
              <a:rPr lang="cs-CZ" dirty="0"/>
              <a:t>Během léta USA iniciovaly jednání mezi Řeckem a Tureckem v Ženevě – snaha odstranit </a:t>
            </a:r>
            <a:r>
              <a:rPr lang="cs-CZ" dirty="0" err="1"/>
              <a:t>Makaria</a:t>
            </a:r>
            <a:r>
              <a:rPr lang="cs-CZ" dirty="0"/>
              <a:t> jako překážku v </a:t>
            </a:r>
            <a:r>
              <a:rPr lang="cs-CZ" i="1" dirty="0" err="1"/>
              <a:t>enosis</a:t>
            </a:r>
            <a:endParaRPr lang="cs-CZ" i="1" dirty="0"/>
          </a:p>
        </p:txBody>
      </p:sp>
      <p:pic>
        <p:nvPicPr>
          <p:cNvPr id="6146" name="Picture 2" descr="U.S. Secret Service on Twitter: &quot;#TBT August 31, 1962: Vice President and  Mrs. Johnson visit Cyprus. (Credit: Lyndon Baines Johnson Library)… &quot;">
            <a:extLst>
              <a:ext uri="{FF2B5EF4-FFF2-40B4-BE49-F238E27FC236}">
                <a16:creationId xmlns:a16="http://schemas.microsoft.com/office/drawing/2014/main" id="{D6D2DB35-5174-4E19-A958-A9CF82C5317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34445"/>
            <a:ext cx="5181600" cy="3933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57A4CCB-0FD1-4674-9EE5-B23A422A3063}"/>
              </a:ext>
            </a:extLst>
          </p:cNvPr>
          <p:cNvSpPr txBox="1"/>
          <p:nvPr/>
        </p:nvSpPr>
        <p:spPr>
          <a:xfrm>
            <a:off x="6430780" y="6176963"/>
            <a:ext cx="4736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L. Johnson při návštěvě Kypru v roce 1962</a:t>
            </a:r>
          </a:p>
        </p:txBody>
      </p:sp>
    </p:spTree>
    <p:extLst>
      <p:ext uri="{BB962C8B-B14F-4D97-AF65-F5344CB8AC3E}">
        <p14:creationId xmlns:p14="http://schemas.microsoft.com/office/powerpoint/2010/main" val="704829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C1007-39DB-4299-8A13-BA60F5C48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1" y="505675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b="1" dirty="0" err="1"/>
              <a:t>Sbližování</a:t>
            </a:r>
            <a:r>
              <a:rPr lang="en-US" sz="3600" b="1" dirty="0"/>
              <a:t> </a:t>
            </a:r>
            <a:r>
              <a:rPr lang="en-US" sz="3600" b="1" dirty="0" err="1"/>
              <a:t>Kyperské</a:t>
            </a:r>
            <a:r>
              <a:rPr lang="en-US" sz="3600" b="1" dirty="0"/>
              <a:t> </a:t>
            </a:r>
            <a:r>
              <a:rPr lang="en-US" sz="3600" b="1" dirty="0" err="1"/>
              <a:t>republiky</a:t>
            </a:r>
            <a:r>
              <a:rPr lang="en-US" sz="3600" b="1" dirty="0"/>
              <a:t> s </a:t>
            </a:r>
            <a:r>
              <a:rPr lang="en-US" sz="3600" b="1" dirty="0" err="1"/>
              <a:t>Východním</a:t>
            </a:r>
            <a:r>
              <a:rPr lang="en-US" sz="3600" b="1" dirty="0"/>
              <a:t> </a:t>
            </a:r>
            <a:r>
              <a:rPr lang="en-US" sz="3600" b="1" dirty="0" err="1"/>
              <a:t>blokem</a:t>
            </a:r>
            <a:endParaRPr lang="en-US" sz="36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FEE88D-F4F2-41AE-9CFC-84551CCB2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65431" y="2438400"/>
            <a:ext cx="6846818" cy="4419600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400" dirty="0" err="1"/>
              <a:t>Krize</a:t>
            </a:r>
            <a:r>
              <a:rPr lang="en-US" sz="2400" dirty="0"/>
              <a:t> </a:t>
            </a:r>
            <a:r>
              <a:rPr lang="en-US" sz="2400" dirty="0" err="1"/>
              <a:t>roku</a:t>
            </a:r>
            <a:r>
              <a:rPr lang="en-US" sz="2400" dirty="0"/>
              <a:t> 1964 </a:t>
            </a:r>
            <a:r>
              <a:rPr lang="en-US" sz="2400" dirty="0" err="1"/>
              <a:t>vyústila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sbližování</a:t>
            </a:r>
            <a:r>
              <a:rPr lang="en-US" sz="2400" dirty="0"/>
              <a:t> </a:t>
            </a:r>
            <a:r>
              <a:rPr lang="en-US" sz="2400" dirty="0" err="1"/>
              <a:t>Kypru</a:t>
            </a:r>
            <a:r>
              <a:rPr lang="en-US" sz="2400" dirty="0"/>
              <a:t> se SSSR a </a:t>
            </a:r>
            <a:r>
              <a:rPr lang="en-US" sz="2400" dirty="0" err="1"/>
              <a:t>dalšími</a:t>
            </a:r>
            <a:r>
              <a:rPr lang="en-US" sz="2400" dirty="0"/>
              <a:t> </a:t>
            </a:r>
            <a:r>
              <a:rPr lang="en-US" sz="2400" dirty="0" err="1"/>
              <a:t>státy</a:t>
            </a:r>
            <a:r>
              <a:rPr lang="en-US" sz="2400" dirty="0"/>
              <a:t> </a:t>
            </a:r>
            <a:r>
              <a:rPr lang="en-US" sz="2400" dirty="0" err="1"/>
              <a:t>východního</a:t>
            </a:r>
            <a:r>
              <a:rPr lang="en-US" sz="2400" dirty="0"/>
              <a:t> </a:t>
            </a:r>
            <a:r>
              <a:rPr lang="en-US" sz="2400" dirty="0" err="1"/>
              <a:t>bloku</a:t>
            </a:r>
            <a:endParaRPr lang="en-US" sz="2400" dirty="0"/>
          </a:p>
          <a:p>
            <a:r>
              <a:rPr lang="en-US" sz="2400" dirty="0" err="1"/>
              <a:t>Nákup</a:t>
            </a:r>
            <a:r>
              <a:rPr lang="en-US" sz="2400" dirty="0"/>
              <a:t> </a:t>
            </a:r>
            <a:r>
              <a:rPr lang="en-US" sz="2400" dirty="0" err="1"/>
              <a:t>zbraní</a:t>
            </a:r>
            <a:r>
              <a:rPr lang="en-US" sz="2400" dirty="0"/>
              <a:t> v SSSR a </a:t>
            </a:r>
            <a:r>
              <a:rPr lang="en-US" sz="2400" dirty="0" err="1"/>
              <a:t>Československu</a:t>
            </a:r>
            <a:r>
              <a:rPr lang="en-US" sz="2400" dirty="0"/>
              <a:t> (1966)</a:t>
            </a:r>
          </a:p>
          <a:p>
            <a:r>
              <a:rPr lang="en-US" sz="2400" dirty="0"/>
              <a:t>V </a:t>
            </a:r>
            <a:r>
              <a:rPr lang="en-US" sz="2400" dirty="0" err="1"/>
              <a:t>dubnu</a:t>
            </a:r>
            <a:r>
              <a:rPr lang="en-US" sz="2400" dirty="0"/>
              <a:t> 1967 se k </a:t>
            </a:r>
            <a:r>
              <a:rPr lang="en-US" sz="2400" dirty="0" err="1"/>
              <a:t>moci</a:t>
            </a:r>
            <a:r>
              <a:rPr lang="en-US" sz="2400" dirty="0"/>
              <a:t> v </a:t>
            </a:r>
            <a:r>
              <a:rPr lang="en-US" sz="2400" dirty="0" err="1"/>
              <a:t>Řecku</a:t>
            </a:r>
            <a:r>
              <a:rPr lang="en-US" sz="2400" dirty="0"/>
              <a:t> </a:t>
            </a:r>
            <a:r>
              <a:rPr lang="en-US" sz="2400" dirty="0" err="1"/>
              <a:t>dostává</a:t>
            </a:r>
            <a:r>
              <a:rPr lang="en-US" sz="2400" dirty="0"/>
              <a:t> </a:t>
            </a:r>
            <a:r>
              <a:rPr lang="en-US" sz="2400" dirty="0" err="1"/>
              <a:t>vojenská</a:t>
            </a:r>
            <a:r>
              <a:rPr lang="en-US" sz="2400" dirty="0"/>
              <a:t> junta, </a:t>
            </a:r>
            <a:r>
              <a:rPr lang="en-US" sz="2400" dirty="0" err="1"/>
              <a:t>která</a:t>
            </a:r>
            <a:r>
              <a:rPr lang="en-US" sz="2400" dirty="0"/>
              <a:t> </a:t>
            </a:r>
            <a:r>
              <a:rPr lang="en-US" sz="2400" dirty="0" err="1"/>
              <a:t>chce</a:t>
            </a:r>
            <a:r>
              <a:rPr lang="en-US" sz="2400" dirty="0"/>
              <a:t> Makaria </a:t>
            </a:r>
            <a:r>
              <a:rPr lang="en-US" sz="2400" dirty="0" err="1"/>
              <a:t>odstranit</a:t>
            </a:r>
            <a:r>
              <a:rPr lang="cs-CZ" sz="2400" dirty="0"/>
              <a:t> (kontakty s komunistickými zeměmi, odmítání </a:t>
            </a:r>
            <a:r>
              <a:rPr lang="cs-CZ" sz="2400" dirty="0" err="1"/>
              <a:t>enosis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en-US" sz="2400" dirty="0" err="1"/>
              <a:t>Napětí</a:t>
            </a:r>
            <a:r>
              <a:rPr lang="en-US" sz="2400" dirty="0"/>
              <a:t> </a:t>
            </a:r>
            <a:r>
              <a:rPr lang="en-US" sz="2400" dirty="0" err="1"/>
              <a:t>mezi</a:t>
            </a:r>
            <a:r>
              <a:rPr lang="en-US" sz="2400" dirty="0"/>
              <a:t> </a:t>
            </a:r>
            <a:r>
              <a:rPr lang="en-US" sz="2400" dirty="0" err="1"/>
              <a:t>Řeckem</a:t>
            </a:r>
            <a:r>
              <a:rPr lang="en-US" sz="2400" dirty="0"/>
              <a:t> a </a:t>
            </a:r>
            <a:r>
              <a:rPr lang="en-US" sz="2400" dirty="0" err="1"/>
              <a:t>Kyprem</a:t>
            </a:r>
            <a:r>
              <a:rPr lang="en-US" sz="2400" dirty="0"/>
              <a:t> </a:t>
            </a:r>
            <a:r>
              <a:rPr lang="en-US" sz="2400" dirty="0" err="1"/>
              <a:t>přetrvává</a:t>
            </a:r>
            <a:r>
              <a:rPr lang="en-US" sz="2400" dirty="0"/>
              <a:t> do 70. let</a:t>
            </a:r>
          </a:p>
          <a:p>
            <a:r>
              <a:rPr lang="en-US" sz="2400" dirty="0"/>
              <a:t>V </a:t>
            </a:r>
            <a:r>
              <a:rPr lang="en-US" sz="2400" dirty="0" err="1"/>
              <a:t>roce</a:t>
            </a:r>
            <a:r>
              <a:rPr lang="en-US" sz="2400" dirty="0"/>
              <a:t> 1972 </a:t>
            </a:r>
            <a:r>
              <a:rPr lang="en-US" sz="2400" dirty="0" err="1"/>
              <a:t>Kypr</a:t>
            </a:r>
            <a:r>
              <a:rPr lang="en-US" sz="2400" dirty="0"/>
              <a:t> </a:t>
            </a:r>
            <a:r>
              <a:rPr lang="en-US" sz="2400" dirty="0" err="1"/>
              <a:t>nakupuje</a:t>
            </a:r>
            <a:r>
              <a:rPr lang="en-US" sz="2400" dirty="0"/>
              <a:t> </a:t>
            </a:r>
            <a:r>
              <a:rPr lang="en-US" sz="2400" dirty="0" err="1"/>
              <a:t>další</a:t>
            </a:r>
            <a:r>
              <a:rPr lang="en-US" sz="2400" dirty="0"/>
              <a:t> </a:t>
            </a:r>
            <a:r>
              <a:rPr lang="en-US" sz="2400" dirty="0" err="1"/>
              <a:t>zbraně</a:t>
            </a:r>
            <a:r>
              <a:rPr lang="en-US" sz="2400" dirty="0"/>
              <a:t> z </a:t>
            </a:r>
            <a:r>
              <a:rPr lang="en-US" sz="2400" dirty="0" err="1"/>
              <a:t>Československa</a:t>
            </a:r>
            <a:r>
              <a:rPr lang="en-US" sz="2400" dirty="0"/>
              <a:t> (</a:t>
            </a:r>
            <a:r>
              <a:rPr lang="en-US" sz="2400" dirty="0" err="1"/>
              <a:t>zprostředkovatelem</a:t>
            </a:r>
            <a:r>
              <a:rPr lang="en-US" sz="2400" dirty="0"/>
              <a:t> </a:t>
            </a:r>
            <a:r>
              <a:rPr lang="en-US" sz="2400" dirty="0" err="1"/>
              <a:t>strana</a:t>
            </a:r>
            <a:r>
              <a:rPr lang="en-US" sz="2400" dirty="0"/>
              <a:t> AKEL)</a:t>
            </a:r>
            <a:endParaRPr lang="cs-CZ" sz="2400" dirty="0"/>
          </a:p>
          <a:p>
            <a:r>
              <a:rPr lang="cs-CZ" sz="2400" dirty="0"/>
              <a:t>Další nákupy československých zbraní během roku 1974</a:t>
            </a:r>
            <a:endParaRPr lang="en-US" sz="2400" dirty="0"/>
          </a:p>
        </p:txBody>
      </p:sp>
      <p:pic>
        <p:nvPicPr>
          <p:cNvPr id="7170" name="Picture 2" descr="Moscow. President of the Republic of Cyprus Makarios III is pictured Stock  Photo - Alamy">
            <a:extLst>
              <a:ext uri="{FF2B5EF4-FFF2-40B4-BE49-F238E27FC236}">
                <a16:creationId xmlns:a16="http://schemas.microsoft.com/office/drawing/2014/main" id="{F78D1EEA-9C2F-4B0D-BC4C-ECF465A6B6F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1" r="2" b="4546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873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780025-2E8A-4B86-B7B6-407FF80AD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Rozdělený ostrov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15D2C8-9E40-4CD8-9A44-60052AFA43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Spory mezi Nikósií a Athénami vyústili v pokus o svržení </a:t>
            </a:r>
            <a:r>
              <a:rPr lang="cs-CZ" sz="2400" dirty="0" err="1"/>
              <a:t>Makaria</a:t>
            </a:r>
            <a:r>
              <a:rPr lang="cs-CZ" sz="2400" dirty="0"/>
              <a:t> v červenci 1974</a:t>
            </a:r>
          </a:p>
          <a:p>
            <a:r>
              <a:rPr lang="cs-CZ" sz="2400" dirty="0" err="1"/>
              <a:t>Makarios</a:t>
            </a:r>
            <a:r>
              <a:rPr lang="cs-CZ" sz="2400" dirty="0"/>
              <a:t> uprchl do zahraničí</a:t>
            </a:r>
          </a:p>
          <a:p>
            <a:r>
              <a:rPr lang="cs-CZ" sz="2400" dirty="0"/>
              <a:t>Turecko se rozhodlo na ochranu kyperských Turků na ostrov intervenovat – vojenská invaze</a:t>
            </a:r>
          </a:p>
          <a:p>
            <a:r>
              <a:rPr lang="cs-CZ" sz="2400" dirty="0"/>
              <a:t>Loutková vláda padla společně s vojenským režimem v Řecku</a:t>
            </a:r>
          </a:p>
          <a:p>
            <a:r>
              <a:rPr lang="cs-CZ" sz="2400" dirty="0"/>
              <a:t>Kypr rozdělen na dvě části – řeckou a tureckou</a:t>
            </a:r>
          </a:p>
          <a:p>
            <a:r>
              <a:rPr lang="cs-CZ" sz="2400" dirty="0" err="1"/>
              <a:t>Makarios</a:t>
            </a:r>
            <a:r>
              <a:rPr lang="cs-CZ" sz="2400" dirty="0"/>
              <a:t> se navrátil do řecké části jako prezident</a:t>
            </a:r>
          </a:p>
        </p:txBody>
      </p:sp>
      <p:pic>
        <p:nvPicPr>
          <p:cNvPr id="8194" name="Picture 2" descr="Why the second phase of Turkey's Peace Operation in Cyprus was necessary –  T-VINE">
            <a:extLst>
              <a:ext uri="{FF2B5EF4-FFF2-40B4-BE49-F238E27FC236}">
                <a16:creationId xmlns:a16="http://schemas.microsoft.com/office/drawing/2014/main" id="{A27C2A95-E05F-45BA-BD7E-0DE78100F51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777" y="2092876"/>
            <a:ext cx="5181600" cy="371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63379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705</Words>
  <Application>Microsoft Office PowerPoint</Application>
  <PresentationFormat>Širokoúhlá obrazovka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Dějiny Středomoří Kyperský konflikt</vt:lpstr>
      <vt:lpstr>Ostrov Kypr v proměnách staletí</vt:lpstr>
      <vt:lpstr>Pod britskou nadvládou</vt:lpstr>
      <vt:lpstr>Kypr po druhé světové válce</vt:lpstr>
      <vt:lpstr>Od enosis k nezávislosti</vt:lpstr>
      <vt:lpstr>První problémy Kyperské republiky</vt:lpstr>
      <vt:lpstr>Kyperská krize roku 1964</vt:lpstr>
      <vt:lpstr>Sbližování Kyperské republiky s Východním blokem</vt:lpstr>
      <vt:lpstr>Rozdělený ostrov</vt:lpstr>
      <vt:lpstr>Rozdělený ostrov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Rozdělený ostrov. Studená válka a „kyperská otázka“ v letech 1960-1974</dc:title>
  <dc:creator>Koura, Jan</dc:creator>
  <cp:lastModifiedBy>Koura, Jan</cp:lastModifiedBy>
  <cp:revision>3</cp:revision>
  <dcterms:created xsi:type="dcterms:W3CDTF">2020-11-02T12:29:07Z</dcterms:created>
  <dcterms:modified xsi:type="dcterms:W3CDTF">2021-11-23T09:50:22Z</dcterms:modified>
</cp:coreProperties>
</file>