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8" r:id="rId6"/>
    <p:sldId id="260" r:id="rId7"/>
    <p:sldId id="278" r:id="rId8"/>
    <p:sldId id="281" r:id="rId9"/>
    <p:sldId id="279" r:id="rId10"/>
    <p:sldId id="280" r:id="rId11"/>
    <p:sldId id="261" r:id="rId12"/>
    <p:sldId id="262" r:id="rId13"/>
    <p:sldId id="263" r:id="rId14"/>
    <p:sldId id="273" r:id="rId15"/>
    <p:sldId id="264" r:id="rId16"/>
    <p:sldId id="265" r:id="rId17"/>
    <p:sldId id="266" r:id="rId18"/>
    <p:sldId id="267" r:id="rId19"/>
    <p:sldId id="272" r:id="rId20"/>
    <p:sldId id="277" r:id="rId21"/>
    <p:sldId id="284" r:id="rId22"/>
    <p:sldId id="275" r:id="rId23"/>
    <p:sldId id="276" r:id="rId24"/>
    <p:sldId id="269" r:id="rId25"/>
    <p:sldId id="270" r:id="rId26"/>
    <p:sldId id="271" r:id="rId27"/>
    <p:sldId id="274" r:id="rId28"/>
    <p:sldId id="282" r:id="rId29"/>
    <p:sldId id="283" r:id="rId30"/>
    <p:sldId id="285" r:id="rId31"/>
    <p:sldId id="286" r:id="rId3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BD036C-35E2-44BA-9708-5F332EDB7929}"/>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263E1487-85F6-4223-BABE-06B7E3E5F8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CB80174B-2272-4718-AE13-0FA2F16365EE}"/>
              </a:ext>
            </a:extLst>
          </p:cNvPr>
          <p:cNvSpPr>
            <a:spLocks noGrp="1"/>
          </p:cNvSpPr>
          <p:nvPr>
            <p:ph type="dt" sz="half" idx="10"/>
          </p:nvPr>
        </p:nvSpPr>
        <p:spPr/>
        <p:txBody>
          <a:bodyPr/>
          <a:lstStyle/>
          <a:p>
            <a:fld id="{DFF85D87-12B5-40CA-91DE-C496A091FE71}" type="datetimeFigureOut">
              <a:rPr lang="cs-CZ" smtClean="0"/>
              <a:t>13.1.2020</a:t>
            </a:fld>
            <a:endParaRPr lang="cs-CZ"/>
          </a:p>
        </p:txBody>
      </p:sp>
      <p:sp>
        <p:nvSpPr>
          <p:cNvPr id="5" name="Zástupný symbol pro zápatí 4">
            <a:extLst>
              <a:ext uri="{FF2B5EF4-FFF2-40B4-BE49-F238E27FC236}">
                <a16:creationId xmlns:a16="http://schemas.microsoft.com/office/drawing/2014/main" id="{4919BFA5-0143-405A-828C-1371E55053A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B0386DB-2FF4-4F0B-AAFF-C19836C5AE72}"/>
              </a:ext>
            </a:extLst>
          </p:cNvPr>
          <p:cNvSpPr>
            <a:spLocks noGrp="1"/>
          </p:cNvSpPr>
          <p:nvPr>
            <p:ph type="sldNum" sz="quarter" idx="12"/>
          </p:nvPr>
        </p:nvSpPr>
        <p:spPr/>
        <p:txBody>
          <a:bodyPr/>
          <a:lstStyle/>
          <a:p>
            <a:fld id="{FDCA2A4F-442A-48C8-87BE-282E69E5097B}" type="slidenum">
              <a:rPr lang="cs-CZ" smtClean="0"/>
              <a:t>‹#›</a:t>
            </a:fld>
            <a:endParaRPr lang="cs-CZ"/>
          </a:p>
        </p:txBody>
      </p:sp>
    </p:spTree>
    <p:extLst>
      <p:ext uri="{BB962C8B-B14F-4D97-AF65-F5344CB8AC3E}">
        <p14:creationId xmlns:p14="http://schemas.microsoft.com/office/powerpoint/2010/main" val="3344318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B7AA8C-A105-457F-AB7E-5E8501AD4914}"/>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FBCBA146-871D-4C36-957A-C7B0560981A5}"/>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5A93F08-C647-4AB2-95FC-70463D1117B1}"/>
              </a:ext>
            </a:extLst>
          </p:cNvPr>
          <p:cNvSpPr>
            <a:spLocks noGrp="1"/>
          </p:cNvSpPr>
          <p:nvPr>
            <p:ph type="dt" sz="half" idx="10"/>
          </p:nvPr>
        </p:nvSpPr>
        <p:spPr/>
        <p:txBody>
          <a:bodyPr/>
          <a:lstStyle/>
          <a:p>
            <a:fld id="{DFF85D87-12B5-40CA-91DE-C496A091FE71}" type="datetimeFigureOut">
              <a:rPr lang="cs-CZ" smtClean="0"/>
              <a:t>13.1.2020</a:t>
            </a:fld>
            <a:endParaRPr lang="cs-CZ"/>
          </a:p>
        </p:txBody>
      </p:sp>
      <p:sp>
        <p:nvSpPr>
          <p:cNvPr id="5" name="Zástupný symbol pro zápatí 4">
            <a:extLst>
              <a:ext uri="{FF2B5EF4-FFF2-40B4-BE49-F238E27FC236}">
                <a16:creationId xmlns:a16="http://schemas.microsoft.com/office/drawing/2014/main" id="{2C7184F8-B9F4-41A3-BACF-84BEC0F6B81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2068E9D-3805-4299-9855-D51755C7BABA}"/>
              </a:ext>
            </a:extLst>
          </p:cNvPr>
          <p:cNvSpPr>
            <a:spLocks noGrp="1"/>
          </p:cNvSpPr>
          <p:nvPr>
            <p:ph type="sldNum" sz="quarter" idx="12"/>
          </p:nvPr>
        </p:nvSpPr>
        <p:spPr/>
        <p:txBody>
          <a:bodyPr/>
          <a:lstStyle/>
          <a:p>
            <a:fld id="{FDCA2A4F-442A-48C8-87BE-282E69E5097B}" type="slidenum">
              <a:rPr lang="cs-CZ" smtClean="0"/>
              <a:t>‹#›</a:t>
            </a:fld>
            <a:endParaRPr lang="cs-CZ"/>
          </a:p>
        </p:txBody>
      </p:sp>
    </p:spTree>
    <p:extLst>
      <p:ext uri="{BB962C8B-B14F-4D97-AF65-F5344CB8AC3E}">
        <p14:creationId xmlns:p14="http://schemas.microsoft.com/office/powerpoint/2010/main" val="688954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E34E58CF-AF7B-4A48-BA5F-5EFB1915C354}"/>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928FAAB5-8E4D-47AB-9B03-92392981A3E0}"/>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36C68BD-16D1-4A63-85DD-A10F122C16D8}"/>
              </a:ext>
            </a:extLst>
          </p:cNvPr>
          <p:cNvSpPr>
            <a:spLocks noGrp="1"/>
          </p:cNvSpPr>
          <p:nvPr>
            <p:ph type="dt" sz="half" idx="10"/>
          </p:nvPr>
        </p:nvSpPr>
        <p:spPr/>
        <p:txBody>
          <a:bodyPr/>
          <a:lstStyle/>
          <a:p>
            <a:fld id="{DFF85D87-12B5-40CA-91DE-C496A091FE71}" type="datetimeFigureOut">
              <a:rPr lang="cs-CZ" smtClean="0"/>
              <a:t>13.1.2020</a:t>
            </a:fld>
            <a:endParaRPr lang="cs-CZ"/>
          </a:p>
        </p:txBody>
      </p:sp>
      <p:sp>
        <p:nvSpPr>
          <p:cNvPr id="5" name="Zástupný symbol pro zápatí 4">
            <a:extLst>
              <a:ext uri="{FF2B5EF4-FFF2-40B4-BE49-F238E27FC236}">
                <a16:creationId xmlns:a16="http://schemas.microsoft.com/office/drawing/2014/main" id="{129E6B6D-207D-4561-9A73-056B8DC007C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058FFB9-E00F-488B-B672-D68B5C372F32}"/>
              </a:ext>
            </a:extLst>
          </p:cNvPr>
          <p:cNvSpPr>
            <a:spLocks noGrp="1"/>
          </p:cNvSpPr>
          <p:nvPr>
            <p:ph type="sldNum" sz="quarter" idx="12"/>
          </p:nvPr>
        </p:nvSpPr>
        <p:spPr/>
        <p:txBody>
          <a:bodyPr/>
          <a:lstStyle/>
          <a:p>
            <a:fld id="{FDCA2A4F-442A-48C8-87BE-282E69E5097B}" type="slidenum">
              <a:rPr lang="cs-CZ" smtClean="0"/>
              <a:t>‹#›</a:t>
            </a:fld>
            <a:endParaRPr lang="cs-CZ"/>
          </a:p>
        </p:txBody>
      </p:sp>
    </p:spTree>
    <p:extLst>
      <p:ext uri="{BB962C8B-B14F-4D97-AF65-F5344CB8AC3E}">
        <p14:creationId xmlns:p14="http://schemas.microsoft.com/office/powerpoint/2010/main" val="699090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445D72-C6F3-48D9-8559-FC5B359279A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AEB73D71-D4EF-4177-BF50-3776D41D214B}"/>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BC79C90-79F1-42AA-B703-0E5D13BC1334}"/>
              </a:ext>
            </a:extLst>
          </p:cNvPr>
          <p:cNvSpPr>
            <a:spLocks noGrp="1"/>
          </p:cNvSpPr>
          <p:nvPr>
            <p:ph type="dt" sz="half" idx="10"/>
          </p:nvPr>
        </p:nvSpPr>
        <p:spPr/>
        <p:txBody>
          <a:bodyPr/>
          <a:lstStyle/>
          <a:p>
            <a:fld id="{DFF85D87-12B5-40CA-91DE-C496A091FE71}" type="datetimeFigureOut">
              <a:rPr lang="cs-CZ" smtClean="0"/>
              <a:t>13.1.2020</a:t>
            </a:fld>
            <a:endParaRPr lang="cs-CZ"/>
          </a:p>
        </p:txBody>
      </p:sp>
      <p:sp>
        <p:nvSpPr>
          <p:cNvPr id="5" name="Zástupný symbol pro zápatí 4">
            <a:extLst>
              <a:ext uri="{FF2B5EF4-FFF2-40B4-BE49-F238E27FC236}">
                <a16:creationId xmlns:a16="http://schemas.microsoft.com/office/drawing/2014/main" id="{43778D39-4E32-49DA-9A78-3012F1B13C2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1D4C1D6-0988-4360-ADDA-7824791C0FA4}"/>
              </a:ext>
            </a:extLst>
          </p:cNvPr>
          <p:cNvSpPr>
            <a:spLocks noGrp="1"/>
          </p:cNvSpPr>
          <p:nvPr>
            <p:ph type="sldNum" sz="quarter" idx="12"/>
          </p:nvPr>
        </p:nvSpPr>
        <p:spPr/>
        <p:txBody>
          <a:bodyPr/>
          <a:lstStyle/>
          <a:p>
            <a:fld id="{FDCA2A4F-442A-48C8-87BE-282E69E5097B}" type="slidenum">
              <a:rPr lang="cs-CZ" smtClean="0"/>
              <a:t>‹#›</a:t>
            </a:fld>
            <a:endParaRPr lang="cs-CZ"/>
          </a:p>
        </p:txBody>
      </p:sp>
    </p:spTree>
    <p:extLst>
      <p:ext uri="{BB962C8B-B14F-4D97-AF65-F5344CB8AC3E}">
        <p14:creationId xmlns:p14="http://schemas.microsoft.com/office/powerpoint/2010/main" val="4218494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EF5E60-9622-4F25-985B-94201B8ADC07}"/>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471ED337-3BD3-42B2-B979-7692D13269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363ED717-0A0B-42CE-9E6F-4943D624FDC2}"/>
              </a:ext>
            </a:extLst>
          </p:cNvPr>
          <p:cNvSpPr>
            <a:spLocks noGrp="1"/>
          </p:cNvSpPr>
          <p:nvPr>
            <p:ph type="dt" sz="half" idx="10"/>
          </p:nvPr>
        </p:nvSpPr>
        <p:spPr/>
        <p:txBody>
          <a:bodyPr/>
          <a:lstStyle/>
          <a:p>
            <a:fld id="{DFF85D87-12B5-40CA-91DE-C496A091FE71}" type="datetimeFigureOut">
              <a:rPr lang="cs-CZ" smtClean="0"/>
              <a:t>13.1.2020</a:t>
            </a:fld>
            <a:endParaRPr lang="cs-CZ"/>
          </a:p>
        </p:txBody>
      </p:sp>
      <p:sp>
        <p:nvSpPr>
          <p:cNvPr id="5" name="Zástupný symbol pro zápatí 4">
            <a:extLst>
              <a:ext uri="{FF2B5EF4-FFF2-40B4-BE49-F238E27FC236}">
                <a16:creationId xmlns:a16="http://schemas.microsoft.com/office/drawing/2014/main" id="{147E6118-2FC9-4DCF-8078-A8B450BEDED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B9EC478-2B49-4B80-A357-D36118C916FF}"/>
              </a:ext>
            </a:extLst>
          </p:cNvPr>
          <p:cNvSpPr>
            <a:spLocks noGrp="1"/>
          </p:cNvSpPr>
          <p:nvPr>
            <p:ph type="sldNum" sz="quarter" idx="12"/>
          </p:nvPr>
        </p:nvSpPr>
        <p:spPr/>
        <p:txBody>
          <a:bodyPr/>
          <a:lstStyle/>
          <a:p>
            <a:fld id="{FDCA2A4F-442A-48C8-87BE-282E69E5097B}" type="slidenum">
              <a:rPr lang="cs-CZ" smtClean="0"/>
              <a:t>‹#›</a:t>
            </a:fld>
            <a:endParaRPr lang="cs-CZ"/>
          </a:p>
        </p:txBody>
      </p:sp>
    </p:spTree>
    <p:extLst>
      <p:ext uri="{BB962C8B-B14F-4D97-AF65-F5344CB8AC3E}">
        <p14:creationId xmlns:p14="http://schemas.microsoft.com/office/powerpoint/2010/main" val="285964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2AD260-79BA-496B-B7B4-72E4676B6B97}"/>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E22324A6-44EB-418B-A04F-ECB69F0DC52E}"/>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585E8E12-3D7E-4EF0-91A3-266D067D0DCE}"/>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DA6A8DC4-7CB8-44C8-BE9F-7224ED76ABE8}"/>
              </a:ext>
            </a:extLst>
          </p:cNvPr>
          <p:cNvSpPr>
            <a:spLocks noGrp="1"/>
          </p:cNvSpPr>
          <p:nvPr>
            <p:ph type="dt" sz="half" idx="10"/>
          </p:nvPr>
        </p:nvSpPr>
        <p:spPr/>
        <p:txBody>
          <a:bodyPr/>
          <a:lstStyle/>
          <a:p>
            <a:fld id="{DFF85D87-12B5-40CA-91DE-C496A091FE71}" type="datetimeFigureOut">
              <a:rPr lang="cs-CZ" smtClean="0"/>
              <a:t>13.1.2020</a:t>
            </a:fld>
            <a:endParaRPr lang="cs-CZ"/>
          </a:p>
        </p:txBody>
      </p:sp>
      <p:sp>
        <p:nvSpPr>
          <p:cNvPr id="6" name="Zástupný symbol pro zápatí 5">
            <a:extLst>
              <a:ext uri="{FF2B5EF4-FFF2-40B4-BE49-F238E27FC236}">
                <a16:creationId xmlns:a16="http://schemas.microsoft.com/office/drawing/2014/main" id="{3D25922D-3F28-4626-B622-F473288871A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8B46F29-1355-43A4-B212-4E55DEF094DD}"/>
              </a:ext>
            </a:extLst>
          </p:cNvPr>
          <p:cNvSpPr>
            <a:spLocks noGrp="1"/>
          </p:cNvSpPr>
          <p:nvPr>
            <p:ph type="sldNum" sz="quarter" idx="12"/>
          </p:nvPr>
        </p:nvSpPr>
        <p:spPr/>
        <p:txBody>
          <a:bodyPr/>
          <a:lstStyle/>
          <a:p>
            <a:fld id="{FDCA2A4F-442A-48C8-87BE-282E69E5097B}" type="slidenum">
              <a:rPr lang="cs-CZ" smtClean="0"/>
              <a:t>‹#›</a:t>
            </a:fld>
            <a:endParaRPr lang="cs-CZ"/>
          </a:p>
        </p:txBody>
      </p:sp>
    </p:spTree>
    <p:extLst>
      <p:ext uri="{BB962C8B-B14F-4D97-AF65-F5344CB8AC3E}">
        <p14:creationId xmlns:p14="http://schemas.microsoft.com/office/powerpoint/2010/main" val="1567319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B811D4-8BCA-4487-B479-C8AF9A023D35}"/>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4169506B-F55C-4793-A67B-0ECA2749C8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E8B4B56A-55FA-4823-9DB7-5116FDCC652D}"/>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998ACF43-73F8-414D-B2BB-F3F16F083F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97DE55EC-2B3F-4AF8-BFB0-A232D2CCD5AE}"/>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37F5A7FD-A32D-471B-ACDD-D5EA34FCFDB9}"/>
              </a:ext>
            </a:extLst>
          </p:cNvPr>
          <p:cNvSpPr>
            <a:spLocks noGrp="1"/>
          </p:cNvSpPr>
          <p:nvPr>
            <p:ph type="dt" sz="half" idx="10"/>
          </p:nvPr>
        </p:nvSpPr>
        <p:spPr/>
        <p:txBody>
          <a:bodyPr/>
          <a:lstStyle/>
          <a:p>
            <a:fld id="{DFF85D87-12B5-40CA-91DE-C496A091FE71}" type="datetimeFigureOut">
              <a:rPr lang="cs-CZ" smtClean="0"/>
              <a:t>13.1.2020</a:t>
            </a:fld>
            <a:endParaRPr lang="cs-CZ"/>
          </a:p>
        </p:txBody>
      </p:sp>
      <p:sp>
        <p:nvSpPr>
          <p:cNvPr id="8" name="Zástupný symbol pro zápatí 7">
            <a:extLst>
              <a:ext uri="{FF2B5EF4-FFF2-40B4-BE49-F238E27FC236}">
                <a16:creationId xmlns:a16="http://schemas.microsoft.com/office/drawing/2014/main" id="{9BD2E971-A62A-4278-BF9D-CF7ED399384A}"/>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2BFE45B7-CB62-4F6C-93C1-B16D7B82D5A0}"/>
              </a:ext>
            </a:extLst>
          </p:cNvPr>
          <p:cNvSpPr>
            <a:spLocks noGrp="1"/>
          </p:cNvSpPr>
          <p:nvPr>
            <p:ph type="sldNum" sz="quarter" idx="12"/>
          </p:nvPr>
        </p:nvSpPr>
        <p:spPr/>
        <p:txBody>
          <a:bodyPr/>
          <a:lstStyle/>
          <a:p>
            <a:fld id="{FDCA2A4F-442A-48C8-87BE-282E69E5097B}" type="slidenum">
              <a:rPr lang="cs-CZ" smtClean="0"/>
              <a:t>‹#›</a:t>
            </a:fld>
            <a:endParaRPr lang="cs-CZ"/>
          </a:p>
        </p:txBody>
      </p:sp>
    </p:spTree>
    <p:extLst>
      <p:ext uri="{BB962C8B-B14F-4D97-AF65-F5344CB8AC3E}">
        <p14:creationId xmlns:p14="http://schemas.microsoft.com/office/powerpoint/2010/main" val="261492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C09341-FAD9-4C99-9A82-1CA04C668A8E}"/>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0DEA792A-751B-4BF7-9842-F0E1296D5D5F}"/>
              </a:ext>
            </a:extLst>
          </p:cNvPr>
          <p:cNvSpPr>
            <a:spLocks noGrp="1"/>
          </p:cNvSpPr>
          <p:nvPr>
            <p:ph type="dt" sz="half" idx="10"/>
          </p:nvPr>
        </p:nvSpPr>
        <p:spPr/>
        <p:txBody>
          <a:bodyPr/>
          <a:lstStyle/>
          <a:p>
            <a:fld id="{DFF85D87-12B5-40CA-91DE-C496A091FE71}" type="datetimeFigureOut">
              <a:rPr lang="cs-CZ" smtClean="0"/>
              <a:t>13.1.2020</a:t>
            </a:fld>
            <a:endParaRPr lang="cs-CZ"/>
          </a:p>
        </p:txBody>
      </p:sp>
      <p:sp>
        <p:nvSpPr>
          <p:cNvPr id="4" name="Zástupný symbol pro zápatí 3">
            <a:extLst>
              <a:ext uri="{FF2B5EF4-FFF2-40B4-BE49-F238E27FC236}">
                <a16:creationId xmlns:a16="http://schemas.microsoft.com/office/drawing/2014/main" id="{940B5B34-0723-4343-A68F-49AA1C747DD2}"/>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3E66DA62-E4DA-4B5A-80A4-EB67B967E6F8}"/>
              </a:ext>
            </a:extLst>
          </p:cNvPr>
          <p:cNvSpPr>
            <a:spLocks noGrp="1"/>
          </p:cNvSpPr>
          <p:nvPr>
            <p:ph type="sldNum" sz="quarter" idx="12"/>
          </p:nvPr>
        </p:nvSpPr>
        <p:spPr/>
        <p:txBody>
          <a:bodyPr/>
          <a:lstStyle/>
          <a:p>
            <a:fld id="{FDCA2A4F-442A-48C8-87BE-282E69E5097B}" type="slidenum">
              <a:rPr lang="cs-CZ" smtClean="0"/>
              <a:t>‹#›</a:t>
            </a:fld>
            <a:endParaRPr lang="cs-CZ"/>
          </a:p>
        </p:txBody>
      </p:sp>
    </p:spTree>
    <p:extLst>
      <p:ext uri="{BB962C8B-B14F-4D97-AF65-F5344CB8AC3E}">
        <p14:creationId xmlns:p14="http://schemas.microsoft.com/office/powerpoint/2010/main" val="1764367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1B9A6608-5318-4896-89A8-5AB27F64A368}"/>
              </a:ext>
            </a:extLst>
          </p:cNvPr>
          <p:cNvSpPr>
            <a:spLocks noGrp="1"/>
          </p:cNvSpPr>
          <p:nvPr>
            <p:ph type="dt" sz="half" idx="10"/>
          </p:nvPr>
        </p:nvSpPr>
        <p:spPr/>
        <p:txBody>
          <a:bodyPr/>
          <a:lstStyle/>
          <a:p>
            <a:fld id="{DFF85D87-12B5-40CA-91DE-C496A091FE71}" type="datetimeFigureOut">
              <a:rPr lang="cs-CZ" smtClean="0"/>
              <a:t>13.1.2020</a:t>
            </a:fld>
            <a:endParaRPr lang="cs-CZ"/>
          </a:p>
        </p:txBody>
      </p:sp>
      <p:sp>
        <p:nvSpPr>
          <p:cNvPr id="3" name="Zástupný symbol pro zápatí 2">
            <a:extLst>
              <a:ext uri="{FF2B5EF4-FFF2-40B4-BE49-F238E27FC236}">
                <a16:creationId xmlns:a16="http://schemas.microsoft.com/office/drawing/2014/main" id="{5C0C2344-3EA9-4050-8B8D-C5DB0D98985A}"/>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A4570990-1E51-4E69-8158-C4214FB1904E}"/>
              </a:ext>
            </a:extLst>
          </p:cNvPr>
          <p:cNvSpPr>
            <a:spLocks noGrp="1"/>
          </p:cNvSpPr>
          <p:nvPr>
            <p:ph type="sldNum" sz="quarter" idx="12"/>
          </p:nvPr>
        </p:nvSpPr>
        <p:spPr/>
        <p:txBody>
          <a:bodyPr/>
          <a:lstStyle/>
          <a:p>
            <a:fld id="{FDCA2A4F-442A-48C8-87BE-282E69E5097B}" type="slidenum">
              <a:rPr lang="cs-CZ" smtClean="0"/>
              <a:t>‹#›</a:t>
            </a:fld>
            <a:endParaRPr lang="cs-CZ"/>
          </a:p>
        </p:txBody>
      </p:sp>
    </p:spTree>
    <p:extLst>
      <p:ext uri="{BB962C8B-B14F-4D97-AF65-F5344CB8AC3E}">
        <p14:creationId xmlns:p14="http://schemas.microsoft.com/office/powerpoint/2010/main" val="48703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AA751D-FD18-4CA6-886A-253CF0FF308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34A73985-41E2-4B95-8136-E7480494FC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A633F2A4-248C-4FB8-ACAC-E019AF5057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9C24F13E-F90D-48F4-B3F9-4598156918A3}"/>
              </a:ext>
            </a:extLst>
          </p:cNvPr>
          <p:cNvSpPr>
            <a:spLocks noGrp="1"/>
          </p:cNvSpPr>
          <p:nvPr>
            <p:ph type="dt" sz="half" idx="10"/>
          </p:nvPr>
        </p:nvSpPr>
        <p:spPr/>
        <p:txBody>
          <a:bodyPr/>
          <a:lstStyle/>
          <a:p>
            <a:fld id="{DFF85D87-12B5-40CA-91DE-C496A091FE71}" type="datetimeFigureOut">
              <a:rPr lang="cs-CZ" smtClean="0"/>
              <a:t>13.1.2020</a:t>
            </a:fld>
            <a:endParaRPr lang="cs-CZ"/>
          </a:p>
        </p:txBody>
      </p:sp>
      <p:sp>
        <p:nvSpPr>
          <p:cNvPr id="6" name="Zástupný symbol pro zápatí 5">
            <a:extLst>
              <a:ext uri="{FF2B5EF4-FFF2-40B4-BE49-F238E27FC236}">
                <a16:creationId xmlns:a16="http://schemas.microsoft.com/office/drawing/2014/main" id="{2A5CDDB2-5BB1-424B-9371-C0968FC5696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245A7B4-30E7-441B-BE04-4DF8DFF49C9B}"/>
              </a:ext>
            </a:extLst>
          </p:cNvPr>
          <p:cNvSpPr>
            <a:spLocks noGrp="1"/>
          </p:cNvSpPr>
          <p:nvPr>
            <p:ph type="sldNum" sz="quarter" idx="12"/>
          </p:nvPr>
        </p:nvSpPr>
        <p:spPr/>
        <p:txBody>
          <a:bodyPr/>
          <a:lstStyle/>
          <a:p>
            <a:fld id="{FDCA2A4F-442A-48C8-87BE-282E69E5097B}" type="slidenum">
              <a:rPr lang="cs-CZ" smtClean="0"/>
              <a:t>‹#›</a:t>
            </a:fld>
            <a:endParaRPr lang="cs-CZ"/>
          </a:p>
        </p:txBody>
      </p:sp>
    </p:spTree>
    <p:extLst>
      <p:ext uri="{BB962C8B-B14F-4D97-AF65-F5344CB8AC3E}">
        <p14:creationId xmlns:p14="http://schemas.microsoft.com/office/powerpoint/2010/main" val="102542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125F05-6510-4ED8-89F2-F6A2546CEF4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6A6A8C01-1C1D-4E59-A697-65AB43F9BD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A6D61C12-D85A-475F-AEFF-2006ECE0CB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A1751D4D-8620-44A7-921D-20232E62999E}"/>
              </a:ext>
            </a:extLst>
          </p:cNvPr>
          <p:cNvSpPr>
            <a:spLocks noGrp="1"/>
          </p:cNvSpPr>
          <p:nvPr>
            <p:ph type="dt" sz="half" idx="10"/>
          </p:nvPr>
        </p:nvSpPr>
        <p:spPr/>
        <p:txBody>
          <a:bodyPr/>
          <a:lstStyle/>
          <a:p>
            <a:fld id="{DFF85D87-12B5-40CA-91DE-C496A091FE71}" type="datetimeFigureOut">
              <a:rPr lang="cs-CZ" smtClean="0"/>
              <a:t>13.1.2020</a:t>
            </a:fld>
            <a:endParaRPr lang="cs-CZ"/>
          </a:p>
        </p:txBody>
      </p:sp>
      <p:sp>
        <p:nvSpPr>
          <p:cNvPr id="6" name="Zástupný symbol pro zápatí 5">
            <a:extLst>
              <a:ext uri="{FF2B5EF4-FFF2-40B4-BE49-F238E27FC236}">
                <a16:creationId xmlns:a16="http://schemas.microsoft.com/office/drawing/2014/main" id="{5B375344-7E56-4731-BBD5-68EEE11CAB4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3B4438A-87B9-4121-88D8-0A989C5BE21F}"/>
              </a:ext>
            </a:extLst>
          </p:cNvPr>
          <p:cNvSpPr>
            <a:spLocks noGrp="1"/>
          </p:cNvSpPr>
          <p:nvPr>
            <p:ph type="sldNum" sz="quarter" idx="12"/>
          </p:nvPr>
        </p:nvSpPr>
        <p:spPr/>
        <p:txBody>
          <a:bodyPr/>
          <a:lstStyle/>
          <a:p>
            <a:fld id="{FDCA2A4F-442A-48C8-87BE-282E69E5097B}" type="slidenum">
              <a:rPr lang="cs-CZ" smtClean="0"/>
              <a:t>‹#›</a:t>
            </a:fld>
            <a:endParaRPr lang="cs-CZ"/>
          </a:p>
        </p:txBody>
      </p:sp>
    </p:spTree>
    <p:extLst>
      <p:ext uri="{BB962C8B-B14F-4D97-AF65-F5344CB8AC3E}">
        <p14:creationId xmlns:p14="http://schemas.microsoft.com/office/powerpoint/2010/main" val="1515687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C67EA927-51A6-4431-A7E3-CA43EF28CF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4FC17EFE-68A3-4FEC-889D-605AA73296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F1BCAFD-9E4D-4AB5-93CE-D06AFBC5A1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F85D87-12B5-40CA-91DE-C496A091FE71}" type="datetimeFigureOut">
              <a:rPr lang="cs-CZ" smtClean="0"/>
              <a:t>13.1.2020</a:t>
            </a:fld>
            <a:endParaRPr lang="cs-CZ"/>
          </a:p>
        </p:txBody>
      </p:sp>
      <p:sp>
        <p:nvSpPr>
          <p:cNvPr id="5" name="Zástupný symbol pro zápatí 4">
            <a:extLst>
              <a:ext uri="{FF2B5EF4-FFF2-40B4-BE49-F238E27FC236}">
                <a16:creationId xmlns:a16="http://schemas.microsoft.com/office/drawing/2014/main" id="{79B1FD2F-BCFE-435C-BFA0-FEDFCAD5BD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34EAB9C8-54E3-4E2E-9E7C-F1CF14E088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CA2A4F-442A-48C8-87BE-282E69E5097B}" type="slidenum">
              <a:rPr lang="cs-CZ" smtClean="0"/>
              <a:t>‹#›</a:t>
            </a:fld>
            <a:endParaRPr lang="cs-CZ"/>
          </a:p>
        </p:txBody>
      </p:sp>
    </p:spTree>
    <p:extLst>
      <p:ext uri="{BB962C8B-B14F-4D97-AF65-F5344CB8AC3E}">
        <p14:creationId xmlns:p14="http://schemas.microsoft.com/office/powerpoint/2010/main" val="40667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62DE5A-71C9-4B7F-B7EF-58C7E15906A4}"/>
              </a:ext>
            </a:extLst>
          </p:cNvPr>
          <p:cNvSpPr>
            <a:spLocks noGrp="1"/>
          </p:cNvSpPr>
          <p:nvPr>
            <p:ph type="ctrTitle"/>
          </p:nvPr>
        </p:nvSpPr>
        <p:spPr/>
        <p:txBody>
          <a:bodyPr>
            <a:normAutofit/>
          </a:bodyPr>
          <a:lstStyle/>
          <a:p>
            <a:r>
              <a:rPr lang="de-DE" sz="3200" dirty="0"/>
              <a:t>Ein Staat im Staate. Zu Ludwig </a:t>
            </a:r>
            <a:r>
              <a:rPr lang="de-DE" sz="3200" dirty="0" err="1"/>
              <a:t>Winders</a:t>
            </a:r>
            <a:r>
              <a:rPr lang="de-DE" sz="3200" dirty="0"/>
              <a:t> Darstellung des Systems Ba</a:t>
            </a:r>
            <a:r>
              <a:rPr lang="cs-CZ" sz="3200" dirty="0" err="1"/>
              <a:t>ťa</a:t>
            </a:r>
            <a:r>
              <a:rPr lang="en-US" sz="3200" dirty="0"/>
              <a:t> </a:t>
            </a:r>
            <a:r>
              <a:rPr lang="en-US" sz="3200" dirty="0" err="1"/>
              <a:t>im</a:t>
            </a:r>
            <a:r>
              <a:rPr lang="en-US" sz="3200" dirty="0"/>
              <a:t> </a:t>
            </a:r>
            <a:r>
              <a:rPr lang="cs-CZ" sz="3200" dirty="0"/>
              <a:t>R</a:t>
            </a:r>
            <a:r>
              <a:rPr lang="en-US" sz="3200" dirty="0" err="1"/>
              <a:t>oman</a:t>
            </a:r>
            <a:r>
              <a:rPr lang="en-US" sz="3200" dirty="0"/>
              <a:t> </a:t>
            </a:r>
            <a:r>
              <a:rPr lang="cs-CZ" sz="3200" i="1" dirty="0"/>
              <a:t>D</a:t>
            </a:r>
            <a:r>
              <a:rPr lang="en-US" sz="3200" i="1" dirty="0" err="1"/>
              <a:t>oktor</a:t>
            </a:r>
            <a:r>
              <a:rPr lang="en-US" sz="3200" i="1" dirty="0"/>
              <a:t> Muff</a:t>
            </a:r>
            <a:endParaRPr lang="cs-CZ" sz="3200" dirty="0"/>
          </a:p>
        </p:txBody>
      </p:sp>
      <p:sp>
        <p:nvSpPr>
          <p:cNvPr id="3" name="Podnadpis 2">
            <a:extLst>
              <a:ext uri="{FF2B5EF4-FFF2-40B4-BE49-F238E27FC236}">
                <a16:creationId xmlns:a16="http://schemas.microsoft.com/office/drawing/2014/main" id="{AB5EE1F7-8121-4E4E-927E-6F540AA8B773}"/>
              </a:ext>
            </a:extLst>
          </p:cNvPr>
          <p:cNvSpPr>
            <a:spLocks noGrp="1"/>
          </p:cNvSpPr>
          <p:nvPr>
            <p:ph type="subTitle" idx="1"/>
          </p:nvPr>
        </p:nvSpPr>
        <p:spPr/>
        <p:txBody>
          <a:bodyPr/>
          <a:lstStyle/>
          <a:p>
            <a:r>
              <a:rPr lang="en-US" dirty="0"/>
              <a:t>Ludwig Winder </a:t>
            </a:r>
            <a:r>
              <a:rPr lang="en-US" dirty="0" err="1"/>
              <a:t>als</a:t>
            </a:r>
            <a:r>
              <a:rPr lang="en-US" dirty="0"/>
              <a:t> </a:t>
            </a:r>
            <a:r>
              <a:rPr lang="de-DE" dirty="0"/>
              <a:t>Ö</a:t>
            </a:r>
            <a:r>
              <a:rPr lang="en-US" dirty="0" err="1"/>
              <a:t>sterreicher</a:t>
            </a:r>
            <a:r>
              <a:rPr lang="en-US" dirty="0"/>
              <a:t> und </a:t>
            </a:r>
            <a:r>
              <a:rPr lang="en-US" dirty="0" err="1"/>
              <a:t>Tschechoslowake</a:t>
            </a:r>
            <a:r>
              <a:rPr lang="en-US" dirty="0"/>
              <a:t>.</a:t>
            </a:r>
          </a:p>
          <a:p>
            <a:r>
              <a:rPr lang="en-US" dirty="0"/>
              <a:t>21.11.2019</a:t>
            </a:r>
            <a:endParaRPr lang="cs-CZ" dirty="0"/>
          </a:p>
        </p:txBody>
      </p:sp>
    </p:spTree>
    <p:extLst>
      <p:ext uri="{BB962C8B-B14F-4D97-AF65-F5344CB8AC3E}">
        <p14:creationId xmlns:p14="http://schemas.microsoft.com/office/powerpoint/2010/main" val="155689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5DB64F-715D-4C19-854C-95676391AC98}"/>
              </a:ext>
            </a:extLst>
          </p:cNvPr>
          <p:cNvSpPr>
            <a:spLocks noGrp="1"/>
          </p:cNvSpPr>
          <p:nvPr>
            <p:ph type="title"/>
          </p:nvPr>
        </p:nvSpPr>
        <p:spPr/>
        <p:txBody>
          <a:bodyPr/>
          <a:lstStyle/>
          <a:p>
            <a:r>
              <a:rPr lang="de-DE" dirty="0"/>
              <a:t>System </a:t>
            </a:r>
            <a:r>
              <a:rPr lang="de-DE" dirty="0" err="1"/>
              <a:t>Garban</a:t>
            </a:r>
            <a:r>
              <a:rPr lang="de-DE" dirty="0"/>
              <a:t>, nicht B</a:t>
            </a:r>
            <a:r>
              <a:rPr lang="cs-CZ" dirty="0" err="1"/>
              <a:t>aťa</a:t>
            </a:r>
            <a:endParaRPr lang="cs-CZ" dirty="0"/>
          </a:p>
        </p:txBody>
      </p:sp>
      <p:sp>
        <p:nvSpPr>
          <p:cNvPr id="3" name="Zástupný obsah 2">
            <a:extLst>
              <a:ext uri="{FF2B5EF4-FFF2-40B4-BE49-F238E27FC236}">
                <a16:creationId xmlns:a16="http://schemas.microsoft.com/office/drawing/2014/main" id="{CA207878-98E8-4BFD-8525-9C276A6775DE}"/>
              </a:ext>
            </a:extLst>
          </p:cNvPr>
          <p:cNvSpPr>
            <a:spLocks noGrp="1"/>
          </p:cNvSpPr>
          <p:nvPr>
            <p:ph idx="1"/>
          </p:nvPr>
        </p:nvSpPr>
        <p:spPr/>
        <p:txBody>
          <a:bodyPr/>
          <a:lstStyle/>
          <a:p>
            <a:r>
              <a:rPr lang="de-DE" dirty="0"/>
              <a:t>Wer trinken will, bekommt bei </a:t>
            </a:r>
            <a:r>
              <a:rPr lang="de-DE" dirty="0" err="1"/>
              <a:t>Garban</a:t>
            </a:r>
            <a:r>
              <a:rPr lang="de-DE" dirty="0"/>
              <a:t> zu trinken, wer essen will, bekommt bei </a:t>
            </a:r>
            <a:r>
              <a:rPr lang="de-DE" dirty="0" err="1"/>
              <a:t>Garban</a:t>
            </a:r>
            <a:r>
              <a:rPr lang="de-DE" dirty="0"/>
              <a:t> zu essen, wer sich zerstreuen will, geht in </a:t>
            </a:r>
            <a:r>
              <a:rPr lang="de-DE" dirty="0" err="1"/>
              <a:t>Garbans</a:t>
            </a:r>
            <a:r>
              <a:rPr lang="de-DE" dirty="0"/>
              <a:t> Kino. Kein Pfennig gerät in fremde Hände. </a:t>
            </a:r>
            <a:endParaRPr lang="cs-CZ" dirty="0"/>
          </a:p>
          <a:p>
            <a:endParaRPr lang="cs-CZ" dirty="0"/>
          </a:p>
          <a:p>
            <a:r>
              <a:rPr lang="cs-CZ" dirty="0"/>
              <a:t>Da </a:t>
            </a:r>
            <a:r>
              <a:rPr lang="cs-CZ" dirty="0" err="1"/>
              <a:t>war</a:t>
            </a:r>
            <a:r>
              <a:rPr lang="cs-CZ" dirty="0"/>
              <a:t> Walter Seidl </a:t>
            </a:r>
            <a:r>
              <a:rPr lang="cs-CZ" dirty="0" err="1"/>
              <a:t>besser</a:t>
            </a:r>
            <a:r>
              <a:rPr lang="cs-CZ" dirty="0"/>
              <a:t> </a:t>
            </a:r>
            <a:r>
              <a:rPr lang="cs-CZ" dirty="0" err="1"/>
              <a:t>informiert</a:t>
            </a:r>
            <a:r>
              <a:rPr lang="cs-CZ" dirty="0"/>
              <a:t>. Oder </a:t>
            </a:r>
            <a:r>
              <a:rPr lang="cs-CZ" dirty="0" err="1"/>
              <a:t>ist</a:t>
            </a:r>
            <a:r>
              <a:rPr lang="cs-CZ" dirty="0"/>
              <a:t> es </a:t>
            </a:r>
            <a:r>
              <a:rPr lang="cs-CZ" dirty="0" err="1"/>
              <a:t>Teil</a:t>
            </a:r>
            <a:r>
              <a:rPr lang="cs-CZ" dirty="0"/>
              <a:t> von </a:t>
            </a:r>
            <a:r>
              <a:rPr lang="cs-CZ" dirty="0" err="1"/>
              <a:t>Winders</a:t>
            </a:r>
            <a:r>
              <a:rPr lang="cs-CZ" dirty="0"/>
              <a:t> </a:t>
            </a:r>
            <a:r>
              <a:rPr lang="cs-CZ" dirty="0" err="1"/>
              <a:t>Camouflage</a:t>
            </a:r>
            <a:r>
              <a:rPr lang="cs-CZ" dirty="0"/>
              <a:t>?</a:t>
            </a:r>
          </a:p>
          <a:p>
            <a:endParaRPr lang="cs-CZ" dirty="0"/>
          </a:p>
        </p:txBody>
      </p:sp>
    </p:spTree>
    <p:extLst>
      <p:ext uri="{BB962C8B-B14F-4D97-AF65-F5344CB8AC3E}">
        <p14:creationId xmlns:p14="http://schemas.microsoft.com/office/powerpoint/2010/main" val="1184126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285EA0-F13F-4D78-A5DA-0B02D5402035}"/>
              </a:ext>
            </a:extLst>
          </p:cNvPr>
          <p:cNvSpPr>
            <a:spLocks noGrp="1"/>
          </p:cNvSpPr>
          <p:nvPr>
            <p:ph type="title"/>
          </p:nvPr>
        </p:nvSpPr>
        <p:spPr/>
        <p:txBody>
          <a:bodyPr/>
          <a:lstStyle/>
          <a:p>
            <a:r>
              <a:rPr lang="de-DE" dirty="0"/>
              <a:t>Kritik des Systems Ba</a:t>
            </a:r>
            <a:r>
              <a:rPr lang="cs-CZ" dirty="0" err="1"/>
              <a:t>ťa</a:t>
            </a:r>
            <a:endParaRPr lang="cs-CZ" dirty="0"/>
          </a:p>
        </p:txBody>
      </p:sp>
      <p:sp>
        <p:nvSpPr>
          <p:cNvPr id="3" name="Zástupný obsah 2">
            <a:extLst>
              <a:ext uri="{FF2B5EF4-FFF2-40B4-BE49-F238E27FC236}">
                <a16:creationId xmlns:a16="http://schemas.microsoft.com/office/drawing/2014/main" id="{90555B7D-95BB-4DAD-9689-BA47A1DEE420}"/>
              </a:ext>
            </a:extLst>
          </p:cNvPr>
          <p:cNvSpPr>
            <a:spLocks noGrp="1"/>
          </p:cNvSpPr>
          <p:nvPr>
            <p:ph idx="1"/>
          </p:nvPr>
        </p:nvSpPr>
        <p:spPr/>
        <p:txBody>
          <a:bodyPr/>
          <a:lstStyle/>
          <a:p>
            <a:r>
              <a:rPr lang="cs-CZ" dirty="0" err="1"/>
              <a:t>Kisch</a:t>
            </a:r>
            <a:r>
              <a:rPr lang="cs-CZ" dirty="0"/>
              <a:t>, Egon Erwin, Továrna na boty: Socializovaný Baťa: K přejmenováni podniku. Baťa na národní podnik Svit, Svit </a:t>
            </a:r>
            <a:r>
              <a:rPr lang="cs-CZ" dirty="0" err="1"/>
              <a:t>n.p</a:t>
            </a:r>
            <a:r>
              <a:rPr lang="cs-CZ" dirty="0"/>
              <a:t>., Gottwaldov, TISK, 1949</a:t>
            </a:r>
          </a:p>
          <a:p>
            <a:r>
              <a:rPr lang="cs-CZ" dirty="0"/>
              <a:t>Turek, S., </a:t>
            </a:r>
            <a:r>
              <a:rPr lang="cs-CZ" dirty="0" err="1"/>
              <a:t>Botostroj</a:t>
            </a:r>
            <a:r>
              <a:rPr lang="cs-CZ" dirty="0"/>
              <a:t>, (1933, Sfinx; </a:t>
            </a:r>
            <a:r>
              <a:rPr lang="cs-CZ" dirty="0" err="1"/>
              <a:t>beschlagnahmt</a:t>
            </a:r>
            <a:r>
              <a:rPr lang="cs-CZ" dirty="0"/>
              <a:t>)</a:t>
            </a:r>
          </a:p>
          <a:p>
            <a:r>
              <a:rPr lang="cs-CZ" dirty="0"/>
              <a:t>Turek, S., </a:t>
            </a:r>
            <a:r>
              <a:rPr lang="cs-CZ" dirty="0" err="1"/>
              <a:t>Batismus</a:t>
            </a:r>
            <a:r>
              <a:rPr lang="cs-CZ" dirty="0"/>
              <a:t> v kostce, Svit, Gottwaldov, 1950</a:t>
            </a:r>
          </a:p>
          <a:p>
            <a:r>
              <a:rPr lang="cs-CZ" dirty="0"/>
              <a:t>Mariusz </a:t>
            </a:r>
            <a:r>
              <a:rPr lang="cs-CZ" dirty="0" err="1"/>
              <a:t>Szczygiel</a:t>
            </a:r>
            <a:r>
              <a:rPr lang="cs-CZ" dirty="0"/>
              <a:t>: Gottland. </a:t>
            </a:r>
            <a:r>
              <a:rPr lang="cs-CZ" dirty="0" err="1"/>
              <a:t>hier</a:t>
            </a:r>
            <a:r>
              <a:rPr lang="cs-CZ" dirty="0"/>
              <a:t>: Ani krok bez Bati. An Egon Erwin </a:t>
            </a:r>
            <a:r>
              <a:rPr lang="cs-CZ" dirty="0" err="1"/>
              <a:t>Kisch</a:t>
            </a:r>
            <a:r>
              <a:rPr lang="cs-CZ" dirty="0"/>
              <a:t> </a:t>
            </a:r>
            <a:r>
              <a:rPr lang="cs-CZ" dirty="0" err="1"/>
              <a:t>gewidmet</a:t>
            </a:r>
            <a:endParaRPr lang="cs-CZ" dirty="0"/>
          </a:p>
          <a:p>
            <a:endParaRPr lang="cs-CZ" dirty="0"/>
          </a:p>
        </p:txBody>
      </p:sp>
    </p:spTree>
    <p:extLst>
      <p:ext uri="{BB962C8B-B14F-4D97-AF65-F5344CB8AC3E}">
        <p14:creationId xmlns:p14="http://schemas.microsoft.com/office/powerpoint/2010/main" val="1643095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1115D3-2EFA-4D6C-823E-9759D1A21635}"/>
              </a:ext>
            </a:extLst>
          </p:cNvPr>
          <p:cNvSpPr>
            <a:spLocks noGrp="1"/>
          </p:cNvSpPr>
          <p:nvPr>
            <p:ph type="title"/>
          </p:nvPr>
        </p:nvSpPr>
        <p:spPr/>
        <p:txBody>
          <a:bodyPr/>
          <a:lstStyle/>
          <a:p>
            <a:r>
              <a:rPr lang="de-DE" dirty="0"/>
              <a:t>Kritik des Systems Ba</a:t>
            </a:r>
            <a:r>
              <a:rPr lang="cs-CZ" dirty="0" err="1"/>
              <a:t>ťa</a:t>
            </a:r>
            <a:r>
              <a:rPr lang="cs-CZ" dirty="0"/>
              <a:t> </a:t>
            </a:r>
            <a:r>
              <a:rPr lang="cs-CZ" dirty="0" err="1"/>
              <a:t>bei</a:t>
            </a:r>
            <a:r>
              <a:rPr lang="cs-CZ" dirty="0"/>
              <a:t> </a:t>
            </a:r>
            <a:r>
              <a:rPr lang="cs-CZ" dirty="0" err="1"/>
              <a:t>Rudolph</a:t>
            </a:r>
            <a:r>
              <a:rPr lang="cs-CZ" dirty="0"/>
              <a:t> Philipp</a:t>
            </a:r>
          </a:p>
        </p:txBody>
      </p:sp>
      <p:sp>
        <p:nvSpPr>
          <p:cNvPr id="3" name="Zástupný obsah 2">
            <a:extLst>
              <a:ext uri="{FF2B5EF4-FFF2-40B4-BE49-F238E27FC236}">
                <a16:creationId xmlns:a16="http://schemas.microsoft.com/office/drawing/2014/main" id="{3CCE9B3F-9FD8-4CB3-AF97-E3F57B5EB10F}"/>
              </a:ext>
            </a:extLst>
          </p:cNvPr>
          <p:cNvSpPr>
            <a:spLocks noGrp="1"/>
          </p:cNvSpPr>
          <p:nvPr>
            <p:ph idx="1"/>
          </p:nvPr>
        </p:nvSpPr>
        <p:spPr/>
        <p:txBody>
          <a:bodyPr/>
          <a:lstStyle/>
          <a:p>
            <a:pPr lvl="0"/>
            <a:r>
              <a:rPr lang="de-DE" sz="3200" dirty="0"/>
              <a:t>Der unbekannte Diktator Thomas </a:t>
            </a:r>
            <a:r>
              <a:rPr lang="de-DE" sz="3200" dirty="0" err="1"/>
              <a:t>Baťa</a:t>
            </a:r>
            <a:endParaRPr lang="cs-CZ" sz="3200" dirty="0"/>
          </a:p>
          <a:p>
            <a:pPr lvl="0"/>
            <a:r>
              <a:rPr lang="de-DE" dirty="0"/>
              <a:t>Wien ; Berlin: Agis-Verlag, [1928] — 465 </a:t>
            </a:r>
            <a:r>
              <a:rPr lang="cs-CZ" dirty="0"/>
              <a:t>S.</a:t>
            </a:r>
          </a:p>
          <a:p>
            <a:pPr lvl="0"/>
            <a:r>
              <a:rPr lang="de-DE" dirty="0"/>
              <a:t>1924 </a:t>
            </a:r>
            <a:r>
              <a:rPr lang="cs-CZ" dirty="0"/>
              <a:t>bis </a:t>
            </a:r>
            <a:r>
              <a:rPr lang="de-DE" dirty="0"/>
              <a:t>1932 </a:t>
            </a:r>
            <a:r>
              <a:rPr lang="cs-CZ" dirty="0" err="1"/>
              <a:t>ersc</a:t>
            </a:r>
            <a:r>
              <a:rPr lang="de-DE" dirty="0"/>
              <a:t>h</a:t>
            </a:r>
            <a:r>
              <a:rPr lang="cs-CZ" dirty="0" err="1"/>
              <a:t>ienen</a:t>
            </a:r>
            <a:r>
              <a:rPr lang="cs-CZ" dirty="0"/>
              <a:t> </a:t>
            </a:r>
            <a:r>
              <a:rPr lang="cs-CZ" dirty="0" err="1"/>
              <a:t>bei</a:t>
            </a:r>
            <a:r>
              <a:rPr lang="cs-CZ" dirty="0"/>
              <a:t> </a:t>
            </a:r>
            <a:r>
              <a:rPr lang="de-DE" dirty="0"/>
              <a:t>Agis 35 </a:t>
            </a:r>
            <a:r>
              <a:rPr lang="cs-CZ" dirty="0" err="1"/>
              <a:t>Titel</a:t>
            </a:r>
            <a:r>
              <a:rPr lang="cs-CZ" dirty="0"/>
              <a:t> , </a:t>
            </a:r>
            <a:r>
              <a:rPr lang="cs-CZ" dirty="0" err="1"/>
              <a:t>unter</a:t>
            </a:r>
            <a:r>
              <a:rPr lang="cs-CZ" dirty="0"/>
              <a:t> </a:t>
            </a:r>
            <a:r>
              <a:rPr lang="cs-CZ" dirty="0" err="1"/>
              <a:t>anderem</a:t>
            </a:r>
            <a:r>
              <a:rPr lang="cs-CZ" dirty="0"/>
              <a:t> von </a:t>
            </a:r>
            <a:r>
              <a:rPr lang="de-DE" b="1" dirty="0"/>
              <a:t>Max Barthel</a:t>
            </a:r>
            <a:r>
              <a:rPr lang="de-DE" dirty="0"/>
              <a:t>, </a:t>
            </a:r>
            <a:r>
              <a:rPr lang="de-DE" b="1" dirty="0"/>
              <a:t>Johannes R. Becher</a:t>
            </a:r>
            <a:r>
              <a:rPr lang="cs-CZ" b="1" dirty="0"/>
              <a:t>, </a:t>
            </a:r>
            <a:r>
              <a:rPr lang="de-DE" b="1" dirty="0"/>
              <a:t>Ludwig Renn</a:t>
            </a:r>
            <a:r>
              <a:rPr lang="de-DE" dirty="0"/>
              <a:t>, </a:t>
            </a:r>
            <a:r>
              <a:rPr lang="de-DE" b="1" dirty="0"/>
              <a:t>F. C. Weiskopf </a:t>
            </a:r>
            <a:r>
              <a:rPr lang="de-DE" dirty="0"/>
              <a:t>(Ein Soldat der Revolution, 1929)</a:t>
            </a:r>
            <a:r>
              <a:rPr lang="cs-CZ" dirty="0"/>
              <a:t>. </a:t>
            </a:r>
            <a:r>
              <a:rPr lang="de-DE" dirty="0"/>
              <a:t>Einige davon erschiene als </a:t>
            </a:r>
            <a:r>
              <a:rPr lang="cs-CZ" dirty="0" err="1"/>
              <a:t>Vorabdruck</a:t>
            </a:r>
            <a:endParaRPr lang="de-DE" dirty="0"/>
          </a:p>
          <a:p>
            <a:pPr lvl="0"/>
            <a:r>
              <a:rPr lang="de-DE" dirty="0"/>
              <a:t>in der </a:t>
            </a:r>
            <a:r>
              <a:rPr lang="de-DE" b="1" dirty="0"/>
              <a:t>Roten Fahne</a:t>
            </a:r>
            <a:r>
              <a:rPr lang="cs-CZ" b="1" dirty="0"/>
              <a:t> </a:t>
            </a:r>
            <a:r>
              <a:rPr lang="cs-CZ" dirty="0"/>
              <a:t>(</a:t>
            </a:r>
            <a:r>
              <a:rPr lang="de-DE" dirty="0"/>
              <a:t>KPÖ</a:t>
            </a:r>
            <a:r>
              <a:rPr lang="cs-CZ" dirty="0"/>
              <a:t>).</a:t>
            </a:r>
          </a:p>
          <a:p>
            <a:endParaRPr lang="cs-CZ" dirty="0"/>
          </a:p>
        </p:txBody>
      </p:sp>
    </p:spTree>
    <p:extLst>
      <p:ext uri="{BB962C8B-B14F-4D97-AF65-F5344CB8AC3E}">
        <p14:creationId xmlns:p14="http://schemas.microsoft.com/office/powerpoint/2010/main" val="39145412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B3D24A-50A0-4C5F-8928-D3079A6C5FBC}"/>
              </a:ext>
            </a:extLst>
          </p:cNvPr>
          <p:cNvSpPr>
            <a:spLocks noGrp="1"/>
          </p:cNvSpPr>
          <p:nvPr>
            <p:ph type="title"/>
          </p:nvPr>
        </p:nvSpPr>
        <p:spPr/>
        <p:txBody>
          <a:bodyPr>
            <a:normAutofit/>
          </a:bodyPr>
          <a:lstStyle/>
          <a:p>
            <a:r>
              <a:rPr lang="de-DE" sz="3600" dirty="0"/>
              <a:t>Urteil des Preußischen Kammergerichts vom 7.8.1929</a:t>
            </a:r>
            <a:endParaRPr lang="cs-CZ" sz="3600" dirty="0"/>
          </a:p>
        </p:txBody>
      </p:sp>
      <p:sp>
        <p:nvSpPr>
          <p:cNvPr id="3" name="Zástupný obsah 2">
            <a:extLst>
              <a:ext uri="{FF2B5EF4-FFF2-40B4-BE49-F238E27FC236}">
                <a16:creationId xmlns:a16="http://schemas.microsoft.com/office/drawing/2014/main" id="{4016C589-070C-4B21-954B-5B1D5BD1FB41}"/>
              </a:ext>
            </a:extLst>
          </p:cNvPr>
          <p:cNvSpPr>
            <a:spLocks noGrp="1"/>
          </p:cNvSpPr>
          <p:nvPr>
            <p:ph idx="1"/>
          </p:nvPr>
        </p:nvSpPr>
        <p:spPr/>
        <p:txBody>
          <a:bodyPr>
            <a:normAutofit lnSpcReduction="10000"/>
          </a:bodyPr>
          <a:lstStyle/>
          <a:p>
            <a:pPr marL="0" indent="0">
              <a:buNone/>
            </a:pPr>
            <a:r>
              <a:rPr lang="de-DE" dirty="0"/>
              <a:t>Das Urteil im </a:t>
            </a:r>
            <a:r>
              <a:rPr lang="de-DE" dirty="0" err="1"/>
              <a:t>Prozeß</a:t>
            </a:r>
            <a:r>
              <a:rPr lang="de-DE" dirty="0"/>
              <a:t> </a:t>
            </a:r>
            <a:r>
              <a:rPr lang="de-DE" dirty="0" err="1"/>
              <a:t>Bata</a:t>
            </a:r>
            <a:r>
              <a:rPr lang="de-DE" dirty="0"/>
              <a:t> contra Philipp. Eine vernichtende Kritik der Arbeits- und Entlohnungsbedingungen im </a:t>
            </a:r>
            <a:r>
              <a:rPr lang="de-DE" dirty="0" err="1"/>
              <a:t>Bata'schen</a:t>
            </a:r>
            <a:r>
              <a:rPr lang="de-DE" dirty="0"/>
              <a:t> Betriebe. In: Schuhfabrikanten-Zeitung 65 (1929) H. 10, 1-19, v.a. 5ff. –</a:t>
            </a:r>
          </a:p>
          <a:p>
            <a:pPr marL="0" indent="0">
              <a:buNone/>
            </a:pPr>
            <a:r>
              <a:rPr lang="de-DE" dirty="0"/>
              <a:t>234/235</a:t>
            </a:r>
          </a:p>
          <a:p>
            <a:pPr marL="0" indent="0">
              <a:buNone/>
            </a:pPr>
            <a:r>
              <a:rPr lang="cs-CZ" dirty="0"/>
              <a:t>Philipp: </a:t>
            </a:r>
            <a:r>
              <a:rPr lang="de-DE" dirty="0"/>
              <a:t>Ba</a:t>
            </a:r>
            <a:r>
              <a:rPr lang="cs-CZ" dirty="0"/>
              <a:t>ť</a:t>
            </a:r>
            <a:r>
              <a:rPr lang="de-DE" dirty="0" err="1"/>
              <a:t>as</a:t>
            </a:r>
            <a:r>
              <a:rPr lang="de-DE" dirty="0"/>
              <a:t> </a:t>
            </a:r>
            <a:r>
              <a:rPr lang="de-DE" dirty="0" err="1"/>
              <a:t>Systém</a:t>
            </a:r>
            <a:r>
              <a:rPr lang="cs-CZ" dirty="0"/>
              <a:t> der „</a:t>
            </a:r>
            <a:r>
              <a:rPr lang="cs-CZ" dirty="0" err="1"/>
              <a:t>Selbstverwaltung</a:t>
            </a:r>
            <a:r>
              <a:rPr lang="cs-CZ" dirty="0"/>
              <a:t> der </a:t>
            </a:r>
            <a:r>
              <a:rPr lang="cs-CZ" dirty="0" err="1"/>
              <a:t>Werkst</a:t>
            </a:r>
            <a:r>
              <a:rPr lang="de-DE" dirty="0" err="1"/>
              <a:t>ätten</a:t>
            </a:r>
            <a:r>
              <a:rPr lang="de-DE" dirty="0"/>
              <a:t>“:</a:t>
            </a:r>
          </a:p>
          <a:p>
            <a:pPr marL="0" indent="0">
              <a:buNone/>
            </a:pPr>
            <a:r>
              <a:rPr lang="de-DE" dirty="0"/>
              <a:t>Bei der primitiven ihm zur Verfügung stehenden Arbeiterschaft speist er die beim Wetten gewinnende Werkstatt mit Prämien ab, die ihm für einige Hundert Mark einmaliger Ausgabe Zehntausende Mark ständigen monatlichen Mehrprofits bringen. Bei Verlusten kann sich jeder Aufsichtsbeamte am letzten Arbeiter regressieren, insofern der es nicht vorzieht die Werkstatt gleich zu verlassen.</a:t>
            </a:r>
            <a:endParaRPr lang="cs-CZ" dirty="0"/>
          </a:p>
        </p:txBody>
      </p:sp>
    </p:spTree>
    <p:extLst>
      <p:ext uri="{BB962C8B-B14F-4D97-AF65-F5344CB8AC3E}">
        <p14:creationId xmlns:p14="http://schemas.microsoft.com/office/powerpoint/2010/main" val="2708583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54F0FC-2900-4DFE-8905-E82CA4D75CD8}"/>
              </a:ext>
            </a:extLst>
          </p:cNvPr>
          <p:cNvSpPr>
            <a:spLocks noGrp="1"/>
          </p:cNvSpPr>
          <p:nvPr>
            <p:ph type="title"/>
          </p:nvPr>
        </p:nvSpPr>
        <p:spPr/>
        <p:txBody>
          <a:bodyPr>
            <a:normAutofit/>
          </a:bodyPr>
          <a:lstStyle/>
          <a:p>
            <a:r>
              <a:rPr lang="de-DE" sz="3200" dirty="0"/>
              <a:t>Doktor Muff hört im Bus die Klagen der Arbeiter</a:t>
            </a:r>
            <a:endParaRPr lang="cs-CZ" sz="3200" dirty="0"/>
          </a:p>
        </p:txBody>
      </p:sp>
      <p:sp>
        <p:nvSpPr>
          <p:cNvPr id="3" name="Zástupný obsah 2">
            <a:extLst>
              <a:ext uri="{FF2B5EF4-FFF2-40B4-BE49-F238E27FC236}">
                <a16:creationId xmlns:a16="http://schemas.microsoft.com/office/drawing/2014/main" id="{808550B4-4487-474A-BFBF-7273579F8494}"/>
              </a:ext>
            </a:extLst>
          </p:cNvPr>
          <p:cNvSpPr>
            <a:spLocks noGrp="1"/>
          </p:cNvSpPr>
          <p:nvPr>
            <p:ph idx="1"/>
          </p:nvPr>
        </p:nvSpPr>
        <p:spPr/>
        <p:txBody>
          <a:bodyPr/>
          <a:lstStyle/>
          <a:p>
            <a:r>
              <a:rPr lang="cs-CZ" dirty="0" err="1"/>
              <a:t>Gar­ban</a:t>
            </a:r>
            <a:r>
              <a:rPr lang="cs-CZ" dirty="0"/>
              <a:t>, </a:t>
            </a:r>
            <a:r>
              <a:rPr lang="cs-CZ" dirty="0" err="1"/>
              <a:t>Lohnliste</a:t>
            </a:r>
            <a:r>
              <a:rPr lang="cs-CZ" dirty="0"/>
              <a:t>, </a:t>
            </a:r>
            <a:r>
              <a:rPr lang="cs-CZ" dirty="0" err="1"/>
              <a:t>Abzug</a:t>
            </a:r>
            <a:r>
              <a:rPr lang="cs-CZ" dirty="0"/>
              <a:t>.</a:t>
            </a:r>
          </a:p>
          <a:p>
            <a:endParaRPr lang="cs-CZ" dirty="0"/>
          </a:p>
        </p:txBody>
      </p:sp>
    </p:spTree>
    <p:extLst>
      <p:ext uri="{BB962C8B-B14F-4D97-AF65-F5344CB8AC3E}">
        <p14:creationId xmlns:p14="http://schemas.microsoft.com/office/powerpoint/2010/main" val="4172108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C8B9EA-36FC-4A5D-82ED-57C6E3896CB8}"/>
              </a:ext>
            </a:extLst>
          </p:cNvPr>
          <p:cNvSpPr>
            <a:spLocks noGrp="1"/>
          </p:cNvSpPr>
          <p:nvPr>
            <p:ph type="title"/>
          </p:nvPr>
        </p:nvSpPr>
        <p:spPr/>
        <p:txBody>
          <a:bodyPr/>
          <a:lstStyle/>
          <a:p>
            <a:r>
              <a:rPr lang="de-DE" dirty="0"/>
              <a:t>Begründung des Urteils</a:t>
            </a:r>
            <a:endParaRPr lang="cs-CZ" dirty="0"/>
          </a:p>
        </p:txBody>
      </p:sp>
      <p:sp>
        <p:nvSpPr>
          <p:cNvPr id="3" name="Zástupný obsah 2">
            <a:extLst>
              <a:ext uri="{FF2B5EF4-FFF2-40B4-BE49-F238E27FC236}">
                <a16:creationId xmlns:a16="http://schemas.microsoft.com/office/drawing/2014/main" id="{C2BAF141-104A-4B95-B60E-5A8DD69C02BB}"/>
              </a:ext>
            </a:extLst>
          </p:cNvPr>
          <p:cNvSpPr>
            <a:spLocks noGrp="1"/>
          </p:cNvSpPr>
          <p:nvPr>
            <p:ph idx="1"/>
          </p:nvPr>
        </p:nvSpPr>
        <p:spPr/>
        <p:txBody>
          <a:bodyPr/>
          <a:lstStyle/>
          <a:p>
            <a:r>
              <a:rPr lang="de-DE" dirty="0"/>
              <a:t>Das Urteil gab Philipps Verteidigung recht,  ein Unterlassungs-anspruch gegen die Verbreitung dieses Buches ist nicht ausreichend begründet, da die Aussagen nur ausnahmsweise nicht zu belegen waren.</a:t>
            </a:r>
          </a:p>
        </p:txBody>
      </p:sp>
    </p:spTree>
    <p:extLst>
      <p:ext uri="{BB962C8B-B14F-4D97-AF65-F5344CB8AC3E}">
        <p14:creationId xmlns:p14="http://schemas.microsoft.com/office/powerpoint/2010/main" val="1202844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D431BB-FF1C-43EE-9226-7521AFBF4227}"/>
              </a:ext>
            </a:extLst>
          </p:cNvPr>
          <p:cNvSpPr>
            <a:spLocks noGrp="1"/>
          </p:cNvSpPr>
          <p:nvPr>
            <p:ph type="title"/>
          </p:nvPr>
        </p:nvSpPr>
        <p:spPr/>
        <p:txBody>
          <a:bodyPr>
            <a:normAutofit/>
          </a:bodyPr>
          <a:lstStyle/>
          <a:p>
            <a:r>
              <a:rPr lang="de-DE" sz="2800" dirty="0"/>
              <a:t>Philipps Darstellung der nationalistischen Zuspitzung der Ba</a:t>
            </a:r>
            <a:r>
              <a:rPr lang="cs-CZ" sz="2800" dirty="0" err="1"/>
              <a:t>ťa</a:t>
            </a:r>
            <a:r>
              <a:rPr lang="cs-CZ" sz="2800" dirty="0"/>
              <a:t>-Ideologie </a:t>
            </a:r>
            <a:r>
              <a:rPr lang="cs-CZ" sz="2800" dirty="0" err="1"/>
              <a:t>fehlt</a:t>
            </a:r>
            <a:r>
              <a:rPr lang="cs-CZ" sz="2800" dirty="0"/>
              <a:t> </a:t>
            </a:r>
            <a:r>
              <a:rPr lang="cs-CZ" sz="2800" dirty="0" err="1"/>
              <a:t>bei</a:t>
            </a:r>
            <a:r>
              <a:rPr lang="cs-CZ" sz="2800" dirty="0"/>
              <a:t> </a:t>
            </a:r>
            <a:r>
              <a:rPr lang="cs-CZ" sz="2800" dirty="0" err="1"/>
              <a:t>Winder</a:t>
            </a:r>
            <a:endParaRPr lang="cs-CZ" sz="2800" dirty="0"/>
          </a:p>
        </p:txBody>
      </p:sp>
      <p:sp>
        <p:nvSpPr>
          <p:cNvPr id="3" name="Zástupný obsah 2">
            <a:extLst>
              <a:ext uri="{FF2B5EF4-FFF2-40B4-BE49-F238E27FC236}">
                <a16:creationId xmlns:a16="http://schemas.microsoft.com/office/drawing/2014/main" id="{7779FEA4-9C03-4CB2-BDE6-2F99841FD1B1}"/>
              </a:ext>
            </a:extLst>
          </p:cNvPr>
          <p:cNvSpPr>
            <a:spLocks noGrp="1"/>
          </p:cNvSpPr>
          <p:nvPr>
            <p:ph idx="1"/>
          </p:nvPr>
        </p:nvSpPr>
        <p:spPr/>
        <p:txBody>
          <a:bodyPr>
            <a:normAutofit lnSpcReduction="10000"/>
          </a:bodyPr>
          <a:lstStyle/>
          <a:p>
            <a:pPr marL="0" indent="0">
              <a:buNone/>
            </a:pPr>
            <a:r>
              <a:rPr lang="de-DE" dirty="0"/>
              <a:t>Als die Deutsch-Böhmen Hurra </a:t>
            </a:r>
            <a:r>
              <a:rPr lang="de-DE" dirty="0" err="1"/>
              <a:t>schrieen</a:t>
            </a:r>
            <a:r>
              <a:rPr lang="de-DE" dirty="0"/>
              <a:t> und die Tschechen verzweifelten: da dachte der große Thomas daran, wie man bei Verteilung des „</a:t>
            </a:r>
            <a:r>
              <a:rPr lang="de-DE" dirty="0" err="1"/>
              <a:t>Ratschgeldes</a:t>
            </a:r>
            <a:r>
              <a:rPr lang="de-DE" dirty="0"/>
              <a:t>" dabei sein könnte. </a:t>
            </a:r>
            <a:r>
              <a:rPr lang="de-DE" b="1" dirty="0" err="1"/>
              <a:t>Oesterreichischer</a:t>
            </a:r>
            <a:r>
              <a:rPr lang="de-DE" b="1" dirty="0"/>
              <a:t> Armeelieferant und gleichzeitig Wohltäter seiner tschechischen Brüder: das zu werden gelang dem elastischen </a:t>
            </a:r>
            <a:r>
              <a:rPr lang="de-DE" b="1" dirty="0" err="1"/>
              <a:t>Zliner</a:t>
            </a:r>
            <a:r>
              <a:rPr lang="de-DE" b="1" dirty="0"/>
              <a:t> Hausschuhmacher!  </a:t>
            </a:r>
            <a:r>
              <a:rPr lang="de-DE" dirty="0"/>
              <a:t>Die Kaufleute hatten den Kopf verloren. Der </a:t>
            </a:r>
            <a:r>
              <a:rPr lang="de-DE" dirty="0" err="1"/>
              <a:t>Schuß</a:t>
            </a:r>
            <a:r>
              <a:rPr lang="de-DE" dirty="0"/>
              <a:t> in Sarajewo hatte die Pläne alter Firmen durchlöchert. Dem </a:t>
            </a:r>
            <a:r>
              <a:rPr lang="de-DE" dirty="0" err="1"/>
              <a:t>Bata</a:t>
            </a:r>
            <a:r>
              <a:rPr lang="de-DE" dirty="0"/>
              <a:t> aber den Weg zur Krippe freigemacht. Er </a:t>
            </a:r>
            <a:r>
              <a:rPr lang="de-DE" dirty="0" err="1"/>
              <a:t>muß</a:t>
            </a:r>
            <a:r>
              <a:rPr lang="de-DE" dirty="0"/>
              <a:t> den </a:t>
            </a:r>
            <a:r>
              <a:rPr lang="de-DE" dirty="0" err="1"/>
              <a:t>Anschluß</a:t>
            </a:r>
            <a:r>
              <a:rPr lang="de-DE" dirty="0"/>
              <a:t> erreichen, opfert die Pferde. Während der ganzen Fahrt steht er mit seinem Kutscher </a:t>
            </a:r>
            <a:r>
              <a:rPr lang="de-DE" dirty="0" err="1"/>
              <a:t>Hubacek</a:t>
            </a:r>
            <a:r>
              <a:rPr lang="de-DE" dirty="0"/>
              <a:t>, in der einen Hand die Peitsche, in der anderen die Zügel — die Augen auf den Sekundenzeiger der Uhr und auf die Kilometersteine am Straßenrand gerichtet.</a:t>
            </a:r>
            <a:endParaRPr lang="cs-CZ" dirty="0"/>
          </a:p>
        </p:txBody>
      </p:sp>
    </p:spTree>
    <p:extLst>
      <p:ext uri="{BB962C8B-B14F-4D97-AF65-F5344CB8AC3E}">
        <p14:creationId xmlns:p14="http://schemas.microsoft.com/office/powerpoint/2010/main" val="34687088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13121F-F581-4724-B3F7-56A878A70368}"/>
              </a:ext>
            </a:extLst>
          </p:cNvPr>
          <p:cNvSpPr>
            <a:spLocks noGrp="1"/>
          </p:cNvSpPr>
          <p:nvPr>
            <p:ph type="title"/>
          </p:nvPr>
        </p:nvSpPr>
        <p:spPr/>
        <p:txBody>
          <a:bodyPr>
            <a:normAutofit/>
          </a:bodyPr>
          <a:lstStyle/>
          <a:p>
            <a:r>
              <a:rPr lang="de-DE" sz="2800" dirty="0"/>
              <a:t>Philipps Darstellung der </a:t>
            </a:r>
            <a:r>
              <a:rPr lang="cs-CZ" sz="2800" dirty="0" err="1"/>
              <a:t>Minderwertigkeit</a:t>
            </a:r>
            <a:r>
              <a:rPr lang="cs-CZ" sz="2800" dirty="0"/>
              <a:t> </a:t>
            </a:r>
            <a:r>
              <a:rPr lang="de-DE" sz="2800" dirty="0"/>
              <a:t>der Ba</a:t>
            </a:r>
            <a:r>
              <a:rPr lang="cs-CZ" sz="2800" dirty="0" err="1"/>
              <a:t>ťa-Produktion</a:t>
            </a:r>
            <a:br>
              <a:rPr lang="cs-CZ" sz="2800" dirty="0"/>
            </a:br>
            <a:r>
              <a:rPr lang="cs-CZ" sz="2800" dirty="0"/>
              <a:t> </a:t>
            </a:r>
            <a:r>
              <a:rPr lang="cs-CZ" sz="2800" dirty="0" err="1"/>
              <a:t>fehlt</a:t>
            </a:r>
            <a:r>
              <a:rPr lang="cs-CZ" sz="2800" dirty="0"/>
              <a:t> </a:t>
            </a:r>
            <a:r>
              <a:rPr lang="cs-CZ" sz="2800" dirty="0" err="1"/>
              <a:t>bei</a:t>
            </a:r>
            <a:r>
              <a:rPr lang="cs-CZ" sz="2800" dirty="0"/>
              <a:t> </a:t>
            </a:r>
            <a:r>
              <a:rPr lang="cs-CZ" sz="2800" dirty="0" err="1"/>
              <a:t>Winder</a:t>
            </a:r>
            <a:endParaRPr lang="cs-CZ" sz="2800" dirty="0"/>
          </a:p>
        </p:txBody>
      </p:sp>
      <p:sp>
        <p:nvSpPr>
          <p:cNvPr id="3" name="Zástupný obsah 2">
            <a:extLst>
              <a:ext uri="{FF2B5EF4-FFF2-40B4-BE49-F238E27FC236}">
                <a16:creationId xmlns:a16="http://schemas.microsoft.com/office/drawing/2014/main" id="{2CC0A949-8D2A-4754-A51D-9E98E564114A}"/>
              </a:ext>
            </a:extLst>
          </p:cNvPr>
          <p:cNvSpPr>
            <a:spLocks noGrp="1"/>
          </p:cNvSpPr>
          <p:nvPr>
            <p:ph idx="1"/>
          </p:nvPr>
        </p:nvSpPr>
        <p:spPr/>
        <p:txBody>
          <a:bodyPr/>
          <a:lstStyle/>
          <a:p>
            <a:r>
              <a:rPr lang="de-DE" dirty="0"/>
              <a:t>Zu jener Zeit verlor die österreichisch ­ ungarische Armee unzählige Soldaten nicht infolge von Verwundungen durch feindliche</a:t>
            </a:r>
            <a:r>
              <a:rPr lang="cs-CZ" dirty="0"/>
              <a:t> G</a:t>
            </a:r>
            <a:r>
              <a:rPr lang="de-DE" dirty="0" err="1"/>
              <a:t>escho</a:t>
            </a:r>
            <a:r>
              <a:rPr lang="cs-CZ" dirty="0" err="1"/>
              <a:t>ss</a:t>
            </a:r>
            <a:r>
              <a:rPr lang="de-DE" dirty="0"/>
              <a:t>e, sondern wegen Marschunfähigkeit, verursacht durch minderwertige Produkte skrupelloser Schuhlieferanten.</a:t>
            </a:r>
            <a:r>
              <a:rPr lang="cs-CZ" dirty="0"/>
              <a:t> </a:t>
            </a:r>
            <a:r>
              <a:rPr lang="de-DE" dirty="0"/>
              <a:t> Noch ist mir das Bild lebendig vor Augen, wie ganze Züge bärtiger Landstürmer in den Straßengräben Ostgaliziens lagen und ihre blutigen Füße mit Lappen</a:t>
            </a:r>
            <a:r>
              <a:rPr lang="cs-CZ" dirty="0"/>
              <a:t> </a:t>
            </a:r>
            <a:r>
              <a:rPr lang="de-DE" dirty="0"/>
              <a:t>umwickelten, die sie aus ihrem einzigen verlausten Hemde </a:t>
            </a:r>
            <a:r>
              <a:rPr lang="de-DE" dirty="0" err="1"/>
              <a:t>ri</a:t>
            </a:r>
            <a:r>
              <a:rPr lang="cs-CZ" dirty="0" err="1"/>
              <a:t>ss</a:t>
            </a:r>
            <a:r>
              <a:rPr lang="de-DE" dirty="0"/>
              <a:t>en.</a:t>
            </a:r>
            <a:r>
              <a:rPr lang="cs-CZ" dirty="0"/>
              <a:t> </a:t>
            </a:r>
            <a:r>
              <a:rPr lang="en-US" dirty="0"/>
              <a:t>[…]</a:t>
            </a:r>
            <a:r>
              <a:rPr lang="de-DE" dirty="0"/>
              <a:t> Ein Jahr später war der Warenmangel der Zentralmächte so ungeheuer gestiegen, </a:t>
            </a:r>
            <a:r>
              <a:rPr lang="de-DE" dirty="0" err="1"/>
              <a:t>daß</a:t>
            </a:r>
            <a:r>
              <a:rPr lang="de-DE" dirty="0"/>
              <a:t> </a:t>
            </a:r>
            <a:r>
              <a:rPr lang="de-DE" b="1" dirty="0"/>
              <a:t>das kaiser-königliche Militär-</a:t>
            </a:r>
            <a:r>
              <a:rPr lang="de-DE" b="1" dirty="0" err="1"/>
              <a:t>Aerar</a:t>
            </a:r>
            <a:r>
              <a:rPr lang="de-DE" b="1" dirty="0"/>
              <a:t> die gleiche fehlerhafte Ware dem Herrn </a:t>
            </a:r>
            <a:r>
              <a:rPr lang="de-DE" b="1" dirty="0" err="1"/>
              <a:t>Bata</a:t>
            </a:r>
            <a:r>
              <a:rPr lang="de-DE" b="1" dirty="0"/>
              <a:t> um 50 Prozent teurer abkaufen musste.</a:t>
            </a:r>
            <a:endParaRPr lang="cs-CZ" b="1" dirty="0"/>
          </a:p>
          <a:p>
            <a:endParaRPr lang="cs-CZ" dirty="0"/>
          </a:p>
        </p:txBody>
      </p:sp>
    </p:spTree>
    <p:extLst>
      <p:ext uri="{BB962C8B-B14F-4D97-AF65-F5344CB8AC3E}">
        <p14:creationId xmlns:p14="http://schemas.microsoft.com/office/powerpoint/2010/main" val="143306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CBEA80-5469-4407-8A02-C274C9DEAFA8}"/>
              </a:ext>
            </a:extLst>
          </p:cNvPr>
          <p:cNvSpPr>
            <a:spLocks noGrp="1"/>
          </p:cNvSpPr>
          <p:nvPr>
            <p:ph type="title"/>
          </p:nvPr>
        </p:nvSpPr>
        <p:spPr/>
        <p:txBody>
          <a:bodyPr/>
          <a:lstStyle/>
          <a:p>
            <a:r>
              <a:rPr lang="cs-CZ" dirty="0"/>
              <a:t>Ludwig </a:t>
            </a:r>
            <a:r>
              <a:rPr lang="cs-CZ" dirty="0" err="1"/>
              <a:t>Winders</a:t>
            </a:r>
            <a:r>
              <a:rPr lang="cs-CZ" dirty="0"/>
              <a:t> </a:t>
            </a:r>
            <a:r>
              <a:rPr lang="en-US" dirty="0"/>
              <a:t>N</a:t>
            </a:r>
            <a:r>
              <a:rPr lang="de-DE" dirty="0" err="1"/>
              <a:t>ähe</a:t>
            </a:r>
            <a:r>
              <a:rPr lang="de-DE" dirty="0"/>
              <a:t> zu Ba</a:t>
            </a:r>
            <a:r>
              <a:rPr lang="cs-CZ" dirty="0" err="1"/>
              <a:t>ťas</a:t>
            </a:r>
            <a:r>
              <a:rPr lang="cs-CZ" dirty="0"/>
              <a:t> </a:t>
            </a:r>
            <a:r>
              <a:rPr lang="cs-CZ" dirty="0" err="1"/>
              <a:t>Kritikern</a:t>
            </a:r>
            <a:endParaRPr lang="cs-CZ" dirty="0"/>
          </a:p>
        </p:txBody>
      </p:sp>
      <p:sp>
        <p:nvSpPr>
          <p:cNvPr id="3" name="Zástupný obsah 2">
            <a:extLst>
              <a:ext uri="{FF2B5EF4-FFF2-40B4-BE49-F238E27FC236}">
                <a16:creationId xmlns:a16="http://schemas.microsoft.com/office/drawing/2014/main" id="{42334D09-327A-4245-9DE9-DE694B016A72}"/>
              </a:ext>
            </a:extLst>
          </p:cNvPr>
          <p:cNvSpPr>
            <a:spLocks noGrp="1"/>
          </p:cNvSpPr>
          <p:nvPr>
            <p:ph idx="1"/>
          </p:nvPr>
        </p:nvSpPr>
        <p:spPr/>
        <p:txBody>
          <a:bodyPr/>
          <a:lstStyle/>
          <a:p>
            <a:r>
              <a:rPr lang="cs-CZ" dirty="0" err="1"/>
              <a:t>Sie</a:t>
            </a:r>
            <a:r>
              <a:rPr lang="cs-CZ" dirty="0"/>
              <a:t> </a:t>
            </a:r>
            <a:r>
              <a:rPr lang="cs-CZ" dirty="0" err="1"/>
              <a:t>ging</a:t>
            </a:r>
            <a:r>
              <a:rPr lang="cs-CZ" dirty="0"/>
              <a:t> </a:t>
            </a:r>
            <a:r>
              <a:rPr lang="cs-CZ" dirty="0" err="1"/>
              <a:t>auf</a:t>
            </a:r>
            <a:r>
              <a:rPr lang="cs-CZ" dirty="0"/>
              <a:t> </a:t>
            </a:r>
            <a:r>
              <a:rPr lang="cs-CZ" dirty="0" err="1"/>
              <a:t>seine</a:t>
            </a:r>
            <a:r>
              <a:rPr lang="cs-CZ" dirty="0"/>
              <a:t> Sympatie f</a:t>
            </a:r>
            <a:r>
              <a:rPr lang="de-DE" dirty="0"/>
              <a:t>ü</a:t>
            </a:r>
            <a:r>
              <a:rPr lang="cs-CZ" dirty="0"/>
              <a:t>r </a:t>
            </a:r>
            <a:r>
              <a:rPr lang="cs-CZ" dirty="0" err="1"/>
              <a:t>die</a:t>
            </a:r>
            <a:r>
              <a:rPr lang="cs-CZ" dirty="0"/>
              <a:t> </a:t>
            </a:r>
            <a:r>
              <a:rPr lang="cs-CZ" dirty="0" err="1"/>
              <a:t>multinationale</a:t>
            </a:r>
            <a:r>
              <a:rPr lang="cs-CZ" dirty="0"/>
              <a:t> KP</a:t>
            </a:r>
            <a:r>
              <a:rPr lang="de-DE" dirty="0" err="1"/>
              <a:t>Tsch</a:t>
            </a:r>
            <a:r>
              <a:rPr lang="de-DE" dirty="0"/>
              <a:t> und seine humanistische </a:t>
            </a:r>
            <a:r>
              <a:rPr lang="de-DE" dirty="0" err="1"/>
              <a:t>Postion</a:t>
            </a:r>
            <a:r>
              <a:rPr lang="de-DE" dirty="0"/>
              <a:t> als </a:t>
            </a:r>
            <a:r>
              <a:rPr lang="de-DE" dirty="0" err="1"/>
              <a:t>Freimauerer</a:t>
            </a:r>
            <a:r>
              <a:rPr lang="de-DE" dirty="0"/>
              <a:t> zurück.</a:t>
            </a:r>
          </a:p>
          <a:p>
            <a:r>
              <a:rPr lang="de-DE" dirty="0"/>
              <a:t>Dr. </a:t>
            </a:r>
            <a:r>
              <a:rPr lang="de-DE" b="1" dirty="0"/>
              <a:t>Muff, der an die Würde menschlichen Seins</a:t>
            </a:r>
            <a:r>
              <a:rPr lang="de-DE" dirty="0"/>
              <a:t> glaubt und an diesem Glauben schließlich zugrunde geht (Walter Angel in der NFP).</a:t>
            </a:r>
          </a:p>
          <a:p>
            <a:r>
              <a:rPr lang="de-DE" dirty="0"/>
              <a:t>Die Lockung des Todes wies er von sich. Weder aus Trägheit noch aus Feigheit klammerte er sich an sein elendes Leben. Was ihn am Leben erhielt, war sein hoher Begriff von der Würde des menschlichen Seins, der durch keinen Schicksalsschlag, durch kein Leid und keine ihm zugefügte Unbill ins Wan­ken geraten war.</a:t>
            </a:r>
            <a:endParaRPr lang="cs-CZ" dirty="0"/>
          </a:p>
          <a:p>
            <a:endParaRPr lang="cs-CZ" dirty="0"/>
          </a:p>
        </p:txBody>
      </p:sp>
    </p:spTree>
    <p:extLst>
      <p:ext uri="{BB962C8B-B14F-4D97-AF65-F5344CB8AC3E}">
        <p14:creationId xmlns:p14="http://schemas.microsoft.com/office/powerpoint/2010/main" val="15277647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C7D1A3-1735-44A3-9155-A562C6735E1D}"/>
              </a:ext>
            </a:extLst>
          </p:cNvPr>
          <p:cNvSpPr>
            <a:spLocks noGrp="1"/>
          </p:cNvSpPr>
          <p:nvPr>
            <p:ph type="title"/>
          </p:nvPr>
        </p:nvSpPr>
        <p:spPr/>
        <p:txBody>
          <a:bodyPr/>
          <a:lstStyle/>
          <a:p>
            <a:r>
              <a:rPr lang="de-DE" dirty="0"/>
              <a:t>Der </a:t>
            </a:r>
            <a:r>
              <a:rPr lang="de-DE" dirty="0" err="1"/>
              <a:t>ananchronistische</a:t>
            </a:r>
            <a:r>
              <a:rPr lang="de-DE" dirty="0"/>
              <a:t> Schwärmer</a:t>
            </a:r>
            <a:endParaRPr lang="cs-CZ" dirty="0"/>
          </a:p>
        </p:txBody>
      </p:sp>
      <p:sp>
        <p:nvSpPr>
          <p:cNvPr id="3" name="Zástupný obsah 2">
            <a:extLst>
              <a:ext uri="{FF2B5EF4-FFF2-40B4-BE49-F238E27FC236}">
                <a16:creationId xmlns:a16="http://schemas.microsoft.com/office/drawing/2014/main" id="{BC7C9747-FBE3-456A-AE0B-CD52E41C9F92}"/>
              </a:ext>
            </a:extLst>
          </p:cNvPr>
          <p:cNvSpPr>
            <a:spLocks noGrp="1"/>
          </p:cNvSpPr>
          <p:nvPr>
            <p:ph idx="1"/>
          </p:nvPr>
        </p:nvSpPr>
        <p:spPr/>
        <p:txBody>
          <a:bodyPr/>
          <a:lstStyle/>
          <a:p>
            <a:r>
              <a:rPr lang="de-DE" dirty="0"/>
              <a:t>Walter </a:t>
            </a:r>
            <a:r>
              <a:rPr lang="cs-CZ" dirty="0"/>
              <a:t>A</a:t>
            </a:r>
            <a:r>
              <a:rPr lang="de-DE" dirty="0" err="1"/>
              <a:t>ngel</a:t>
            </a:r>
            <a:r>
              <a:rPr lang="de-DE" dirty="0"/>
              <a:t>:  Aenne hat ihn </a:t>
            </a:r>
            <a:r>
              <a:rPr lang="de-DE" dirty="0" err="1"/>
              <a:t>mißbraucht</a:t>
            </a:r>
            <a:r>
              <a:rPr lang="de-DE" dirty="0"/>
              <a:t>, </a:t>
            </a:r>
            <a:r>
              <a:rPr lang="de-DE" dirty="0" err="1"/>
              <a:t>Garban</a:t>
            </a:r>
            <a:r>
              <a:rPr lang="de-DE" dirty="0"/>
              <a:t> Schwester, die er geheiratet hatte und aus einer verirrten Existenz hatte retten wollen und Alice,  </a:t>
            </a:r>
            <a:r>
              <a:rPr lang="de-DE" dirty="0" err="1"/>
              <a:t>Garbans</a:t>
            </a:r>
            <a:r>
              <a:rPr lang="de-DE" dirty="0"/>
              <a:t> Frau; die er  keusch wie eine Göttin verehrt hatte. Muff ein Weltverbesserer?  Nein.  Ein unbelehrbarer Schwärmer.</a:t>
            </a:r>
          </a:p>
          <a:p>
            <a:endParaRPr lang="de-DE" dirty="0"/>
          </a:p>
          <a:p>
            <a:endParaRPr lang="cs-CZ" dirty="0"/>
          </a:p>
        </p:txBody>
      </p:sp>
    </p:spTree>
    <p:extLst>
      <p:ext uri="{BB962C8B-B14F-4D97-AF65-F5344CB8AC3E}">
        <p14:creationId xmlns:p14="http://schemas.microsoft.com/office/powerpoint/2010/main" val="1013029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A087CA-EC8A-4506-8833-3FDC31AB5D7D}"/>
              </a:ext>
            </a:extLst>
          </p:cNvPr>
          <p:cNvSpPr>
            <a:spLocks noGrp="1"/>
          </p:cNvSpPr>
          <p:nvPr>
            <p:ph type="title"/>
          </p:nvPr>
        </p:nvSpPr>
        <p:spPr/>
        <p:txBody>
          <a:bodyPr>
            <a:normAutofit/>
          </a:bodyPr>
          <a:lstStyle/>
          <a:p>
            <a:r>
              <a:rPr lang="de-DE" sz="2800" dirty="0"/>
              <a:t>Verkürzung des literarischen Werks in der </a:t>
            </a:r>
            <a:r>
              <a:rPr lang="de-DE" sz="2800" dirty="0" err="1"/>
              <a:t>Konkretisation</a:t>
            </a:r>
            <a:br>
              <a:rPr lang="de-DE" sz="2800" dirty="0"/>
            </a:br>
            <a:r>
              <a:rPr lang="de-DE" sz="2800" dirty="0"/>
              <a:t>Roman </a:t>
            </a:r>
            <a:r>
              <a:rPr lang="de-DE" sz="2800" dirty="0" err="1"/>
              <a:t>Ingarden</a:t>
            </a:r>
            <a:r>
              <a:rPr lang="de-DE" sz="2800" dirty="0"/>
              <a:t> </a:t>
            </a:r>
            <a:r>
              <a:rPr lang="de-DE" sz="2700" dirty="0"/>
              <a:t>"Vom Erkennen des literarischen Kunstwerks" (1937) </a:t>
            </a:r>
            <a:endParaRPr lang="cs-CZ" sz="2700" dirty="0"/>
          </a:p>
        </p:txBody>
      </p:sp>
      <p:sp>
        <p:nvSpPr>
          <p:cNvPr id="3" name="Zástupný obsah 2">
            <a:extLst>
              <a:ext uri="{FF2B5EF4-FFF2-40B4-BE49-F238E27FC236}">
                <a16:creationId xmlns:a16="http://schemas.microsoft.com/office/drawing/2014/main" id="{F77A4C71-9FA2-41E7-A240-EF84EEC35E8D}"/>
              </a:ext>
            </a:extLst>
          </p:cNvPr>
          <p:cNvSpPr>
            <a:spLocks noGrp="1"/>
          </p:cNvSpPr>
          <p:nvPr>
            <p:ph idx="1"/>
          </p:nvPr>
        </p:nvSpPr>
        <p:spPr/>
        <p:txBody>
          <a:bodyPr>
            <a:normAutofit/>
          </a:bodyPr>
          <a:lstStyle/>
          <a:p>
            <a:r>
              <a:rPr lang="cs-CZ" dirty="0"/>
              <a:t>Wilhelm </a:t>
            </a:r>
            <a:r>
              <a:rPr lang="cs-CZ" dirty="0" err="1"/>
              <a:t>Garban</a:t>
            </a:r>
            <a:r>
              <a:rPr lang="cs-CZ" dirty="0"/>
              <a:t> 38 </a:t>
            </a:r>
            <a:r>
              <a:rPr lang="cs-CZ" dirty="0" err="1"/>
              <a:t>Jahre</a:t>
            </a:r>
            <a:r>
              <a:rPr lang="cs-CZ" dirty="0"/>
              <a:t> alt</a:t>
            </a:r>
            <a:endParaRPr lang="de-DE" dirty="0"/>
          </a:p>
          <a:p>
            <a:r>
              <a:rPr lang="de-DE" dirty="0"/>
              <a:t>173, </a:t>
            </a:r>
            <a:r>
              <a:rPr lang="cs-CZ" dirty="0" err="1"/>
              <a:t>Ich</a:t>
            </a:r>
            <a:r>
              <a:rPr lang="cs-CZ" dirty="0"/>
              <a:t> kann </a:t>
            </a:r>
            <a:r>
              <a:rPr lang="cs-CZ" dirty="0" err="1"/>
              <a:t>Ihnen</a:t>
            </a:r>
            <a:r>
              <a:rPr lang="cs-CZ" dirty="0"/>
              <a:t> </a:t>
            </a:r>
            <a:r>
              <a:rPr lang="cs-CZ" dirty="0" err="1"/>
              <a:t>und</a:t>
            </a:r>
            <a:r>
              <a:rPr lang="cs-CZ" dirty="0"/>
              <a:t> allen </a:t>
            </a:r>
            <a:r>
              <a:rPr lang="cs-CZ" dirty="0" err="1"/>
              <a:t>Ihren</a:t>
            </a:r>
            <a:r>
              <a:rPr lang="cs-CZ" dirty="0"/>
              <a:t> </a:t>
            </a:r>
            <a:r>
              <a:rPr lang="cs-CZ" dirty="0" err="1"/>
              <a:t>Schülern</a:t>
            </a:r>
            <a:r>
              <a:rPr lang="cs-CZ" dirty="0"/>
              <a:t> Tag </a:t>
            </a:r>
            <a:r>
              <a:rPr lang="cs-CZ" dirty="0" err="1"/>
              <a:t>für</a:t>
            </a:r>
            <a:r>
              <a:rPr lang="cs-CZ" dirty="0"/>
              <a:t> Tag </a:t>
            </a:r>
            <a:r>
              <a:rPr lang="cs-CZ" dirty="0" err="1"/>
              <a:t>beweisen</a:t>
            </a:r>
            <a:r>
              <a:rPr lang="cs-CZ" dirty="0"/>
              <a:t>, </a:t>
            </a:r>
            <a:r>
              <a:rPr lang="cs-CZ" dirty="0" err="1"/>
              <a:t>daß</a:t>
            </a:r>
            <a:r>
              <a:rPr lang="cs-CZ" dirty="0"/>
              <a:t> mein </a:t>
            </a:r>
            <a:r>
              <a:rPr lang="cs-CZ" dirty="0" err="1"/>
              <a:t>System</a:t>
            </a:r>
            <a:r>
              <a:rPr lang="cs-CZ" dirty="0"/>
              <a:t> </a:t>
            </a:r>
            <a:r>
              <a:rPr lang="cs-CZ" dirty="0" err="1"/>
              <a:t>ein</a:t>
            </a:r>
            <a:r>
              <a:rPr lang="cs-CZ" dirty="0"/>
              <a:t> </a:t>
            </a:r>
            <a:r>
              <a:rPr lang="cs-CZ" dirty="0" err="1"/>
              <a:t>Segen</a:t>
            </a:r>
            <a:r>
              <a:rPr lang="cs-CZ" dirty="0"/>
              <a:t> </a:t>
            </a:r>
            <a:r>
              <a:rPr lang="cs-CZ" dirty="0" err="1"/>
              <a:t>ist</a:t>
            </a:r>
            <a:r>
              <a:rPr lang="cs-CZ" dirty="0"/>
              <a:t>! </a:t>
            </a:r>
            <a:endParaRPr lang="de-DE" dirty="0"/>
          </a:p>
          <a:p>
            <a:r>
              <a:rPr lang="cs-CZ" dirty="0"/>
              <a:t>1925: </a:t>
            </a:r>
            <a:r>
              <a:rPr lang="cs-CZ" dirty="0" err="1"/>
              <a:t>Baťaman</a:t>
            </a:r>
            <a:r>
              <a:rPr lang="cs-CZ" dirty="0"/>
              <a:t> </a:t>
            </a:r>
            <a:br>
              <a:rPr lang="cs-CZ" dirty="0"/>
            </a:br>
            <a:r>
              <a:rPr lang="cs-CZ" dirty="0"/>
              <a:t>Tomáš Baťa </a:t>
            </a:r>
            <a:r>
              <a:rPr lang="de-DE" dirty="0"/>
              <a:t>gründet seine erste Schule,  </a:t>
            </a:r>
            <a:r>
              <a:rPr lang="cs-CZ" dirty="0"/>
              <a:t>škola Mladých mužů</a:t>
            </a:r>
            <a:endParaRPr lang="de-DE" dirty="0"/>
          </a:p>
          <a:p>
            <a:r>
              <a:rPr lang="cs-CZ" dirty="0" err="1"/>
              <a:t>Baťaman</a:t>
            </a:r>
            <a:r>
              <a:rPr lang="de-DE" dirty="0"/>
              <a:t> wird man durch Gehorsam und tüchtige Arbeit. Acht Stunden arbeitet man, um seine Verpflegung, Unterkunft und Bekleidung zu finanzieren, vier Stunden am Abend soll man lernen.</a:t>
            </a:r>
            <a:endParaRPr lang="cs-CZ" dirty="0"/>
          </a:p>
        </p:txBody>
      </p:sp>
    </p:spTree>
    <p:extLst>
      <p:ext uri="{BB962C8B-B14F-4D97-AF65-F5344CB8AC3E}">
        <p14:creationId xmlns:p14="http://schemas.microsoft.com/office/powerpoint/2010/main" val="20972302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F41D87-4627-4BA3-A43D-B77EC5DD0E89}"/>
              </a:ext>
            </a:extLst>
          </p:cNvPr>
          <p:cNvSpPr>
            <a:spLocks noGrp="1"/>
          </p:cNvSpPr>
          <p:nvPr>
            <p:ph type="title"/>
          </p:nvPr>
        </p:nvSpPr>
        <p:spPr/>
        <p:txBody>
          <a:bodyPr/>
          <a:lstStyle/>
          <a:p>
            <a:r>
              <a:rPr lang="de-DE" dirty="0"/>
              <a:t>Symbolische Wiederkehr des Irrweges </a:t>
            </a:r>
            <a:endParaRPr lang="cs-CZ" dirty="0"/>
          </a:p>
        </p:txBody>
      </p:sp>
      <p:sp>
        <p:nvSpPr>
          <p:cNvPr id="3" name="Zástupný obsah 2">
            <a:extLst>
              <a:ext uri="{FF2B5EF4-FFF2-40B4-BE49-F238E27FC236}">
                <a16:creationId xmlns:a16="http://schemas.microsoft.com/office/drawing/2014/main" id="{7C9148D7-1C61-4863-9958-952C77A7E1BF}"/>
              </a:ext>
            </a:extLst>
          </p:cNvPr>
          <p:cNvSpPr>
            <a:spLocks noGrp="1"/>
          </p:cNvSpPr>
          <p:nvPr>
            <p:ph idx="1"/>
          </p:nvPr>
        </p:nvSpPr>
        <p:spPr/>
        <p:txBody>
          <a:bodyPr/>
          <a:lstStyle/>
          <a:p>
            <a:pPr fontAlgn="auto"/>
            <a:r>
              <a:rPr lang="cs-CZ" dirty="0" err="1"/>
              <a:t>Abschnitt</a:t>
            </a:r>
            <a:r>
              <a:rPr lang="cs-CZ" dirty="0"/>
              <a:t> 18</a:t>
            </a:r>
          </a:p>
          <a:p>
            <a:pPr fontAlgn="auto"/>
            <a:r>
              <a:rPr lang="cs-CZ" dirty="0"/>
              <a:t>S. 311</a:t>
            </a:r>
          </a:p>
          <a:p>
            <a:pPr fontAlgn="auto"/>
            <a:r>
              <a:rPr lang="cs-CZ" dirty="0" err="1"/>
              <a:t>Ein</a:t>
            </a:r>
            <a:r>
              <a:rPr lang="cs-CZ" dirty="0"/>
              <a:t> Mann </a:t>
            </a:r>
            <a:r>
              <a:rPr lang="cs-CZ" dirty="0" err="1"/>
              <a:t>ging</a:t>
            </a:r>
            <a:r>
              <a:rPr lang="cs-CZ" dirty="0"/>
              <a:t> durch </a:t>
            </a:r>
            <a:r>
              <a:rPr lang="cs-CZ" dirty="0" err="1"/>
              <a:t>das</a:t>
            </a:r>
            <a:r>
              <a:rPr lang="cs-CZ" dirty="0"/>
              <a:t> </a:t>
            </a:r>
            <a:r>
              <a:rPr lang="cs-CZ" dirty="0" err="1"/>
              <a:t>Gehölz</a:t>
            </a:r>
            <a:r>
              <a:rPr lang="cs-CZ" dirty="0"/>
              <a:t>, </a:t>
            </a:r>
            <a:r>
              <a:rPr lang="cs-CZ" dirty="0" err="1"/>
              <a:t>er</a:t>
            </a:r>
            <a:r>
              <a:rPr lang="cs-CZ" dirty="0"/>
              <a:t> </a:t>
            </a:r>
            <a:r>
              <a:rPr lang="cs-CZ" dirty="0" err="1"/>
              <a:t>merkte</a:t>
            </a:r>
            <a:r>
              <a:rPr lang="cs-CZ" dirty="0"/>
              <a:t> </a:t>
            </a:r>
            <a:r>
              <a:rPr lang="cs-CZ" dirty="0" err="1"/>
              <a:t>nicht</a:t>
            </a:r>
            <a:r>
              <a:rPr lang="cs-CZ" dirty="0"/>
              <a:t>, </a:t>
            </a:r>
            <a:r>
              <a:rPr lang="cs-CZ" dirty="0" err="1"/>
              <a:t>daß</a:t>
            </a:r>
            <a:r>
              <a:rPr lang="cs-CZ" dirty="0"/>
              <a:t> es </a:t>
            </a:r>
            <a:r>
              <a:rPr lang="cs-CZ" dirty="0" err="1"/>
              <a:t>regnete</a:t>
            </a:r>
            <a:r>
              <a:rPr lang="cs-CZ" dirty="0"/>
              <a:t>.</a:t>
            </a:r>
          </a:p>
          <a:p>
            <a:pPr fontAlgn="auto"/>
            <a:r>
              <a:rPr lang="cs-CZ" dirty="0" err="1"/>
              <a:t>Vgl</a:t>
            </a:r>
            <a:r>
              <a:rPr lang="cs-CZ" dirty="0"/>
              <a:t>. den </a:t>
            </a:r>
            <a:r>
              <a:rPr lang="cs-CZ" dirty="0" err="1"/>
              <a:t>einleitenden</a:t>
            </a:r>
            <a:r>
              <a:rPr lang="cs-CZ" dirty="0"/>
              <a:t> </a:t>
            </a:r>
            <a:r>
              <a:rPr lang="cs-CZ" dirty="0" err="1"/>
              <a:t>Satz</a:t>
            </a:r>
            <a:r>
              <a:rPr lang="cs-CZ" dirty="0"/>
              <a:t>:</a:t>
            </a:r>
          </a:p>
          <a:p>
            <a:pPr fontAlgn="auto"/>
            <a:r>
              <a:rPr lang="cs-CZ" dirty="0" err="1"/>
              <a:t>Ein</a:t>
            </a:r>
            <a:r>
              <a:rPr lang="cs-CZ" dirty="0"/>
              <a:t> Mann </a:t>
            </a:r>
            <a:r>
              <a:rPr lang="cs-CZ" dirty="0" err="1"/>
              <a:t>ging</a:t>
            </a:r>
            <a:r>
              <a:rPr lang="cs-CZ" dirty="0"/>
              <a:t> durch </a:t>
            </a:r>
            <a:r>
              <a:rPr lang="cs-CZ" dirty="0" err="1"/>
              <a:t>das</a:t>
            </a:r>
            <a:r>
              <a:rPr lang="cs-CZ" dirty="0"/>
              <a:t> </a:t>
            </a:r>
            <a:r>
              <a:rPr lang="cs-CZ" dirty="0" err="1"/>
              <a:t>Gehölz</a:t>
            </a:r>
            <a:r>
              <a:rPr lang="cs-CZ" dirty="0"/>
              <a:t>, </a:t>
            </a:r>
            <a:r>
              <a:rPr lang="cs-CZ" dirty="0" err="1"/>
              <a:t>er</a:t>
            </a:r>
            <a:r>
              <a:rPr lang="cs-CZ" dirty="0"/>
              <a:t> </a:t>
            </a:r>
            <a:r>
              <a:rPr lang="cs-CZ" dirty="0" err="1"/>
              <a:t>merkte</a:t>
            </a:r>
            <a:r>
              <a:rPr lang="cs-CZ" dirty="0"/>
              <a:t> </a:t>
            </a:r>
            <a:r>
              <a:rPr lang="cs-CZ" dirty="0" err="1"/>
              <a:t>nicht</a:t>
            </a:r>
            <a:r>
              <a:rPr lang="cs-CZ" dirty="0"/>
              <a:t>, </a:t>
            </a:r>
            <a:r>
              <a:rPr lang="cs-CZ" dirty="0" err="1"/>
              <a:t>daß</a:t>
            </a:r>
            <a:r>
              <a:rPr lang="cs-CZ" dirty="0"/>
              <a:t> es </a:t>
            </a:r>
            <a:r>
              <a:rPr lang="cs-CZ" dirty="0" err="1"/>
              <a:t>regnete</a:t>
            </a:r>
            <a:r>
              <a:rPr lang="cs-CZ" dirty="0"/>
              <a:t>.</a:t>
            </a:r>
          </a:p>
          <a:p>
            <a:endParaRPr lang="cs-CZ" dirty="0"/>
          </a:p>
        </p:txBody>
      </p:sp>
    </p:spTree>
    <p:extLst>
      <p:ext uri="{BB962C8B-B14F-4D97-AF65-F5344CB8AC3E}">
        <p14:creationId xmlns:p14="http://schemas.microsoft.com/office/powerpoint/2010/main" val="38209542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CF2624-0D3F-4749-8EAB-51C6867CAF3A}"/>
              </a:ext>
            </a:extLst>
          </p:cNvPr>
          <p:cNvSpPr>
            <a:spLocks noGrp="1"/>
          </p:cNvSpPr>
          <p:nvPr>
            <p:ph type="title"/>
          </p:nvPr>
        </p:nvSpPr>
        <p:spPr/>
        <p:txBody>
          <a:bodyPr/>
          <a:lstStyle/>
          <a:p>
            <a:r>
              <a:rPr lang="de-DE" dirty="0"/>
              <a:t>Muff als Kritiker </a:t>
            </a:r>
            <a:r>
              <a:rPr lang="de-DE" dirty="0" err="1"/>
              <a:t>Garbans</a:t>
            </a:r>
            <a:endParaRPr lang="cs-CZ" dirty="0"/>
          </a:p>
        </p:txBody>
      </p:sp>
      <p:sp>
        <p:nvSpPr>
          <p:cNvPr id="3" name="Zástupný obsah 2">
            <a:extLst>
              <a:ext uri="{FF2B5EF4-FFF2-40B4-BE49-F238E27FC236}">
                <a16:creationId xmlns:a16="http://schemas.microsoft.com/office/drawing/2014/main" id="{E41EB3E1-066F-4B44-8F03-393BA3E19DE6}"/>
              </a:ext>
            </a:extLst>
          </p:cNvPr>
          <p:cNvSpPr>
            <a:spLocks noGrp="1"/>
          </p:cNvSpPr>
          <p:nvPr>
            <p:ph idx="1"/>
          </p:nvPr>
        </p:nvSpPr>
        <p:spPr/>
        <p:txBody>
          <a:bodyPr>
            <a:noAutofit/>
          </a:bodyPr>
          <a:lstStyle/>
          <a:p>
            <a:r>
              <a:rPr lang="cs-CZ" sz="2400" dirty="0"/>
              <a:t>172</a:t>
            </a:r>
            <a:r>
              <a:rPr lang="de-DE" sz="2400" dirty="0"/>
              <a:t>, </a:t>
            </a:r>
            <a:r>
              <a:rPr lang="cs-CZ" sz="2400" dirty="0"/>
              <a:t> „</a:t>
            </a:r>
            <a:r>
              <a:rPr lang="cs-CZ" sz="2400" dirty="0" err="1"/>
              <a:t>Sie</a:t>
            </a:r>
            <a:r>
              <a:rPr lang="cs-CZ" sz="2400" dirty="0"/>
              <a:t> </a:t>
            </a:r>
            <a:r>
              <a:rPr lang="cs-CZ" sz="2400" dirty="0" err="1"/>
              <a:t>haben</a:t>
            </a:r>
            <a:r>
              <a:rPr lang="cs-CZ" sz="2400" dirty="0"/>
              <a:t> in der </a:t>
            </a:r>
            <a:r>
              <a:rPr lang="cs-CZ" sz="2400" dirty="0" err="1"/>
              <a:t>Fortbildungsschule</a:t>
            </a:r>
            <a:r>
              <a:rPr lang="cs-CZ" sz="2400" dirty="0"/>
              <a:t> </a:t>
            </a:r>
            <a:r>
              <a:rPr lang="cs-CZ" sz="2400" dirty="0" err="1"/>
              <a:t>für</a:t>
            </a:r>
            <a:r>
              <a:rPr lang="cs-CZ" sz="2400" dirty="0"/>
              <a:t> </a:t>
            </a:r>
            <a:r>
              <a:rPr lang="cs-CZ" sz="2400" dirty="0" err="1"/>
              <a:t>Erwachsene</a:t>
            </a:r>
            <a:r>
              <a:rPr lang="cs-CZ" sz="2400" dirty="0"/>
              <a:t> </a:t>
            </a:r>
            <a:r>
              <a:rPr lang="cs-CZ" sz="2400" dirty="0" err="1"/>
              <a:t>einen</a:t>
            </a:r>
            <a:r>
              <a:rPr lang="cs-CZ" sz="2400" dirty="0"/>
              <a:t> </a:t>
            </a:r>
            <a:r>
              <a:rPr lang="cs-CZ" sz="2400" dirty="0" err="1"/>
              <a:t>neuen</a:t>
            </a:r>
            <a:r>
              <a:rPr lang="cs-CZ" sz="2400" dirty="0"/>
              <a:t> </a:t>
            </a:r>
            <a:r>
              <a:rPr lang="cs-CZ" sz="2400" dirty="0" err="1"/>
              <a:t>Unterrichtsgegenstand</a:t>
            </a:r>
            <a:r>
              <a:rPr lang="cs-CZ" sz="2400" dirty="0"/>
              <a:t> </a:t>
            </a:r>
            <a:r>
              <a:rPr lang="cs-CZ" sz="2400" dirty="0" err="1"/>
              <a:t>eingeführt</a:t>
            </a:r>
            <a:r>
              <a:rPr lang="cs-CZ" sz="2400" dirty="0"/>
              <a:t>: </a:t>
            </a:r>
            <a:r>
              <a:rPr lang="cs-CZ" sz="2400" dirty="0" err="1"/>
              <a:t>Gesundheitslehre</a:t>
            </a:r>
            <a:r>
              <a:rPr lang="cs-CZ" sz="2400" dirty="0"/>
              <a:t>. </a:t>
            </a:r>
            <a:r>
              <a:rPr lang="cs-CZ" sz="2400" dirty="0" err="1"/>
              <a:t>Verstehn</a:t>
            </a:r>
            <a:r>
              <a:rPr lang="cs-CZ" sz="2400" dirty="0"/>
              <a:t> </a:t>
            </a:r>
            <a:r>
              <a:rPr lang="cs-CZ" sz="2400" dirty="0" err="1"/>
              <a:t>Sie</a:t>
            </a:r>
            <a:r>
              <a:rPr lang="cs-CZ" sz="2400" dirty="0"/>
              <a:t> </a:t>
            </a:r>
            <a:r>
              <a:rPr lang="cs-CZ" sz="2400" dirty="0" err="1"/>
              <a:t>was</a:t>
            </a:r>
            <a:r>
              <a:rPr lang="cs-CZ" sz="2400" dirty="0"/>
              <a:t> von </a:t>
            </a:r>
            <a:r>
              <a:rPr lang="cs-CZ" sz="2400" dirty="0" err="1"/>
              <a:t>Medizin</a:t>
            </a:r>
            <a:r>
              <a:rPr lang="cs-CZ" sz="2400" dirty="0"/>
              <a:t>?"</a:t>
            </a:r>
          </a:p>
          <a:p>
            <a:r>
              <a:rPr lang="cs-CZ" sz="2400" dirty="0"/>
              <a:t>„</a:t>
            </a:r>
            <a:r>
              <a:rPr lang="cs-CZ" sz="2400" dirty="0" err="1"/>
              <a:t>Ich</a:t>
            </a:r>
            <a:r>
              <a:rPr lang="cs-CZ" sz="2400" dirty="0"/>
              <a:t> trage </a:t>
            </a:r>
            <a:r>
              <a:rPr lang="cs-CZ" sz="2400" dirty="0" err="1"/>
              <a:t>nicht</a:t>
            </a:r>
            <a:r>
              <a:rPr lang="cs-CZ" sz="2400" dirty="0"/>
              <a:t> </a:t>
            </a:r>
            <a:r>
              <a:rPr lang="cs-CZ" sz="2400" dirty="0" err="1"/>
              <a:t>medizinische</a:t>
            </a:r>
            <a:r>
              <a:rPr lang="cs-CZ" sz="2400" dirty="0"/>
              <a:t> </a:t>
            </a:r>
            <a:r>
              <a:rPr lang="cs-CZ" sz="2400" dirty="0" err="1"/>
              <a:t>Wissenschaft</a:t>
            </a:r>
            <a:r>
              <a:rPr lang="cs-CZ" sz="2400" dirty="0"/>
              <a:t> vor. </a:t>
            </a:r>
            <a:r>
              <a:rPr lang="cs-CZ" sz="2400" dirty="0" err="1"/>
              <a:t>Ich</a:t>
            </a:r>
            <a:r>
              <a:rPr lang="cs-CZ" sz="2400" dirty="0"/>
              <a:t> </a:t>
            </a:r>
            <a:r>
              <a:rPr lang="cs-CZ" sz="2400" dirty="0" err="1"/>
              <a:t>erzähle</a:t>
            </a:r>
            <a:r>
              <a:rPr lang="cs-CZ" sz="2400" dirty="0"/>
              <a:t> den </a:t>
            </a:r>
            <a:r>
              <a:rPr lang="cs-CZ" sz="2400" dirty="0" err="1"/>
              <a:t>Arbeitern</a:t>
            </a:r>
            <a:r>
              <a:rPr lang="cs-CZ" sz="2400" dirty="0"/>
              <a:t> </a:t>
            </a:r>
            <a:r>
              <a:rPr lang="cs-CZ" sz="2400" dirty="0" err="1"/>
              <a:t>nur</a:t>
            </a:r>
            <a:r>
              <a:rPr lang="cs-CZ" sz="2400" dirty="0"/>
              <a:t>, </a:t>
            </a:r>
            <a:r>
              <a:rPr lang="cs-CZ" sz="2400" dirty="0" err="1"/>
              <a:t>zu</a:t>
            </a:r>
            <a:r>
              <a:rPr lang="cs-CZ" sz="2400" dirty="0"/>
              <a:t> </a:t>
            </a:r>
            <a:r>
              <a:rPr lang="cs-CZ" sz="2400" dirty="0" err="1"/>
              <a:t>welchen</a:t>
            </a:r>
            <a:r>
              <a:rPr lang="cs-CZ" sz="2400" dirty="0"/>
              <a:t> </a:t>
            </a:r>
            <a:r>
              <a:rPr lang="cs-CZ" sz="2400" dirty="0" err="1"/>
              <a:t>Resulta­ten</a:t>
            </a:r>
            <a:r>
              <a:rPr lang="cs-CZ" sz="2400" dirty="0"/>
              <a:t> </a:t>
            </a:r>
            <a:r>
              <a:rPr lang="cs-CZ" sz="2400" dirty="0" err="1"/>
              <a:t>die</a:t>
            </a:r>
            <a:r>
              <a:rPr lang="cs-CZ" sz="2400" dirty="0"/>
              <a:t> </a:t>
            </a:r>
            <a:r>
              <a:rPr lang="cs-CZ" sz="2400" dirty="0" err="1"/>
              <a:t>Soziologen</a:t>
            </a:r>
            <a:r>
              <a:rPr lang="cs-CZ" sz="2400" dirty="0"/>
              <a:t> </a:t>
            </a:r>
            <a:r>
              <a:rPr lang="cs-CZ" sz="2400" dirty="0" err="1"/>
              <a:t>und</a:t>
            </a:r>
            <a:r>
              <a:rPr lang="cs-CZ" sz="2400" dirty="0"/>
              <a:t> </a:t>
            </a:r>
            <a:r>
              <a:rPr lang="cs-CZ" sz="2400" dirty="0" err="1"/>
              <a:t>Ärzte</a:t>
            </a:r>
            <a:r>
              <a:rPr lang="cs-CZ" sz="2400" dirty="0"/>
              <a:t> </a:t>
            </a:r>
            <a:r>
              <a:rPr lang="cs-CZ" sz="2400" dirty="0" err="1"/>
              <a:t>bei</a:t>
            </a:r>
            <a:r>
              <a:rPr lang="cs-CZ" sz="2400" dirty="0"/>
              <a:t> der </a:t>
            </a:r>
            <a:r>
              <a:rPr lang="cs-CZ" sz="2400" dirty="0" err="1"/>
              <a:t>Beobachtung</a:t>
            </a:r>
            <a:r>
              <a:rPr lang="cs-CZ" sz="2400" dirty="0"/>
              <a:t> der </a:t>
            </a:r>
            <a:r>
              <a:rPr lang="cs-CZ" sz="2400" dirty="0" err="1"/>
              <a:t>Arbeit</a:t>
            </a:r>
            <a:r>
              <a:rPr lang="cs-CZ" sz="2400" dirty="0"/>
              <a:t> in </a:t>
            </a:r>
            <a:r>
              <a:rPr lang="cs-CZ" sz="2400" dirty="0" err="1"/>
              <a:t>industriellen</a:t>
            </a:r>
            <a:r>
              <a:rPr lang="cs-CZ" sz="2400" dirty="0"/>
              <a:t> </a:t>
            </a:r>
            <a:r>
              <a:rPr lang="cs-CZ" sz="2400" dirty="0" err="1"/>
              <a:t>Betrieben</a:t>
            </a:r>
            <a:r>
              <a:rPr lang="cs-CZ" sz="2400" dirty="0"/>
              <a:t> </a:t>
            </a:r>
            <a:r>
              <a:rPr lang="cs-CZ" sz="2400" dirty="0" err="1"/>
              <a:t>gelangen</a:t>
            </a:r>
            <a:r>
              <a:rPr lang="cs-CZ" sz="2400" dirty="0"/>
              <a:t>."</a:t>
            </a:r>
          </a:p>
          <a:p>
            <a:r>
              <a:rPr lang="cs-CZ" sz="2400" dirty="0"/>
              <a:t>„</a:t>
            </a:r>
            <a:r>
              <a:rPr lang="cs-CZ" sz="2400" dirty="0" err="1"/>
              <a:t>Sie</a:t>
            </a:r>
            <a:r>
              <a:rPr lang="cs-CZ" sz="2400" dirty="0"/>
              <a:t> machen </a:t>
            </a:r>
            <a:r>
              <a:rPr lang="cs-CZ" sz="2400" dirty="0" err="1"/>
              <a:t>gegen</a:t>
            </a:r>
            <a:r>
              <a:rPr lang="cs-CZ" sz="2400" dirty="0"/>
              <a:t> </a:t>
            </a:r>
            <a:r>
              <a:rPr lang="cs-CZ" sz="2400" dirty="0" err="1"/>
              <a:t>die</a:t>
            </a:r>
            <a:r>
              <a:rPr lang="cs-CZ" sz="2400" dirty="0"/>
              <a:t> </a:t>
            </a:r>
            <a:r>
              <a:rPr lang="cs-CZ" sz="2400" dirty="0" err="1"/>
              <a:t>Arbeit</a:t>
            </a:r>
            <a:r>
              <a:rPr lang="cs-CZ" sz="2400" dirty="0"/>
              <a:t> </a:t>
            </a:r>
            <a:r>
              <a:rPr lang="cs-CZ" sz="2400" dirty="0" err="1"/>
              <a:t>am</a:t>
            </a:r>
            <a:r>
              <a:rPr lang="cs-CZ" sz="2400" dirty="0"/>
              <a:t> </a:t>
            </a:r>
            <a:r>
              <a:rPr lang="cs-CZ" sz="2400" dirty="0" err="1"/>
              <a:t>laufenden</a:t>
            </a:r>
            <a:r>
              <a:rPr lang="cs-CZ" sz="2400" dirty="0"/>
              <a:t> Band Propaganda."</a:t>
            </a:r>
          </a:p>
          <a:p>
            <a:r>
              <a:rPr lang="cs-CZ" sz="2400" dirty="0"/>
              <a:t>„</a:t>
            </a:r>
            <a:r>
              <a:rPr lang="de-DE" sz="2400" dirty="0"/>
              <a:t>…</a:t>
            </a:r>
            <a:r>
              <a:rPr lang="cs-CZ" sz="2400" dirty="0" err="1"/>
              <a:t>warum</a:t>
            </a:r>
            <a:r>
              <a:rPr lang="cs-CZ" sz="2400" dirty="0"/>
              <a:t> </a:t>
            </a:r>
            <a:r>
              <a:rPr lang="cs-CZ" sz="2400" dirty="0" err="1"/>
              <a:t>ein</a:t>
            </a:r>
            <a:r>
              <a:rPr lang="cs-CZ" sz="2400" dirty="0"/>
              <a:t> </a:t>
            </a:r>
            <a:r>
              <a:rPr lang="cs-CZ" sz="2400" dirty="0" err="1"/>
              <a:t>Arbeiter</a:t>
            </a:r>
            <a:r>
              <a:rPr lang="cs-CZ" sz="2400" dirty="0"/>
              <a:t>, der den </a:t>
            </a:r>
            <a:r>
              <a:rPr lang="cs-CZ" sz="2400" dirty="0" err="1"/>
              <a:t>ganzen</a:t>
            </a:r>
            <a:r>
              <a:rPr lang="cs-CZ" sz="2400" dirty="0"/>
              <a:t> Tag, </a:t>
            </a:r>
            <a:r>
              <a:rPr lang="cs-CZ" sz="2400" dirty="0" err="1"/>
              <a:t>jahraus</a:t>
            </a:r>
            <a:r>
              <a:rPr lang="cs-CZ" sz="2400" dirty="0"/>
              <a:t>, </a:t>
            </a:r>
            <a:r>
              <a:rPr lang="cs-CZ" sz="2400" dirty="0" err="1"/>
              <a:t>jahrein</a:t>
            </a:r>
            <a:r>
              <a:rPr lang="cs-CZ" sz="2400" dirty="0"/>
              <a:t>, </a:t>
            </a:r>
            <a:r>
              <a:rPr lang="cs-CZ" sz="2400" dirty="0" err="1"/>
              <a:t>mit</a:t>
            </a:r>
            <a:r>
              <a:rPr lang="cs-CZ" sz="2400" dirty="0"/>
              <a:t> der </a:t>
            </a:r>
            <a:r>
              <a:rPr lang="cs-CZ" sz="2400" dirty="0" err="1"/>
              <a:t>linken</a:t>
            </a:r>
            <a:r>
              <a:rPr lang="cs-CZ" sz="2400" dirty="0"/>
              <a:t> Hand </a:t>
            </a:r>
            <a:r>
              <a:rPr lang="cs-CZ" sz="2400" dirty="0" err="1"/>
              <a:t>eine</a:t>
            </a:r>
            <a:r>
              <a:rPr lang="cs-CZ" sz="2400" dirty="0"/>
              <a:t> </a:t>
            </a:r>
            <a:r>
              <a:rPr lang="cs-CZ" sz="2400" dirty="0" err="1"/>
              <a:t>Schleifarbeit</a:t>
            </a:r>
            <a:r>
              <a:rPr lang="cs-CZ" sz="2400" dirty="0"/>
              <a:t> </a:t>
            </a:r>
            <a:r>
              <a:rPr lang="cs-CZ" sz="2400" dirty="0" err="1"/>
              <a:t>ausführt</a:t>
            </a:r>
            <a:r>
              <a:rPr lang="cs-CZ" sz="2400" dirty="0"/>
              <a:t>, nach </a:t>
            </a:r>
            <a:r>
              <a:rPr lang="cs-CZ" sz="2400" dirty="0" err="1"/>
              <a:t>einiger</a:t>
            </a:r>
            <a:r>
              <a:rPr lang="cs-CZ" sz="2400" dirty="0"/>
              <a:t> </a:t>
            </a:r>
            <a:r>
              <a:rPr lang="cs-CZ" sz="2400" dirty="0" err="1"/>
              <a:t>Zeit</a:t>
            </a:r>
            <a:r>
              <a:rPr lang="cs-CZ" sz="2400" dirty="0"/>
              <a:t> </a:t>
            </a:r>
            <a:r>
              <a:rPr lang="cs-CZ" sz="2400" dirty="0" err="1"/>
              <a:t>mit</a:t>
            </a:r>
            <a:r>
              <a:rPr lang="cs-CZ" sz="2400" dirty="0"/>
              <a:t> der </a:t>
            </a:r>
            <a:r>
              <a:rPr lang="cs-CZ" sz="2400" dirty="0" err="1"/>
              <a:t>lin­ken</a:t>
            </a:r>
            <a:r>
              <a:rPr lang="cs-CZ" sz="2400" dirty="0"/>
              <a:t> Hand </a:t>
            </a:r>
            <a:r>
              <a:rPr lang="cs-CZ" sz="2400" dirty="0" err="1"/>
              <a:t>zu</a:t>
            </a:r>
            <a:r>
              <a:rPr lang="cs-CZ" sz="2400" dirty="0"/>
              <a:t> </a:t>
            </a:r>
            <a:r>
              <a:rPr lang="cs-CZ" sz="2400" dirty="0" err="1"/>
              <a:t>essen</a:t>
            </a:r>
            <a:r>
              <a:rPr lang="cs-CZ" sz="2400" dirty="0"/>
              <a:t> </a:t>
            </a:r>
            <a:r>
              <a:rPr lang="cs-CZ" sz="2400" dirty="0" err="1"/>
              <a:t>beginnt</a:t>
            </a:r>
            <a:r>
              <a:rPr lang="cs-CZ" sz="2400" dirty="0"/>
              <a:t>. </a:t>
            </a:r>
            <a:r>
              <a:rPr lang="cs-CZ" sz="2400" dirty="0" err="1"/>
              <a:t>Und</a:t>
            </a:r>
            <a:r>
              <a:rPr lang="cs-CZ" sz="2400" dirty="0"/>
              <a:t> </a:t>
            </a:r>
            <a:r>
              <a:rPr lang="cs-CZ" sz="2400" dirty="0" err="1"/>
              <a:t>warum</a:t>
            </a:r>
            <a:r>
              <a:rPr lang="cs-CZ" sz="2400" dirty="0"/>
              <a:t> der </a:t>
            </a:r>
            <a:r>
              <a:rPr lang="cs-CZ" sz="2400" dirty="0" err="1"/>
              <a:t>unbe­schäftigte</a:t>
            </a:r>
            <a:r>
              <a:rPr lang="cs-CZ" sz="2400" dirty="0"/>
              <a:t> </a:t>
            </a:r>
            <a:r>
              <a:rPr lang="cs-CZ" sz="2400" dirty="0" err="1"/>
              <a:t>rechte</a:t>
            </a:r>
            <a:r>
              <a:rPr lang="cs-CZ" sz="2400" dirty="0"/>
              <a:t> </a:t>
            </a:r>
            <a:r>
              <a:rPr lang="cs-CZ" sz="2400" dirty="0" err="1"/>
              <a:t>Arm</a:t>
            </a:r>
            <a:r>
              <a:rPr lang="cs-CZ" sz="2400" dirty="0"/>
              <a:t> </a:t>
            </a:r>
            <a:r>
              <a:rPr lang="cs-CZ" sz="2400" dirty="0" err="1"/>
              <a:t>und</a:t>
            </a:r>
            <a:r>
              <a:rPr lang="cs-CZ" sz="2400" dirty="0"/>
              <a:t> </a:t>
            </a:r>
            <a:r>
              <a:rPr lang="cs-CZ" sz="2400" dirty="0" err="1"/>
              <a:t>die</a:t>
            </a:r>
            <a:r>
              <a:rPr lang="cs-CZ" sz="2400" dirty="0"/>
              <a:t> </a:t>
            </a:r>
            <a:r>
              <a:rPr lang="cs-CZ" sz="2400" dirty="0" err="1"/>
              <a:t>ganze</a:t>
            </a:r>
            <a:r>
              <a:rPr lang="cs-CZ" sz="2400" dirty="0"/>
              <a:t> </a:t>
            </a:r>
            <a:r>
              <a:rPr lang="cs-CZ" sz="2400" dirty="0" err="1"/>
              <a:t>rechte</a:t>
            </a:r>
            <a:r>
              <a:rPr lang="cs-CZ" sz="2400" dirty="0"/>
              <a:t> </a:t>
            </a:r>
            <a:r>
              <a:rPr lang="cs-CZ" sz="2400" dirty="0" err="1"/>
              <a:t>Körper­hälfte</a:t>
            </a:r>
            <a:r>
              <a:rPr lang="cs-CZ" sz="2400" dirty="0"/>
              <a:t> </a:t>
            </a:r>
            <a:r>
              <a:rPr lang="cs-CZ" sz="2400" dirty="0" err="1"/>
              <a:t>immer</a:t>
            </a:r>
            <a:r>
              <a:rPr lang="cs-CZ" sz="2400" dirty="0"/>
              <a:t> </a:t>
            </a:r>
            <a:r>
              <a:rPr lang="cs-CZ" sz="2400" dirty="0" err="1"/>
              <a:t>schwächer</a:t>
            </a:r>
            <a:r>
              <a:rPr lang="cs-CZ" sz="2400" dirty="0"/>
              <a:t> </a:t>
            </a:r>
            <a:r>
              <a:rPr lang="cs-CZ" sz="2400" dirty="0" err="1"/>
              <a:t>wird</a:t>
            </a:r>
            <a:r>
              <a:rPr lang="cs-CZ" sz="2400" dirty="0"/>
              <a:t>. </a:t>
            </a:r>
            <a:r>
              <a:rPr lang="cs-CZ" sz="2400" dirty="0" err="1"/>
              <a:t>Auf</a:t>
            </a:r>
            <a:r>
              <a:rPr lang="cs-CZ" sz="2400" dirty="0"/>
              <a:t> </a:t>
            </a:r>
            <a:r>
              <a:rPr lang="cs-CZ" sz="2400" dirty="0" err="1"/>
              <a:t>diese</a:t>
            </a:r>
            <a:r>
              <a:rPr lang="cs-CZ" sz="2400" dirty="0"/>
              <a:t> </a:t>
            </a:r>
            <a:r>
              <a:rPr lang="cs-CZ" sz="2400" dirty="0" err="1"/>
              <a:t>Gefahr</a:t>
            </a:r>
            <a:r>
              <a:rPr lang="cs-CZ" sz="2400" dirty="0"/>
              <a:t>, </a:t>
            </a:r>
            <a:r>
              <a:rPr lang="cs-CZ" sz="2400" dirty="0" err="1"/>
              <a:t>die</a:t>
            </a:r>
            <a:r>
              <a:rPr lang="cs-CZ" sz="2400" dirty="0"/>
              <a:t> </a:t>
            </a:r>
            <a:r>
              <a:rPr lang="cs-CZ" sz="2400" dirty="0" err="1"/>
              <a:t>mit</a:t>
            </a:r>
            <a:r>
              <a:rPr lang="cs-CZ" sz="2400" dirty="0"/>
              <a:t> der </a:t>
            </a:r>
            <a:r>
              <a:rPr lang="cs-CZ" sz="2400" dirty="0" err="1"/>
              <a:t>Arbeit</a:t>
            </a:r>
            <a:r>
              <a:rPr lang="cs-CZ" sz="2400" dirty="0"/>
              <a:t> </a:t>
            </a:r>
            <a:r>
              <a:rPr lang="cs-CZ" sz="2400" dirty="0" err="1"/>
              <a:t>am</a:t>
            </a:r>
            <a:r>
              <a:rPr lang="cs-CZ" sz="2400" dirty="0"/>
              <a:t> </a:t>
            </a:r>
            <a:r>
              <a:rPr lang="cs-CZ" sz="2400" dirty="0" err="1"/>
              <a:t>laufenden</a:t>
            </a:r>
            <a:r>
              <a:rPr lang="cs-CZ" sz="2400" dirty="0"/>
              <a:t> Band </a:t>
            </a:r>
            <a:r>
              <a:rPr lang="cs-CZ" sz="2400" dirty="0" err="1"/>
              <a:t>verbunden</a:t>
            </a:r>
            <a:r>
              <a:rPr lang="cs-CZ" sz="2400" dirty="0"/>
              <a:t> </a:t>
            </a:r>
            <a:r>
              <a:rPr lang="cs-CZ" sz="2400" dirty="0" err="1"/>
              <a:t>ist</a:t>
            </a:r>
            <a:r>
              <a:rPr lang="cs-CZ" sz="2400" dirty="0"/>
              <a:t>, </a:t>
            </a:r>
            <a:r>
              <a:rPr lang="cs-CZ" sz="2400" dirty="0" err="1"/>
              <a:t>muß</a:t>
            </a:r>
            <a:r>
              <a:rPr lang="cs-CZ" sz="2400" dirty="0"/>
              <a:t> man </a:t>
            </a:r>
            <a:r>
              <a:rPr lang="cs-CZ" sz="2400" dirty="0" err="1"/>
              <a:t>die</a:t>
            </a:r>
            <a:r>
              <a:rPr lang="cs-CZ" sz="2400" dirty="0"/>
              <a:t> </a:t>
            </a:r>
            <a:r>
              <a:rPr lang="cs-CZ" sz="2400" dirty="0" err="1"/>
              <a:t>jungen</a:t>
            </a:r>
            <a:r>
              <a:rPr lang="cs-CZ" sz="2400" dirty="0"/>
              <a:t> </a:t>
            </a:r>
            <a:r>
              <a:rPr lang="cs-CZ" sz="2400" dirty="0" err="1"/>
              <a:t>Arbeiter</a:t>
            </a:r>
            <a:r>
              <a:rPr lang="cs-CZ" sz="2400" dirty="0"/>
              <a:t> </a:t>
            </a:r>
            <a:r>
              <a:rPr lang="cs-CZ" sz="2400" dirty="0" err="1"/>
              <a:t>aufmerksam</a:t>
            </a:r>
            <a:r>
              <a:rPr lang="cs-CZ" sz="2400" dirty="0"/>
              <a:t> machen."</a:t>
            </a:r>
          </a:p>
          <a:p>
            <a:endParaRPr lang="cs-CZ" sz="2400" dirty="0"/>
          </a:p>
        </p:txBody>
      </p:sp>
    </p:spTree>
    <p:extLst>
      <p:ext uri="{BB962C8B-B14F-4D97-AF65-F5344CB8AC3E}">
        <p14:creationId xmlns:p14="http://schemas.microsoft.com/office/powerpoint/2010/main" val="38592744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DF319D-3321-41B3-8963-1F4B90FCB3ED}"/>
              </a:ext>
            </a:extLst>
          </p:cNvPr>
          <p:cNvSpPr>
            <a:spLocks noGrp="1"/>
          </p:cNvSpPr>
          <p:nvPr>
            <p:ph type="title"/>
          </p:nvPr>
        </p:nvSpPr>
        <p:spPr/>
        <p:txBody>
          <a:bodyPr/>
          <a:lstStyle/>
          <a:p>
            <a:r>
              <a:rPr lang="de-DE" dirty="0"/>
              <a:t>Muff als Kritiker </a:t>
            </a:r>
            <a:r>
              <a:rPr lang="de-DE" dirty="0" err="1"/>
              <a:t>Garbans</a:t>
            </a:r>
            <a:endParaRPr lang="cs-CZ" dirty="0"/>
          </a:p>
        </p:txBody>
      </p:sp>
      <p:sp>
        <p:nvSpPr>
          <p:cNvPr id="3" name="Zástupný obsah 2">
            <a:extLst>
              <a:ext uri="{FF2B5EF4-FFF2-40B4-BE49-F238E27FC236}">
                <a16:creationId xmlns:a16="http://schemas.microsoft.com/office/drawing/2014/main" id="{8C61312B-9025-479A-82F8-309679839128}"/>
              </a:ext>
            </a:extLst>
          </p:cNvPr>
          <p:cNvSpPr>
            <a:spLocks noGrp="1"/>
          </p:cNvSpPr>
          <p:nvPr>
            <p:ph idx="1"/>
          </p:nvPr>
        </p:nvSpPr>
        <p:spPr/>
        <p:txBody>
          <a:bodyPr>
            <a:normAutofit/>
          </a:bodyPr>
          <a:lstStyle/>
          <a:p>
            <a:r>
              <a:rPr lang="de-DE" dirty="0" err="1"/>
              <a:t>Garban</a:t>
            </a:r>
            <a:r>
              <a:rPr lang="de-DE" dirty="0"/>
              <a:t> fühlt sich ihm überlegen:</a:t>
            </a:r>
          </a:p>
          <a:p>
            <a:endParaRPr lang="de-DE" dirty="0"/>
          </a:p>
          <a:p>
            <a:r>
              <a:rPr lang="cs-CZ" dirty="0"/>
              <a:t>173</a:t>
            </a:r>
          </a:p>
          <a:p>
            <a:pPr fontAlgn="auto"/>
            <a:r>
              <a:rPr lang="cs-CZ" dirty="0" err="1"/>
              <a:t>Ich</a:t>
            </a:r>
            <a:r>
              <a:rPr lang="cs-CZ" dirty="0"/>
              <a:t> kann </a:t>
            </a:r>
            <a:r>
              <a:rPr lang="cs-CZ" dirty="0" err="1"/>
              <a:t>Ihnen</a:t>
            </a:r>
            <a:r>
              <a:rPr lang="cs-CZ" dirty="0"/>
              <a:t> </a:t>
            </a:r>
            <a:r>
              <a:rPr lang="cs-CZ" dirty="0" err="1"/>
              <a:t>und</a:t>
            </a:r>
            <a:r>
              <a:rPr lang="cs-CZ" dirty="0"/>
              <a:t> allen </a:t>
            </a:r>
            <a:r>
              <a:rPr lang="cs-CZ" dirty="0" err="1"/>
              <a:t>Ihren</a:t>
            </a:r>
            <a:r>
              <a:rPr lang="cs-CZ" dirty="0"/>
              <a:t> </a:t>
            </a:r>
            <a:r>
              <a:rPr lang="cs-CZ" dirty="0" err="1"/>
              <a:t>Schülern</a:t>
            </a:r>
            <a:r>
              <a:rPr lang="cs-CZ" dirty="0"/>
              <a:t> Tag </a:t>
            </a:r>
            <a:r>
              <a:rPr lang="cs-CZ" dirty="0" err="1"/>
              <a:t>für</a:t>
            </a:r>
            <a:r>
              <a:rPr lang="cs-CZ" dirty="0"/>
              <a:t> Tag </a:t>
            </a:r>
            <a:r>
              <a:rPr lang="cs-CZ" dirty="0" err="1"/>
              <a:t>beweisen</a:t>
            </a:r>
            <a:r>
              <a:rPr lang="cs-CZ" dirty="0"/>
              <a:t>, </a:t>
            </a:r>
            <a:r>
              <a:rPr lang="cs-CZ" dirty="0" err="1"/>
              <a:t>daß</a:t>
            </a:r>
            <a:r>
              <a:rPr lang="cs-CZ" dirty="0"/>
              <a:t> mein </a:t>
            </a:r>
            <a:r>
              <a:rPr lang="cs-CZ" dirty="0" err="1"/>
              <a:t>System</a:t>
            </a:r>
            <a:r>
              <a:rPr lang="cs-CZ" dirty="0"/>
              <a:t> </a:t>
            </a:r>
            <a:r>
              <a:rPr lang="cs-CZ" dirty="0" err="1"/>
              <a:t>ein</a:t>
            </a:r>
            <a:r>
              <a:rPr lang="cs-CZ" dirty="0"/>
              <a:t> </a:t>
            </a:r>
            <a:r>
              <a:rPr lang="cs-CZ" dirty="0" err="1"/>
              <a:t>Segen</a:t>
            </a:r>
            <a:r>
              <a:rPr lang="cs-CZ" dirty="0"/>
              <a:t> </a:t>
            </a:r>
            <a:r>
              <a:rPr lang="cs-CZ" dirty="0" err="1"/>
              <a:t>ist</a:t>
            </a:r>
            <a:r>
              <a:rPr lang="cs-CZ" dirty="0"/>
              <a:t>! — Von </a:t>
            </a:r>
            <a:r>
              <a:rPr lang="cs-CZ" dirty="0" err="1"/>
              <a:t>nun</a:t>
            </a:r>
            <a:r>
              <a:rPr lang="cs-CZ" dirty="0"/>
              <a:t> </a:t>
            </a:r>
            <a:r>
              <a:rPr lang="cs-CZ" dirty="0" err="1"/>
              <a:t>an</a:t>
            </a:r>
            <a:r>
              <a:rPr lang="cs-CZ" dirty="0"/>
              <a:t> </a:t>
            </a:r>
            <a:r>
              <a:rPr lang="cs-CZ" dirty="0" err="1"/>
              <a:t>ist</a:t>
            </a:r>
            <a:r>
              <a:rPr lang="cs-CZ" dirty="0"/>
              <a:t> der </a:t>
            </a:r>
            <a:r>
              <a:rPr lang="cs-CZ" dirty="0" err="1"/>
              <a:t>Unterricht</a:t>
            </a:r>
            <a:r>
              <a:rPr lang="cs-CZ" dirty="0"/>
              <a:t> </a:t>
            </a:r>
            <a:r>
              <a:rPr lang="cs-CZ" dirty="0" err="1"/>
              <a:t>an</a:t>
            </a:r>
            <a:r>
              <a:rPr lang="cs-CZ" dirty="0"/>
              <a:t> </a:t>
            </a:r>
            <a:r>
              <a:rPr lang="cs-CZ" dirty="0" err="1"/>
              <a:t>unserer</a:t>
            </a:r>
            <a:r>
              <a:rPr lang="cs-CZ" dirty="0"/>
              <a:t> </a:t>
            </a:r>
            <a:r>
              <a:rPr lang="cs-CZ" dirty="0" err="1"/>
              <a:t>Schule</a:t>
            </a:r>
            <a:r>
              <a:rPr lang="cs-CZ" dirty="0"/>
              <a:t> </a:t>
            </a:r>
            <a:r>
              <a:rPr lang="cs-CZ" dirty="0" err="1"/>
              <a:t>öffentlich</a:t>
            </a:r>
            <a:r>
              <a:rPr lang="cs-CZ" dirty="0"/>
              <a:t>. </a:t>
            </a:r>
            <a:r>
              <a:rPr lang="cs-CZ" dirty="0" err="1"/>
              <a:t>Jedermann</a:t>
            </a:r>
            <a:r>
              <a:rPr lang="cs-CZ" dirty="0"/>
              <a:t> kann </a:t>
            </a:r>
            <a:r>
              <a:rPr lang="cs-CZ" dirty="0" err="1"/>
              <a:t>zuhören</a:t>
            </a:r>
            <a:r>
              <a:rPr lang="cs-CZ" dirty="0"/>
              <a:t> </a:t>
            </a:r>
            <a:r>
              <a:rPr lang="cs-CZ" dirty="0" err="1"/>
              <a:t>kommen</a:t>
            </a:r>
            <a:r>
              <a:rPr lang="cs-CZ" dirty="0"/>
              <a:t> </a:t>
            </a:r>
            <a:r>
              <a:rPr lang="cs-CZ" dirty="0" err="1"/>
              <a:t>und</a:t>
            </a:r>
            <a:r>
              <a:rPr lang="cs-CZ" dirty="0"/>
              <a:t> </a:t>
            </a:r>
            <a:r>
              <a:rPr lang="cs-CZ" dirty="0" err="1"/>
              <a:t>mitreden</a:t>
            </a:r>
            <a:r>
              <a:rPr lang="cs-CZ" dirty="0"/>
              <a:t>. </a:t>
            </a:r>
            <a:r>
              <a:rPr lang="cs-CZ" dirty="0" err="1"/>
              <a:t>Auch</a:t>
            </a:r>
            <a:r>
              <a:rPr lang="cs-CZ" dirty="0"/>
              <a:t> </a:t>
            </a:r>
            <a:r>
              <a:rPr lang="cs-CZ" dirty="0" err="1"/>
              <a:t>ich</a:t>
            </a:r>
            <a:r>
              <a:rPr lang="cs-CZ" dirty="0"/>
              <a:t>! </a:t>
            </a:r>
            <a:r>
              <a:rPr lang="cs-CZ" dirty="0" err="1"/>
              <a:t>Was</a:t>
            </a:r>
            <a:r>
              <a:rPr lang="cs-CZ" dirty="0"/>
              <a:t> </a:t>
            </a:r>
            <a:r>
              <a:rPr lang="cs-CZ" dirty="0" err="1"/>
              <a:t>meinen</a:t>
            </a:r>
            <a:r>
              <a:rPr lang="cs-CZ" dirty="0"/>
              <a:t> </a:t>
            </a:r>
            <a:r>
              <a:rPr lang="cs-CZ" dirty="0" err="1"/>
              <a:t>Sie</a:t>
            </a:r>
            <a:r>
              <a:rPr lang="cs-CZ" dirty="0"/>
              <a:t> </a:t>
            </a:r>
            <a:r>
              <a:rPr lang="cs-CZ" dirty="0" err="1"/>
              <a:t>dazu</a:t>
            </a:r>
            <a:r>
              <a:rPr lang="cs-CZ" dirty="0"/>
              <a:t>?" „Es </a:t>
            </a:r>
            <a:r>
              <a:rPr lang="cs-CZ" dirty="0" err="1"/>
              <a:t>entspricht</a:t>
            </a:r>
            <a:r>
              <a:rPr lang="cs-CZ" dirty="0"/>
              <a:t> </a:t>
            </a:r>
            <a:r>
              <a:rPr lang="cs-CZ" dirty="0" err="1"/>
              <a:t>durchaus</a:t>
            </a:r>
            <a:r>
              <a:rPr lang="cs-CZ" dirty="0"/>
              <a:t> </a:t>
            </a:r>
            <a:r>
              <a:rPr lang="cs-CZ" dirty="0" err="1"/>
              <a:t>meinen</a:t>
            </a:r>
            <a:r>
              <a:rPr lang="cs-CZ" dirty="0"/>
              <a:t> </a:t>
            </a:r>
            <a:r>
              <a:rPr lang="cs-CZ" dirty="0" err="1"/>
              <a:t>Wünschen</a:t>
            </a:r>
            <a:r>
              <a:rPr lang="cs-CZ" dirty="0"/>
              <a:t>.</a:t>
            </a:r>
            <a:r>
              <a:rPr lang="de-DE" dirty="0"/>
              <a:t>“</a:t>
            </a:r>
            <a:endParaRPr lang="cs-CZ" dirty="0"/>
          </a:p>
          <a:p>
            <a:r>
              <a:rPr lang="cs-CZ" dirty="0"/>
              <a:t> </a:t>
            </a:r>
          </a:p>
          <a:p>
            <a:endParaRPr lang="cs-CZ" dirty="0"/>
          </a:p>
        </p:txBody>
      </p:sp>
    </p:spTree>
    <p:extLst>
      <p:ext uri="{BB962C8B-B14F-4D97-AF65-F5344CB8AC3E}">
        <p14:creationId xmlns:p14="http://schemas.microsoft.com/office/powerpoint/2010/main" val="17925986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BF43D8-CDF3-47F7-B1F1-EA2283448916}"/>
              </a:ext>
            </a:extLst>
          </p:cNvPr>
          <p:cNvSpPr>
            <a:spLocks noGrp="1"/>
          </p:cNvSpPr>
          <p:nvPr>
            <p:ph type="title"/>
          </p:nvPr>
        </p:nvSpPr>
        <p:spPr/>
        <p:txBody>
          <a:bodyPr/>
          <a:lstStyle/>
          <a:p>
            <a:r>
              <a:rPr lang="de-DE" dirty="0"/>
              <a:t>Muff als Kritiker </a:t>
            </a:r>
            <a:r>
              <a:rPr lang="de-DE" dirty="0" err="1"/>
              <a:t>Garbans</a:t>
            </a:r>
            <a:endParaRPr lang="cs-CZ" dirty="0"/>
          </a:p>
        </p:txBody>
      </p:sp>
      <p:sp>
        <p:nvSpPr>
          <p:cNvPr id="3" name="Zástupný obsah 2">
            <a:extLst>
              <a:ext uri="{FF2B5EF4-FFF2-40B4-BE49-F238E27FC236}">
                <a16:creationId xmlns:a16="http://schemas.microsoft.com/office/drawing/2014/main" id="{439BD815-13C5-406D-BA8C-775418825FA8}"/>
              </a:ext>
            </a:extLst>
          </p:cNvPr>
          <p:cNvSpPr>
            <a:spLocks noGrp="1"/>
          </p:cNvSpPr>
          <p:nvPr>
            <p:ph idx="1"/>
          </p:nvPr>
        </p:nvSpPr>
        <p:spPr/>
        <p:txBody>
          <a:bodyPr>
            <a:normAutofit fontScale="92500" lnSpcReduction="10000"/>
          </a:bodyPr>
          <a:lstStyle/>
          <a:p>
            <a:r>
              <a:rPr lang="cs-CZ" dirty="0"/>
              <a:t>223</a:t>
            </a:r>
          </a:p>
          <a:p>
            <a:pPr fontAlgn="auto"/>
            <a:r>
              <a:rPr lang="cs-CZ" dirty="0"/>
              <a:t>Es </a:t>
            </a:r>
            <a:r>
              <a:rPr lang="cs-CZ" dirty="0" err="1"/>
              <a:t>war</a:t>
            </a:r>
            <a:r>
              <a:rPr lang="cs-CZ" dirty="0"/>
              <a:t> </a:t>
            </a:r>
            <a:r>
              <a:rPr lang="cs-CZ" dirty="0" err="1"/>
              <a:t>nicht</a:t>
            </a:r>
            <a:r>
              <a:rPr lang="cs-CZ" dirty="0"/>
              <a:t> </a:t>
            </a:r>
            <a:r>
              <a:rPr lang="cs-CZ" dirty="0" err="1"/>
              <a:t>zu</a:t>
            </a:r>
            <a:r>
              <a:rPr lang="cs-CZ" dirty="0"/>
              <a:t> </a:t>
            </a:r>
            <a:r>
              <a:rPr lang="cs-CZ" dirty="0" err="1"/>
              <a:t>befürchten</a:t>
            </a:r>
            <a:r>
              <a:rPr lang="cs-CZ" dirty="0"/>
              <a:t>, </a:t>
            </a:r>
            <a:r>
              <a:rPr lang="cs-CZ" dirty="0" err="1"/>
              <a:t>daß</a:t>
            </a:r>
            <a:r>
              <a:rPr lang="cs-CZ" dirty="0"/>
              <a:t> </a:t>
            </a:r>
            <a:r>
              <a:rPr lang="cs-CZ" dirty="0" err="1"/>
              <a:t>Muffs</a:t>
            </a:r>
            <a:r>
              <a:rPr lang="cs-CZ" dirty="0"/>
              <a:t> </a:t>
            </a:r>
            <a:r>
              <a:rPr lang="cs-CZ" dirty="0" err="1"/>
              <a:t>Vorträge</a:t>
            </a:r>
            <a:r>
              <a:rPr lang="cs-CZ" dirty="0"/>
              <a:t> </a:t>
            </a:r>
            <a:r>
              <a:rPr lang="cs-CZ" dirty="0" err="1"/>
              <a:t>und</a:t>
            </a:r>
            <a:r>
              <a:rPr lang="cs-CZ" dirty="0"/>
              <a:t> </a:t>
            </a:r>
            <a:r>
              <a:rPr lang="cs-CZ" dirty="0" err="1"/>
              <a:t>Lehren</a:t>
            </a:r>
            <a:r>
              <a:rPr lang="cs-CZ" dirty="0"/>
              <a:t> </a:t>
            </a:r>
            <a:r>
              <a:rPr lang="cs-CZ" dirty="0" err="1"/>
              <a:t>die</a:t>
            </a:r>
            <a:r>
              <a:rPr lang="cs-CZ" dirty="0"/>
              <a:t> </a:t>
            </a:r>
            <a:r>
              <a:rPr lang="cs-CZ" dirty="0" err="1"/>
              <a:t>Arbeiterschaft</a:t>
            </a:r>
            <a:r>
              <a:rPr lang="cs-CZ" dirty="0"/>
              <a:t> </a:t>
            </a:r>
            <a:r>
              <a:rPr lang="cs-CZ" dirty="0" err="1"/>
              <a:t>ermutigen</a:t>
            </a:r>
            <a:r>
              <a:rPr lang="cs-CZ" dirty="0"/>
              <a:t> </a:t>
            </a:r>
            <a:r>
              <a:rPr lang="cs-CZ" dirty="0" err="1"/>
              <a:t>würden</a:t>
            </a:r>
            <a:r>
              <a:rPr lang="cs-CZ" dirty="0"/>
              <a:t>, </a:t>
            </a:r>
            <a:r>
              <a:rPr lang="cs-CZ" dirty="0" err="1"/>
              <a:t>höhere</a:t>
            </a:r>
            <a:r>
              <a:rPr lang="cs-CZ" dirty="0"/>
              <a:t> </a:t>
            </a:r>
            <a:r>
              <a:rPr lang="cs-CZ" dirty="0" err="1"/>
              <a:t>Lohnforderungen</a:t>
            </a:r>
            <a:r>
              <a:rPr lang="cs-CZ" dirty="0"/>
              <a:t> </a:t>
            </a:r>
            <a:r>
              <a:rPr lang="cs-CZ" dirty="0" err="1"/>
              <a:t>zu</a:t>
            </a:r>
            <a:r>
              <a:rPr lang="cs-CZ" dirty="0"/>
              <a:t> </a:t>
            </a:r>
            <a:r>
              <a:rPr lang="cs-CZ" dirty="0" err="1"/>
              <a:t>stellen</a:t>
            </a:r>
            <a:r>
              <a:rPr lang="cs-CZ" dirty="0"/>
              <a:t>; </a:t>
            </a:r>
            <a:r>
              <a:rPr lang="cs-CZ" dirty="0" err="1"/>
              <a:t>er</a:t>
            </a:r>
            <a:r>
              <a:rPr lang="cs-CZ" dirty="0"/>
              <a:t> </a:t>
            </a:r>
            <a:r>
              <a:rPr lang="cs-CZ" dirty="0" err="1"/>
              <a:t>war</a:t>
            </a:r>
            <a:r>
              <a:rPr lang="cs-CZ" dirty="0"/>
              <a:t> </a:t>
            </a:r>
            <a:r>
              <a:rPr lang="cs-CZ" dirty="0" err="1"/>
              <a:t>im</a:t>
            </a:r>
            <a:r>
              <a:rPr lang="cs-CZ" dirty="0"/>
              <a:t> Grunde </a:t>
            </a:r>
            <a:r>
              <a:rPr lang="cs-CZ" b="1" dirty="0" err="1"/>
              <a:t>ungefährlich</a:t>
            </a:r>
            <a:r>
              <a:rPr lang="cs-CZ" b="1" dirty="0"/>
              <a:t>, </a:t>
            </a:r>
            <a:r>
              <a:rPr lang="cs-CZ" b="1" dirty="0" err="1"/>
              <a:t>weil</a:t>
            </a:r>
            <a:r>
              <a:rPr lang="cs-CZ" b="1" dirty="0"/>
              <a:t> </a:t>
            </a:r>
            <a:r>
              <a:rPr lang="cs-CZ" b="1" dirty="0" err="1"/>
              <a:t>er</a:t>
            </a:r>
            <a:r>
              <a:rPr lang="cs-CZ" b="1" dirty="0"/>
              <a:t> </a:t>
            </a:r>
            <a:r>
              <a:rPr lang="cs-CZ" b="1" dirty="0" err="1"/>
              <a:t>sich</a:t>
            </a:r>
            <a:r>
              <a:rPr lang="cs-CZ" b="1" dirty="0"/>
              <a:t> „</a:t>
            </a:r>
            <a:r>
              <a:rPr lang="cs-CZ" b="1" dirty="0" err="1"/>
              <a:t>nur</a:t>
            </a:r>
            <a:r>
              <a:rPr lang="cs-CZ" b="1" dirty="0"/>
              <a:t> </a:t>
            </a:r>
            <a:r>
              <a:rPr lang="cs-CZ" b="1" dirty="0" err="1"/>
              <a:t>mit</a:t>
            </a:r>
            <a:r>
              <a:rPr lang="cs-CZ" b="1" dirty="0"/>
              <a:t> </a:t>
            </a:r>
            <a:r>
              <a:rPr lang="cs-CZ" b="1" dirty="0" err="1"/>
              <a:t>höheren</a:t>
            </a:r>
            <a:r>
              <a:rPr lang="cs-CZ" b="1" dirty="0"/>
              <a:t> </a:t>
            </a:r>
            <a:r>
              <a:rPr lang="cs-CZ" b="1" dirty="0" err="1"/>
              <a:t>Dingen</a:t>
            </a:r>
            <a:r>
              <a:rPr lang="cs-CZ" b="1" dirty="0"/>
              <a:t>" </a:t>
            </a:r>
            <a:r>
              <a:rPr lang="cs-CZ" b="1" dirty="0" err="1"/>
              <a:t>befaßte</a:t>
            </a:r>
            <a:r>
              <a:rPr lang="cs-CZ" b="1" dirty="0"/>
              <a:t>. </a:t>
            </a:r>
            <a:r>
              <a:rPr lang="cs-CZ" b="1" dirty="0" err="1"/>
              <a:t>Aber</a:t>
            </a:r>
            <a:r>
              <a:rPr lang="cs-CZ" b="1" dirty="0"/>
              <a:t> </a:t>
            </a:r>
            <a:r>
              <a:rPr lang="cs-CZ" b="1" dirty="0" err="1"/>
              <a:t>er</a:t>
            </a:r>
            <a:r>
              <a:rPr lang="cs-CZ" b="1" dirty="0"/>
              <a:t> </a:t>
            </a:r>
            <a:r>
              <a:rPr lang="cs-CZ" b="1" dirty="0" err="1"/>
              <a:t>weckte</a:t>
            </a:r>
            <a:r>
              <a:rPr lang="cs-CZ" b="1" dirty="0"/>
              <a:t> „</a:t>
            </a:r>
            <a:r>
              <a:rPr lang="cs-CZ" b="1" dirty="0" err="1"/>
              <a:t>einen</a:t>
            </a:r>
            <a:r>
              <a:rPr lang="cs-CZ" b="1" dirty="0"/>
              <a:t> </a:t>
            </a:r>
            <a:r>
              <a:rPr lang="cs-CZ" b="1" dirty="0" err="1"/>
              <a:t>revolutionären</a:t>
            </a:r>
            <a:r>
              <a:rPr lang="cs-CZ" b="1" dirty="0"/>
              <a:t> </a:t>
            </a:r>
            <a:r>
              <a:rPr lang="cs-CZ" b="1" dirty="0" err="1"/>
              <a:t>Geist</a:t>
            </a:r>
            <a:r>
              <a:rPr lang="cs-CZ" b="1" dirty="0"/>
              <a:t>", den </a:t>
            </a:r>
            <a:r>
              <a:rPr lang="cs-CZ" b="1" dirty="0" err="1"/>
              <a:t>Garban</a:t>
            </a:r>
            <a:r>
              <a:rPr lang="cs-CZ" b="1" dirty="0"/>
              <a:t> </a:t>
            </a:r>
            <a:r>
              <a:rPr lang="cs-CZ" b="1" dirty="0" err="1"/>
              <a:t>zwar</a:t>
            </a:r>
            <a:r>
              <a:rPr lang="cs-CZ" b="1" dirty="0"/>
              <a:t> </a:t>
            </a:r>
            <a:r>
              <a:rPr lang="cs-CZ" b="1" dirty="0" err="1"/>
              <a:t>bei</a:t>
            </a:r>
            <a:r>
              <a:rPr lang="cs-CZ" b="1" dirty="0"/>
              <a:t> jedem </a:t>
            </a:r>
            <a:r>
              <a:rPr lang="cs-CZ" b="1" dirty="0" err="1"/>
              <a:t>seiner</a:t>
            </a:r>
            <a:r>
              <a:rPr lang="cs-CZ" b="1" dirty="0"/>
              <a:t> </a:t>
            </a:r>
            <a:r>
              <a:rPr lang="cs-CZ" b="1" dirty="0" err="1"/>
              <a:t>Besuche</a:t>
            </a:r>
            <a:r>
              <a:rPr lang="cs-CZ" b="1" dirty="0"/>
              <a:t> in der </a:t>
            </a:r>
            <a:r>
              <a:rPr lang="cs-CZ" b="1" dirty="0" err="1"/>
              <a:t>Schule</a:t>
            </a:r>
            <a:r>
              <a:rPr lang="cs-CZ" b="1" dirty="0"/>
              <a:t> </a:t>
            </a:r>
            <a:r>
              <a:rPr lang="cs-CZ" b="1" dirty="0" err="1"/>
              <a:t>mit</a:t>
            </a:r>
            <a:r>
              <a:rPr lang="cs-CZ" b="1" dirty="0"/>
              <a:t> </a:t>
            </a:r>
            <a:r>
              <a:rPr lang="cs-CZ" b="1" dirty="0" err="1"/>
              <a:t>Leichtigkeit</a:t>
            </a:r>
            <a:r>
              <a:rPr lang="cs-CZ" b="1" dirty="0"/>
              <a:t> </a:t>
            </a:r>
            <a:r>
              <a:rPr lang="cs-CZ" b="1" dirty="0" err="1"/>
              <a:t>umzubringen</a:t>
            </a:r>
            <a:r>
              <a:rPr lang="cs-CZ" b="1" dirty="0"/>
              <a:t> </a:t>
            </a:r>
            <a:r>
              <a:rPr lang="cs-CZ" b="1" dirty="0" err="1"/>
              <a:t>glaubte</a:t>
            </a:r>
            <a:r>
              <a:rPr lang="cs-CZ" b="1" dirty="0"/>
              <a:t>, </a:t>
            </a:r>
            <a:r>
              <a:rPr lang="cs-CZ" b="1" dirty="0" err="1"/>
              <a:t>aber</a:t>
            </a:r>
            <a:r>
              <a:rPr lang="cs-CZ" b="1" dirty="0"/>
              <a:t> </a:t>
            </a:r>
            <a:r>
              <a:rPr lang="cs-CZ" b="1" dirty="0" err="1"/>
              <a:t>immer</a:t>
            </a:r>
            <a:r>
              <a:rPr lang="cs-CZ" b="1" dirty="0"/>
              <a:t> </a:t>
            </a:r>
            <a:r>
              <a:rPr lang="cs-CZ" b="1" dirty="0" err="1"/>
              <a:t>aufs</a:t>
            </a:r>
            <a:r>
              <a:rPr lang="cs-CZ" b="1" dirty="0"/>
              <a:t> </a:t>
            </a:r>
            <a:r>
              <a:rPr lang="cs-CZ" b="1" dirty="0" err="1"/>
              <a:t>neue</a:t>
            </a:r>
            <a:r>
              <a:rPr lang="cs-CZ" b="1" dirty="0"/>
              <a:t> </a:t>
            </a:r>
            <a:r>
              <a:rPr lang="cs-CZ" b="1" dirty="0" err="1"/>
              <a:t>umzubringen</a:t>
            </a:r>
            <a:r>
              <a:rPr lang="cs-CZ" b="1" dirty="0"/>
              <a:t> </a:t>
            </a:r>
            <a:r>
              <a:rPr lang="cs-CZ" b="1" dirty="0" err="1"/>
              <a:t>genötigt</a:t>
            </a:r>
            <a:r>
              <a:rPr lang="cs-CZ" b="1" dirty="0"/>
              <a:t> </a:t>
            </a:r>
            <a:r>
              <a:rPr lang="cs-CZ" b="1" dirty="0" err="1"/>
              <a:t>war</a:t>
            </a:r>
            <a:r>
              <a:rPr lang="cs-CZ" b="1" dirty="0"/>
              <a:t>, </a:t>
            </a:r>
            <a:r>
              <a:rPr lang="cs-CZ" b="1" dirty="0" err="1"/>
              <a:t>weil</a:t>
            </a:r>
            <a:r>
              <a:rPr lang="de-DE" b="1" dirty="0"/>
              <a:t> </a:t>
            </a:r>
            <a:r>
              <a:rPr lang="cs-CZ" b="1" dirty="0" err="1"/>
              <a:t>Muff</a:t>
            </a:r>
            <a:r>
              <a:rPr lang="cs-CZ" b="1" dirty="0"/>
              <a:t> </a:t>
            </a:r>
            <a:r>
              <a:rPr lang="cs-CZ" b="1" dirty="0" err="1"/>
              <a:t>Garbans</a:t>
            </a:r>
            <a:r>
              <a:rPr lang="cs-CZ" b="1" dirty="0"/>
              <a:t> </a:t>
            </a:r>
            <a:r>
              <a:rPr lang="cs-CZ" b="1" dirty="0" err="1"/>
              <a:t>Beweisführungen</a:t>
            </a:r>
            <a:r>
              <a:rPr lang="cs-CZ" b="1" dirty="0"/>
              <a:t> </a:t>
            </a:r>
            <a:r>
              <a:rPr lang="cs-CZ" b="1" dirty="0" err="1"/>
              <a:t>einfach</a:t>
            </a:r>
            <a:r>
              <a:rPr lang="cs-CZ" b="1" dirty="0"/>
              <a:t> </a:t>
            </a:r>
            <a:r>
              <a:rPr lang="cs-CZ" b="1" dirty="0" err="1"/>
              <a:t>ignorierte</a:t>
            </a:r>
            <a:r>
              <a:rPr lang="cs-CZ" b="1" dirty="0"/>
              <a:t> </a:t>
            </a:r>
            <a:r>
              <a:rPr lang="cs-CZ" b="1" dirty="0" err="1"/>
              <a:t>und</a:t>
            </a:r>
            <a:r>
              <a:rPr lang="cs-CZ" b="1" dirty="0"/>
              <a:t> von der </a:t>
            </a:r>
            <a:r>
              <a:rPr lang="cs-CZ" b="1" dirty="0" err="1"/>
              <a:t>Heiligkeit</a:t>
            </a:r>
            <a:r>
              <a:rPr lang="cs-CZ" b="1" dirty="0"/>
              <a:t> des </a:t>
            </a:r>
            <a:r>
              <a:rPr lang="cs-CZ" b="1" dirty="0" err="1"/>
              <a:t>Lebens</a:t>
            </a:r>
            <a:r>
              <a:rPr lang="cs-CZ" b="1" dirty="0"/>
              <a:t> </a:t>
            </a:r>
            <a:r>
              <a:rPr lang="cs-CZ" b="1" dirty="0" err="1"/>
              <a:t>sprach</a:t>
            </a:r>
            <a:r>
              <a:rPr lang="cs-CZ" b="1" dirty="0"/>
              <a:t>,</a:t>
            </a:r>
            <a:r>
              <a:rPr lang="cs-CZ" dirty="0"/>
              <a:t> </a:t>
            </a:r>
            <a:r>
              <a:rPr lang="cs-CZ" dirty="0" err="1"/>
              <a:t>statt</a:t>
            </a:r>
            <a:r>
              <a:rPr lang="de-DE" dirty="0"/>
              <a:t> </a:t>
            </a:r>
            <a:r>
              <a:rPr lang="cs-CZ" dirty="0" err="1"/>
              <a:t>Garbans</a:t>
            </a:r>
            <a:r>
              <a:rPr lang="cs-CZ" dirty="0"/>
              <a:t> </a:t>
            </a:r>
            <a:r>
              <a:rPr lang="cs-CZ" dirty="0" err="1"/>
              <a:t>Frage</a:t>
            </a:r>
            <a:r>
              <a:rPr lang="cs-CZ" dirty="0"/>
              <a:t>, </a:t>
            </a:r>
            <a:r>
              <a:rPr lang="cs-CZ" dirty="0" err="1"/>
              <a:t>wo</a:t>
            </a:r>
            <a:r>
              <a:rPr lang="cs-CZ" dirty="0"/>
              <a:t> </a:t>
            </a:r>
            <a:r>
              <a:rPr lang="cs-CZ" dirty="0" err="1"/>
              <a:t>ein</a:t>
            </a:r>
            <a:r>
              <a:rPr lang="cs-CZ" dirty="0"/>
              <a:t> </a:t>
            </a:r>
            <a:r>
              <a:rPr lang="cs-CZ" dirty="0" err="1"/>
              <a:t>Arbeiter</a:t>
            </a:r>
            <a:r>
              <a:rPr lang="cs-CZ" dirty="0"/>
              <a:t> </a:t>
            </a:r>
            <a:r>
              <a:rPr lang="cs-CZ" dirty="0" err="1"/>
              <a:t>bessere</a:t>
            </a:r>
            <a:r>
              <a:rPr lang="cs-CZ" dirty="0"/>
              <a:t> </a:t>
            </a:r>
            <a:r>
              <a:rPr lang="cs-CZ" dirty="0" err="1"/>
              <a:t>Aussichten</a:t>
            </a:r>
            <a:r>
              <a:rPr lang="cs-CZ" dirty="0"/>
              <a:t> </a:t>
            </a:r>
            <a:r>
              <a:rPr lang="cs-CZ" dirty="0" err="1"/>
              <a:t>als</a:t>
            </a:r>
            <a:r>
              <a:rPr lang="cs-CZ" dirty="0"/>
              <a:t> in </a:t>
            </a:r>
            <a:r>
              <a:rPr lang="cs-CZ" dirty="0" err="1"/>
              <a:t>Kirstadt</a:t>
            </a:r>
            <a:r>
              <a:rPr lang="cs-CZ" dirty="0"/>
              <a:t> </a:t>
            </a:r>
            <a:r>
              <a:rPr lang="cs-CZ" dirty="0" err="1"/>
              <a:t>hätte</a:t>
            </a:r>
            <a:r>
              <a:rPr lang="cs-CZ" dirty="0"/>
              <a:t>, </a:t>
            </a:r>
            <a:r>
              <a:rPr lang="cs-CZ" dirty="0" err="1"/>
              <a:t>zu</a:t>
            </a:r>
            <a:r>
              <a:rPr lang="cs-CZ" dirty="0"/>
              <a:t> </a:t>
            </a:r>
            <a:r>
              <a:rPr lang="cs-CZ" dirty="0" err="1"/>
              <a:t>beantworten</a:t>
            </a:r>
            <a:r>
              <a:rPr lang="cs-CZ" dirty="0"/>
              <a:t>. </a:t>
            </a:r>
            <a:r>
              <a:rPr lang="cs-CZ" dirty="0" err="1"/>
              <a:t>Garban</a:t>
            </a:r>
            <a:r>
              <a:rPr lang="cs-CZ" dirty="0"/>
              <a:t> </a:t>
            </a:r>
            <a:r>
              <a:rPr lang="cs-CZ" dirty="0" err="1"/>
              <a:t>hatte</a:t>
            </a:r>
            <a:r>
              <a:rPr lang="de-DE" dirty="0"/>
              <a:t> </a:t>
            </a:r>
            <a:r>
              <a:rPr lang="cs-CZ" dirty="0" err="1"/>
              <a:t>nicht</a:t>
            </a:r>
            <a:r>
              <a:rPr lang="cs-CZ" dirty="0"/>
              <a:t> </a:t>
            </a:r>
            <a:r>
              <a:rPr lang="cs-CZ" dirty="0" err="1"/>
              <a:t>die</a:t>
            </a:r>
            <a:r>
              <a:rPr lang="cs-CZ" dirty="0"/>
              <a:t> </a:t>
            </a:r>
            <a:r>
              <a:rPr lang="cs-CZ" dirty="0" err="1"/>
              <a:t>Absicht</a:t>
            </a:r>
            <a:r>
              <a:rPr lang="cs-CZ" dirty="0"/>
              <a:t>, </a:t>
            </a:r>
            <a:r>
              <a:rPr lang="cs-CZ" dirty="0" err="1"/>
              <a:t>Muff</a:t>
            </a:r>
            <a:r>
              <a:rPr lang="cs-CZ" dirty="0"/>
              <a:t> </a:t>
            </a:r>
            <a:r>
              <a:rPr lang="cs-CZ" dirty="0" err="1"/>
              <a:t>deshalb</a:t>
            </a:r>
            <a:r>
              <a:rPr lang="cs-CZ" dirty="0"/>
              <a:t> </a:t>
            </a:r>
            <a:r>
              <a:rPr lang="cs-CZ" dirty="0" err="1"/>
              <a:t>zu</a:t>
            </a:r>
            <a:r>
              <a:rPr lang="cs-CZ" dirty="0"/>
              <a:t> </a:t>
            </a:r>
            <a:r>
              <a:rPr lang="cs-CZ" dirty="0" err="1"/>
              <a:t>entlassen</a:t>
            </a:r>
            <a:r>
              <a:rPr lang="cs-CZ" dirty="0"/>
              <a:t> oder  </a:t>
            </a:r>
            <a:r>
              <a:rPr lang="cs-CZ" dirty="0" err="1"/>
              <a:t>gegen</a:t>
            </a:r>
            <a:r>
              <a:rPr lang="cs-CZ" dirty="0"/>
              <a:t> </a:t>
            </a:r>
            <a:r>
              <a:rPr lang="cs-CZ" dirty="0" err="1"/>
              <a:t>die</a:t>
            </a:r>
            <a:r>
              <a:rPr lang="cs-CZ" dirty="0"/>
              <a:t> </a:t>
            </a:r>
            <a:r>
              <a:rPr lang="cs-CZ" dirty="0" err="1"/>
              <a:t>aufrührerischen</a:t>
            </a:r>
            <a:r>
              <a:rPr lang="cs-CZ" dirty="0"/>
              <a:t> </a:t>
            </a:r>
            <a:r>
              <a:rPr lang="de-DE" dirty="0"/>
              <a:t> U</a:t>
            </a:r>
            <a:r>
              <a:rPr lang="cs-CZ" dirty="0" err="1"/>
              <a:t>nterrichts</a:t>
            </a:r>
            <a:r>
              <a:rPr lang="de-DE" dirty="0"/>
              <a:t>-</a:t>
            </a:r>
            <a:r>
              <a:rPr lang="cs-CZ" dirty="0" err="1"/>
              <a:t>methoden</a:t>
            </a:r>
            <a:r>
              <a:rPr lang="de-DE" dirty="0"/>
              <a:t> </a:t>
            </a:r>
            <a:r>
              <a:rPr lang="cs-CZ" dirty="0"/>
              <a:t>Protest </a:t>
            </a:r>
            <a:r>
              <a:rPr lang="cs-CZ" dirty="0" err="1"/>
              <a:t>zu</a:t>
            </a:r>
            <a:r>
              <a:rPr lang="cs-CZ" dirty="0"/>
              <a:t> </a:t>
            </a:r>
            <a:r>
              <a:rPr lang="cs-CZ" dirty="0" err="1"/>
              <a:t>erheben</a:t>
            </a:r>
            <a:r>
              <a:rPr lang="cs-CZ" dirty="0"/>
              <a:t>;</a:t>
            </a:r>
          </a:p>
          <a:p>
            <a:endParaRPr lang="cs-CZ" dirty="0"/>
          </a:p>
        </p:txBody>
      </p:sp>
    </p:spTree>
    <p:extLst>
      <p:ext uri="{BB962C8B-B14F-4D97-AF65-F5344CB8AC3E}">
        <p14:creationId xmlns:p14="http://schemas.microsoft.com/office/powerpoint/2010/main" val="13893948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76BB47-4C6C-48CE-AEB1-BD97E33E257E}"/>
              </a:ext>
            </a:extLst>
          </p:cNvPr>
          <p:cNvSpPr>
            <a:spLocks noGrp="1"/>
          </p:cNvSpPr>
          <p:nvPr>
            <p:ph type="title"/>
          </p:nvPr>
        </p:nvSpPr>
        <p:spPr/>
        <p:txBody>
          <a:bodyPr/>
          <a:lstStyle/>
          <a:p>
            <a:r>
              <a:rPr lang="cs-CZ" dirty="0" err="1"/>
              <a:t>Garbansche</a:t>
            </a:r>
            <a:r>
              <a:rPr lang="cs-CZ" dirty="0"/>
              <a:t> </a:t>
            </a:r>
            <a:r>
              <a:rPr lang="cs-CZ" dirty="0" err="1"/>
              <a:t>Stahlmöbelfabrik</a:t>
            </a:r>
            <a:r>
              <a:rPr lang="cs-CZ" dirty="0"/>
              <a:t> </a:t>
            </a:r>
          </a:p>
        </p:txBody>
      </p:sp>
      <p:sp>
        <p:nvSpPr>
          <p:cNvPr id="3" name="Zástupný obsah 2">
            <a:extLst>
              <a:ext uri="{FF2B5EF4-FFF2-40B4-BE49-F238E27FC236}">
                <a16:creationId xmlns:a16="http://schemas.microsoft.com/office/drawing/2014/main" id="{85A35962-B846-4410-82A0-14726E57EA34}"/>
              </a:ext>
            </a:extLst>
          </p:cNvPr>
          <p:cNvSpPr>
            <a:spLocks noGrp="1"/>
          </p:cNvSpPr>
          <p:nvPr>
            <p:ph idx="1"/>
          </p:nvPr>
        </p:nvSpPr>
        <p:spPr/>
        <p:txBody>
          <a:bodyPr>
            <a:normAutofit lnSpcReduction="10000"/>
          </a:bodyPr>
          <a:lstStyle/>
          <a:p>
            <a:r>
              <a:rPr lang="de-DE" dirty="0"/>
              <a:t>W. </a:t>
            </a:r>
            <a:r>
              <a:rPr lang="de-DE" dirty="0" err="1"/>
              <a:t>Garban</a:t>
            </a:r>
            <a:r>
              <a:rPr lang="de-DE" dirty="0"/>
              <a:t>, </a:t>
            </a:r>
            <a:r>
              <a:rPr lang="de-DE" dirty="0" err="1"/>
              <a:t>Kirstadt</a:t>
            </a:r>
            <a:r>
              <a:rPr lang="de-DE" dirty="0"/>
              <a:t>. Er las noch einmal die ausgeschnittene Zeitungsannonce, die er in dem Briefumschlag aufbewahrt hatte: „Wir suchen für unsere neu zu errichtende Privatschule mehrere akademisch gebildete, aber in erster Linie mit den Bedürfnissen der Arbeiterschaft vertraute Lehrer. Auf Lebenserfahrung wird mehr Wert gelegt als auf alles übrige. Beträchtliches Einkommen. Angebote an W. </a:t>
            </a:r>
            <a:r>
              <a:rPr lang="de-DE" dirty="0" err="1"/>
              <a:t>Garban</a:t>
            </a:r>
            <a:r>
              <a:rPr lang="de-DE" dirty="0"/>
              <a:t>, Stahlmöbelfabrikation, </a:t>
            </a:r>
            <a:r>
              <a:rPr lang="de-DE" dirty="0" err="1"/>
              <a:t>Kirstadt</a:t>
            </a:r>
            <a:r>
              <a:rPr lang="de-DE" dirty="0"/>
              <a:t>.„</a:t>
            </a:r>
          </a:p>
          <a:p>
            <a:r>
              <a:rPr lang="de-DE" dirty="0"/>
              <a:t>Der Mann im Straßengraben legte sorgfältig den Zeitungsausschnitt in den Briefumschlag zurück und las noch einmal den Brief, dessen Wortlaut er bereits so genau kannte, </a:t>
            </a:r>
            <a:r>
              <a:rPr lang="de-DE" b="1" dirty="0" err="1"/>
              <a:t>daß</a:t>
            </a:r>
            <a:r>
              <a:rPr lang="de-DE" b="1" dirty="0"/>
              <a:t> die nochmalige Lek­türe nichts als eine Reflexbewegung seiner Ratlo­sigkeit war.</a:t>
            </a:r>
            <a:endParaRPr lang="cs-CZ" b="1" dirty="0"/>
          </a:p>
          <a:p>
            <a:endParaRPr lang="cs-CZ" dirty="0"/>
          </a:p>
        </p:txBody>
      </p:sp>
    </p:spTree>
    <p:extLst>
      <p:ext uri="{BB962C8B-B14F-4D97-AF65-F5344CB8AC3E}">
        <p14:creationId xmlns:p14="http://schemas.microsoft.com/office/powerpoint/2010/main" val="20567366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83E396-2927-43E3-8B15-7BFE87529495}"/>
              </a:ext>
            </a:extLst>
          </p:cNvPr>
          <p:cNvSpPr>
            <a:spLocks noGrp="1"/>
          </p:cNvSpPr>
          <p:nvPr>
            <p:ph type="title"/>
          </p:nvPr>
        </p:nvSpPr>
        <p:spPr/>
        <p:txBody>
          <a:bodyPr>
            <a:normAutofit/>
          </a:bodyPr>
          <a:lstStyle/>
          <a:p>
            <a:r>
              <a:rPr lang="de-DE" sz="3200" dirty="0"/>
              <a:t>Die Entdeckung des Inserats als Fingerzeig des Schicksals?</a:t>
            </a:r>
            <a:endParaRPr lang="cs-CZ" sz="3200" dirty="0"/>
          </a:p>
        </p:txBody>
      </p:sp>
      <p:sp>
        <p:nvSpPr>
          <p:cNvPr id="3" name="Zástupný obsah 2">
            <a:extLst>
              <a:ext uri="{FF2B5EF4-FFF2-40B4-BE49-F238E27FC236}">
                <a16:creationId xmlns:a16="http://schemas.microsoft.com/office/drawing/2014/main" id="{4A4ECB29-9BDA-43DE-991D-31190156FBA6}"/>
              </a:ext>
            </a:extLst>
          </p:cNvPr>
          <p:cNvSpPr>
            <a:spLocks noGrp="1"/>
          </p:cNvSpPr>
          <p:nvPr>
            <p:ph idx="1"/>
          </p:nvPr>
        </p:nvSpPr>
        <p:spPr/>
        <p:txBody>
          <a:bodyPr>
            <a:normAutofit lnSpcReduction="10000"/>
          </a:bodyPr>
          <a:lstStyle/>
          <a:p>
            <a:r>
              <a:rPr lang="de-DE" dirty="0"/>
              <a:t>Trotzdem hatte der gescheiterte Mann lediglich wegen dieser Namensgleichheit ein Bewerbungsschreiben nach </a:t>
            </a:r>
            <a:r>
              <a:rPr lang="de-DE" dirty="0" err="1"/>
              <a:t>Kirstadt</a:t>
            </a:r>
            <a:r>
              <a:rPr lang="de-DE" dirty="0"/>
              <a:t> abgesandt, von </a:t>
            </a:r>
            <a:r>
              <a:rPr lang="de-DE" b="1" dirty="0"/>
              <a:t>der abergläubischen Vorstellung geleitet</a:t>
            </a:r>
            <a:r>
              <a:rPr lang="de-DE" dirty="0"/>
              <a:t>, das unerwartete Wiederauftauchen des vertrauten Namens </a:t>
            </a:r>
            <a:r>
              <a:rPr lang="de-DE" b="1" dirty="0"/>
              <a:t>könnte ein Fingerzeig des Schicksals sein.</a:t>
            </a:r>
          </a:p>
          <a:p>
            <a:r>
              <a:rPr lang="de-DE" b="1" dirty="0"/>
              <a:t>Er war nicht abergläubisch</a:t>
            </a:r>
            <a:r>
              <a:rPr lang="de-DE" dirty="0"/>
              <a:t>. Er glaubte nicht an Fingerzeige des Schicksals. Wenn es einen Himmel gab, dem irdische Geschicke nicht gleichgültig waren, um Muff kümmerte er sich nicht; wenn ein Gott lebte, der auserwählten Menschen ein Zeichen sandte — Muff war ein solcher Mensch nicht, das </a:t>
            </a:r>
            <a:r>
              <a:rPr lang="de-DE" dirty="0" err="1"/>
              <a:t>wußte</a:t>
            </a:r>
            <a:r>
              <a:rPr lang="de-DE" dirty="0"/>
              <a:t> er.</a:t>
            </a:r>
            <a:r>
              <a:rPr lang="de-DE" b="1" dirty="0"/>
              <a:t> Über seinem Geschick stand kein Himmel und kein Stern, ihm gab kein Gott ein Zeichen, er lebte im Nichts. </a:t>
            </a:r>
            <a:endParaRPr lang="cs-CZ" b="1" dirty="0"/>
          </a:p>
        </p:txBody>
      </p:sp>
    </p:spTree>
    <p:extLst>
      <p:ext uri="{BB962C8B-B14F-4D97-AF65-F5344CB8AC3E}">
        <p14:creationId xmlns:p14="http://schemas.microsoft.com/office/powerpoint/2010/main" val="12330305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2BCD0C-ADF2-43BA-B6B0-31AE5AF58104}"/>
              </a:ext>
            </a:extLst>
          </p:cNvPr>
          <p:cNvSpPr>
            <a:spLocks noGrp="1"/>
          </p:cNvSpPr>
          <p:nvPr>
            <p:ph type="title"/>
          </p:nvPr>
        </p:nvSpPr>
        <p:spPr/>
        <p:txBody>
          <a:bodyPr>
            <a:normAutofit/>
          </a:bodyPr>
          <a:lstStyle/>
          <a:p>
            <a:r>
              <a:rPr lang="de-DE" sz="3200" dirty="0"/>
              <a:t>Wechsel der auktorialen und personalen Erzählperspektive</a:t>
            </a:r>
            <a:endParaRPr lang="cs-CZ" sz="3200" dirty="0"/>
          </a:p>
        </p:txBody>
      </p:sp>
      <p:sp>
        <p:nvSpPr>
          <p:cNvPr id="3" name="Zástupný obsah 2">
            <a:extLst>
              <a:ext uri="{FF2B5EF4-FFF2-40B4-BE49-F238E27FC236}">
                <a16:creationId xmlns:a16="http://schemas.microsoft.com/office/drawing/2014/main" id="{E43ACBA0-A613-405D-BD16-E6BF9F075181}"/>
              </a:ext>
            </a:extLst>
          </p:cNvPr>
          <p:cNvSpPr>
            <a:spLocks noGrp="1"/>
          </p:cNvSpPr>
          <p:nvPr>
            <p:ph idx="1"/>
          </p:nvPr>
        </p:nvSpPr>
        <p:spPr/>
        <p:txBody>
          <a:bodyPr/>
          <a:lstStyle/>
          <a:p>
            <a:r>
              <a:rPr lang="cs-CZ" dirty="0" err="1"/>
              <a:t>Am</a:t>
            </a:r>
            <a:r>
              <a:rPr lang="cs-CZ" dirty="0"/>
              <a:t> </a:t>
            </a:r>
            <a:r>
              <a:rPr lang="cs-CZ" dirty="0" err="1"/>
              <a:t>zwölften</a:t>
            </a:r>
            <a:r>
              <a:rPr lang="cs-CZ" dirty="0"/>
              <a:t> </a:t>
            </a:r>
            <a:r>
              <a:rPr lang="cs-CZ" dirty="0" err="1"/>
              <a:t>November</a:t>
            </a:r>
            <a:r>
              <a:rPr lang="cs-CZ" dirty="0"/>
              <a:t> </a:t>
            </a:r>
            <a:r>
              <a:rPr lang="cs-CZ" dirty="0" err="1"/>
              <a:t>hörte</a:t>
            </a:r>
            <a:r>
              <a:rPr lang="cs-CZ" dirty="0"/>
              <a:t> </a:t>
            </a:r>
            <a:r>
              <a:rPr lang="cs-CZ" dirty="0" err="1"/>
              <a:t>er</a:t>
            </a:r>
            <a:r>
              <a:rPr lang="cs-CZ" dirty="0"/>
              <a:t> von </a:t>
            </a:r>
            <a:r>
              <a:rPr lang="cs-CZ" dirty="0" err="1"/>
              <a:t>Änne</a:t>
            </a:r>
            <a:r>
              <a:rPr lang="cs-CZ" dirty="0"/>
              <a:t>, </a:t>
            </a:r>
            <a:r>
              <a:rPr lang="cs-CZ" dirty="0" err="1"/>
              <a:t>Gar­ban</a:t>
            </a:r>
            <a:r>
              <a:rPr lang="cs-CZ" dirty="0"/>
              <a:t> </a:t>
            </a:r>
            <a:r>
              <a:rPr lang="cs-CZ" dirty="0" err="1"/>
              <a:t>und</a:t>
            </a:r>
            <a:r>
              <a:rPr lang="cs-CZ" dirty="0"/>
              <a:t> Alice </a:t>
            </a:r>
            <a:r>
              <a:rPr lang="cs-CZ" dirty="0" err="1"/>
              <a:t>seien</a:t>
            </a:r>
            <a:r>
              <a:rPr lang="cs-CZ" dirty="0"/>
              <a:t> </a:t>
            </a:r>
            <a:r>
              <a:rPr lang="cs-CZ" dirty="0" err="1"/>
              <a:t>zurückgekommen</a:t>
            </a:r>
            <a:r>
              <a:rPr lang="cs-CZ" dirty="0"/>
              <a:t>. In den </a:t>
            </a:r>
            <a:r>
              <a:rPr lang="cs-CZ" dirty="0" err="1"/>
              <a:t>nächsten</a:t>
            </a:r>
            <a:r>
              <a:rPr lang="cs-CZ" dirty="0"/>
              <a:t> </a:t>
            </a:r>
            <a:r>
              <a:rPr lang="cs-CZ" dirty="0" err="1"/>
              <a:t>Tagen</a:t>
            </a:r>
            <a:r>
              <a:rPr lang="cs-CZ" dirty="0"/>
              <a:t> </a:t>
            </a:r>
            <a:r>
              <a:rPr lang="cs-CZ" dirty="0" err="1"/>
              <a:t>bekam</a:t>
            </a:r>
            <a:r>
              <a:rPr lang="cs-CZ" dirty="0"/>
              <a:t> </a:t>
            </a:r>
            <a:r>
              <a:rPr lang="cs-CZ" dirty="0" err="1"/>
              <a:t>er</a:t>
            </a:r>
            <a:r>
              <a:rPr lang="cs-CZ" dirty="0"/>
              <a:t> </a:t>
            </a:r>
            <a:r>
              <a:rPr lang="cs-CZ" dirty="0" err="1"/>
              <a:t>weder</a:t>
            </a:r>
            <a:r>
              <a:rPr lang="cs-CZ" dirty="0"/>
              <a:t> </a:t>
            </a:r>
            <a:r>
              <a:rPr lang="cs-CZ" dirty="0" err="1"/>
              <a:t>Garban</a:t>
            </a:r>
            <a:r>
              <a:rPr lang="cs-CZ" dirty="0"/>
              <a:t> </a:t>
            </a:r>
            <a:r>
              <a:rPr lang="cs-CZ" dirty="0" err="1"/>
              <a:t>noch</a:t>
            </a:r>
            <a:r>
              <a:rPr lang="cs-CZ" dirty="0"/>
              <a:t> Alice </a:t>
            </a:r>
            <a:r>
              <a:rPr lang="cs-CZ" dirty="0" err="1"/>
              <a:t>zu</a:t>
            </a:r>
            <a:r>
              <a:rPr lang="cs-CZ" dirty="0"/>
              <a:t> </a:t>
            </a:r>
            <a:r>
              <a:rPr lang="cs-CZ" dirty="0" err="1"/>
              <a:t>Gesicht</a:t>
            </a:r>
            <a:r>
              <a:rPr lang="cs-CZ" b="1" dirty="0"/>
              <a:t>. </a:t>
            </a:r>
            <a:r>
              <a:rPr lang="cs-CZ" b="1" dirty="0" err="1"/>
              <a:t>Zweimal</a:t>
            </a:r>
            <a:r>
              <a:rPr lang="cs-CZ" b="1" dirty="0"/>
              <a:t> </a:t>
            </a:r>
            <a:r>
              <a:rPr lang="cs-CZ" b="1" dirty="0" err="1"/>
              <a:t>besuchte</a:t>
            </a:r>
            <a:r>
              <a:rPr lang="cs-CZ" b="1" dirty="0"/>
              <a:t> </a:t>
            </a:r>
            <a:r>
              <a:rPr lang="cs-CZ" b="1" dirty="0" err="1"/>
              <a:t>Garban</a:t>
            </a:r>
            <a:r>
              <a:rPr lang="cs-CZ" b="1" dirty="0"/>
              <a:t> </a:t>
            </a:r>
            <a:r>
              <a:rPr lang="cs-CZ" b="1" dirty="0" err="1"/>
              <a:t>Frau</a:t>
            </a:r>
            <a:r>
              <a:rPr lang="cs-CZ" b="1" dirty="0"/>
              <a:t> </a:t>
            </a:r>
            <a:r>
              <a:rPr lang="cs-CZ" b="1" dirty="0" err="1"/>
              <a:t>Plötz</a:t>
            </a:r>
            <a:r>
              <a:rPr lang="cs-CZ" b="1" dirty="0"/>
              <a:t>, </a:t>
            </a:r>
            <a:r>
              <a:rPr lang="cs-CZ" b="1" dirty="0" err="1"/>
              <a:t>aber</a:t>
            </a:r>
            <a:r>
              <a:rPr lang="cs-CZ" b="1" dirty="0"/>
              <a:t> </a:t>
            </a:r>
            <a:r>
              <a:rPr lang="cs-CZ" b="1" dirty="0" err="1"/>
              <a:t>Muff</a:t>
            </a:r>
            <a:r>
              <a:rPr lang="cs-CZ" b="1" dirty="0"/>
              <a:t> </a:t>
            </a:r>
            <a:r>
              <a:rPr lang="cs-CZ" b="1" dirty="0" err="1"/>
              <a:t>sah</a:t>
            </a:r>
            <a:r>
              <a:rPr lang="cs-CZ" b="1" dirty="0"/>
              <a:t> </a:t>
            </a:r>
            <a:r>
              <a:rPr lang="cs-CZ" b="1" dirty="0" err="1"/>
              <a:t>ihn</a:t>
            </a:r>
            <a:r>
              <a:rPr lang="cs-CZ" b="1" dirty="0"/>
              <a:t> </a:t>
            </a:r>
            <a:r>
              <a:rPr lang="cs-CZ" b="1" dirty="0" err="1"/>
              <a:t>nicht</a:t>
            </a:r>
            <a:r>
              <a:rPr lang="cs-CZ" b="1" dirty="0"/>
              <a:t>, </a:t>
            </a:r>
            <a:r>
              <a:rPr lang="cs-CZ" b="1" dirty="0" err="1"/>
              <a:t>er</a:t>
            </a:r>
            <a:r>
              <a:rPr lang="cs-CZ" b="1" dirty="0"/>
              <a:t> </a:t>
            </a:r>
            <a:r>
              <a:rPr lang="cs-CZ" b="1" dirty="0" err="1"/>
              <a:t>wartete</a:t>
            </a:r>
            <a:r>
              <a:rPr lang="cs-CZ" b="1" dirty="0"/>
              <a:t> </a:t>
            </a:r>
            <a:r>
              <a:rPr lang="cs-CZ" b="1" dirty="0" err="1"/>
              <a:t>nicht</a:t>
            </a:r>
            <a:r>
              <a:rPr lang="cs-CZ" b="1" dirty="0"/>
              <a:t> </a:t>
            </a:r>
            <a:r>
              <a:rPr lang="cs-CZ" b="1" dirty="0" err="1"/>
              <a:t>mehr</a:t>
            </a:r>
            <a:r>
              <a:rPr lang="cs-CZ" b="1" dirty="0"/>
              <a:t> </a:t>
            </a:r>
            <a:r>
              <a:rPr lang="cs-CZ" b="1" dirty="0" err="1"/>
              <a:t>auf</a:t>
            </a:r>
            <a:r>
              <a:rPr lang="cs-CZ" b="1" dirty="0"/>
              <a:t> der </a:t>
            </a:r>
            <a:r>
              <a:rPr lang="cs-CZ" b="1" dirty="0" err="1"/>
              <a:t>dunklen</a:t>
            </a:r>
            <a:r>
              <a:rPr lang="cs-CZ" b="1" dirty="0"/>
              <a:t> </a:t>
            </a:r>
            <a:r>
              <a:rPr lang="cs-CZ" b="1" dirty="0" err="1"/>
              <a:t>Straße</a:t>
            </a:r>
            <a:r>
              <a:rPr lang="cs-CZ" b="1" dirty="0"/>
              <a:t> …</a:t>
            </a:r>
            <a:endParaRPr lang="cs-CZ" dirty="0"/>
          </a:p>
        </p:txBody>
      </p:sp>
    </p:spTree>
    <p:extLst>
      <p:ext uri="{BB962C8B-B14F-4D97-AF65-F5344CB8AC3E}">
        <p14:creationId xmlns:p14="http://schemas.microsoft.com/office/powerpoint/2010/main" val="26914095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9DDAAD-EE7F-46E7-B030-79D2FF2F357A}"/>
              </a:ext>
            </a:extLst>
          </p:cNvPr>
          <p:cNvSpPr>
            <a:spLocks noGrp="1"/>
          </p:cNvSpPr>
          <p:nvPr>
            <p:ph type="title"/>
          </p:nvPr>
        </p:nvSpPr>
        <p:spPr/>
        <p:txBody>
          <a:bodyPr>
            <a:normAutofit/>
          </a:bodyPr>
          <a:lstStyle/>
          <a:p>
            <a:r>
              <a:rPr lang="de-DE" sz="3200" dirty="0"/>
              <a:t>Fiktionalisierung, Splitter der tschechoslowakischen Ereignisse in die Rückblende eingegangen</a:t>
            </a:r>
            <a:endParaRPr lang="cs-CZ" sz="3200" dirty="0"/>
          </a:p>
        </p:txBody>
      </p:sp>
      <p:sp>
        <p:nvSpPr>
          <p:cNvPr id="3" name="Zástupný obsah 2">
            <a:extLst>
              <a:ext uri="{FF2B5EF4-FFF2-40B4-BE49-F238E27FC236}">
                <a16:creationId xmlns:a16="http://schemas.microsoft.com/office/drawing/2014/main" id="{48C21B54-BBA2-4709-8C7E-20869B642B3C}"/>
              </a:ext>
            </a:extLst>
          </p:cNvPr>
          <p:cNvSpPr>
            <a:spLocks noGrp="1"/>
          </p:cNvSpPr>
          <p:nvPr>
            <p:ph idx="1"/>
          </p:nvPr>
        </p:nvSpPr>
        <p:spPr/>
        <p:txBody>
          <a:bodyPr>
            <a:normAutofit/>
          </a:bodyPr>
          <a:lstStyle/>
          <a:p>
            <a:r>
              <a:rPr lang="de-DE" dirty="0"/>
              <a:t>Sein Vater, ein ehrgeiziger Architekt, hatte leichtsinnig beim Bau eines fünf Stockwerke hohen Hauses eine minderwertige Zementmischung ver­wendet. </a:t>
            </a:r>
            <a:r>
              <a:rPr lang="de-DE" b="1" dirty="0"/>
              <a:t>Das fast fertige Haus war eingestürzt und hatte dreiundsiebzig Arbeiter getötet.</a:t>
            </a:r>
            <a:endParaRPr lang="cs-CZ" dirty="0"/>
          </a:p>
          <a:p>
            <a:endParaRPr lang="de-DE" dirty="0"/>
          </a:p>
          <a:p>
            <a:r>
              <a:rPr lang="de-DE" dirty="0"/>
              <a:t>Kaufhaus </a:t>
            </a:r>
            <a:r>
              <a:rPr lang="cs-CZ" dirty="0" err="1"/>
              <a:t>Jakesch</a:t>
            </a:r>
            <a:r>
              <a:rPr lang="de-DE" dirty="0"/>
              <a:t>, </a:t>
            </a:r>
            <a:r>
              <a:rPr lang="cs-CZ" dirty="0"/>
              <a:t>Na </a:t>
            </a:r>
            <a:r>
              <a:rPr lang="de-DE" dirty="0"/>
              <a:t>Po</a:t>
            </a:r>
            <a:r>
              <a:rPr lang="cs-CZ" dirty="0" err="1"/>
              <a:t>říčí</a:t>
            </a:r>
            <a:r>
              <a:rPr lang="cs-CZ" dirty="0"/>
              <a:t>, 46 </a:t>
            </a:r>
            <a:r>
              <a:rPr lang="cs-CZ" dirty="0" err="1"/>
              <a:t>get</a:t>
            </a:r>
            <a:r>
              <a:rPr lang="de-DE" dirty="0"/>
              <a:t>ö</a:t>
            </a:r>
            <a:r>
              <a:rPr lang="cs-CZ" dirty="0"/>
              <a:t>tet, 23 </a:t>
            </a:r>
            <a:r>
              <a:rPr lang="cs-CZ" dirty="0" err="1"/>
              <a:t>schwer</a:t>
            </a:r>
            <a:r>
              <a:rPr lang="de-DE" dirty="0"/>
              <a:t> </a:t>
            </a:r>
            <a:r>
              <a:rPr lang="cs-CZ" dirty="0" err="1"/>
              <a:t>veletzt</a:t>
            </a:r>
            <a:r>
              <a:rPr lang="cs-CZ" dirty="0"/>
              <a:t>. </a:t>
            </a:r>
            <a:r>
              <a:rPr lang="de-DE" dirty="0"/>
              <a:t>Am </a:t>
            </a:r>
            <a:r>
              <a:rPr lang="cs-CZ" dirty="0"/>
              <a:t>9. </a:t>
            </a:r>
            <a:r>
              <a:rPr lang="de-DE" dirty="0"/>
              <a:t>Oktober </a:t>
            </a:r>
            <a:r>
              <a:rPr lang="cs-CZ" dirty="0"/>
              <a:t>1928</a:t>
            </a:r>
            <a:r>
              <a:rPr lang="de-DE" dirty="0"/>
              <a:t>, beim Begräbnis am </a:t>
            </a:r>
            <a:r>
              <a:rPr lang="cs-CZ" dirty="0"/>
              <a:t>16. </a:t>
            </a:r>
            <a:r>
              <a:rPr lang="de-DE" dirty="0" err="1"/>
              <a:t>Okotber</a:t>
            </a:r>
            <a:r>
              <a:rPr lang="de-DE" dirty="0"/>
              <a:t> </a:t>
            </a:r>
            <a:r>
              <a:rPr lang="cs-CZ" dirty="0"/>
              <a:t>100 </a:t>
            </a:r>
            <a:r>
              <a:rPr lang="de-DE" dirty="0"/>
              <a:t>000 Menschen anwesend.</a:t>
            </a:r>
            <a:endParaRPr lang="cs-CZ" dirty="0"/>
          </a:p>
          <a:p>
            <a:endParaRPr lang="cs-CZ" dirty="0"/>
          </a:p>
        </p:txBody>
      </p:sp>
    </p:spTree>
    <p:extLst>
      <p:ext uri="{BB962C8B-B14F-4D97-AF65-F5344CB8AC3E}">
        <p14:creationId xmlns:p14="http://schemas.microsoft.com/office/powerpoint/2010/main" val="3883065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7B23012-266C-4AA4-B50C-A90E994D436D}"/>
              </a:ext>
            </a:extLst>
          </p:cNvPr>
          <p:cNvSpPr>
            <a:spLocks noGrp="1"/>
          </p:cNvSpPr>
          <p:nvPr>
            <p:ph type="title"/>
          </p:nvPr>
        </p:nvSpPr>
        <p:spPr/>
        <p:txBody>
          <a:bodyPr/>
          <a:lstStyle/>
          <a:p>
            <a:r>
              <a:rPr lang="de-DE" dirty="0"/>
              <a:t>Camouflage im Tagblatt</a:t>
            </a:r>
            <a:endParaRPr lang="cs-CZ" dirty="0"/>
          </a:p>
        </p:txBody>
      </p:sp>
      <p:sp>
        <p:nvSpPr>
          <p:cNvPr id="3" name="Zástupný obsah 2">
            <a:extLst>
              <a:ext uri="{FF2B5EF4-FFF2-40B4-BE49-F238E27FC236}">
                <a16:creationId xmlns:a16="http://schemas.microsoft.com/office/drawing/2014/main" id="{0C782E8F-49DB-422A-8B22-0FA8CF77C6D1}"/>
              </a:ext>
            </a:extLst>
          </p:cNvPr>
          <p:cNvSpPr>
            <a:spLocks noGrp="1"/>
          </p:cNvSpPr>
          <p:nvPr>
            <p:ph idx="1"/>
          </p:nvPr>
        </p:nvSpPr>
        <p:spPr/>
        <p:txBody>
          <a:bodyPr/>
          <a:lstStyle/>
          <a:p>
            <a:pPr lvl="0"/>
            <a:r>
              <a:rPr lang="de-DE" dirty="0"/>
              <a:t>Bitte, nennen Sie mich nicht Leutnant."</a:t>
            </a:r>
            <a:endParaRPr lang="cs-CZ" dirty="0"/>
          </a:p>
          <a:p>
            <a:pPr lvl="0"/>
            <a:r>
              <a:rPr lang="de-DE" dirty="0"/>
              <a:t>„Warum? Glauben Sie, ich würde hier mit Ihnen meine kostbare Zeit verschwenden, wenn Sie nicht mein Leutnant wären? Aber wie Sie wollen. Ich kann Sie auch bei Ihrem Namen nennen, wenn Ihnen das besser gefällt. Also sagen Sie, </a:t>
            </a:r>
            <a:r>
              <a:rPr lang="de-DE" b="1" dirty="0"/>
              <a:t>Muff, sagen Sie, lieber Muff: </a:t>
            </a:r>
            <a:r>
              <a:rPr lang="de-DE" dirty="0"/>
              <a:t>weshalb haben Sie vor zwei Jahren Ihren Posten verloren?"</a:t>
            </a:r>
            <a:endParaRPr lang="cs-CZ" dirty="0"/>
          </a:p>
          <a:p>
            <a:pPr lvl="0"/>
            <a:endParaRPr lang="cs-CZ" dirty="0"/>
          </a:p>
          <a:p>
            <a:pPr lvl="0"/>
            <a:r>
              <a:rPr lang="cs-CZ" dirty="0"/>
              <a:t>Dr. </a:t>
            </a:r>
            <a:r>
              <a:rPr lang="cs-CZ" dirty="0" err="1"/>
              <a:t>Muff</a:t>
            </a:r>
            <a:r>
              <a:rPr lang="cs-CZ" dirty="0"/>
              <a:t> </a:t>
            </a:r>
            <a:r>
              <a:rPr lang="cs-CZ" dirty="0" err="1"/>
              <a:t>und</a:t>
            </a:r>
            <a:r>
              <a:rPr lang="cs-CZ" dirty="0"/>
              <a:t> </a:t>
            </a:r>
            <a:r>
              <a:rPr lang="cs-CZ" dirty="0" err="1"/>
              <a:t>Frau</a:t>
            </a:r>
            <a:r>
              <a:rPr lang="cs-CZ" dirty="0"/>
              <a:t> Blum</a:t>
            </a:r>
          </a:p>
          <a:p>
            <a:pPr lvl="0"/>
            <a:r>
              <a:rPr lang="cs-CZ" dirty="0" err="1"/>
              <a:t>Prager</a:t>
            </a:r>
            <a:r>
              <a:rPr lang="cs-CZ" dirty="0"/>
              <a:t> </a:t>
            </a:r>
            <a:r>
              <a:rPr lang="cs-CZ" dirty="0" err="1"/>
              <a:t>Tagblatt</a:t>
            </a:r>
            <a:r>
              <a:rPr lang="cs-CZ" dirty="0"/>
              <a:t>, </a:t>
            </a:r>
            <a:r>
              <a:rPr lang="cs-CZ" dirty="0" err="1"/>
              <a:t>Nr</a:t>
            </a:r>
            <a:r>
              <a:rPr lang="cs-CZ" dirty="0"/>
              <a:t>. 245, Mi, den 21. </a:t>
            </a:r>
            <a:r>
              <a:rPr lang="cs-CZ" dirty="0" err="1"/>
              <a:t>Oktober</a:t>
            </a:r>
            <a:r>
              <a:rPr lang="cs-CZ" dirty="0"/>
              <a:t> 1931, S. 2.</a:t>
            </a:r>
          </a:p>
          <a:p>
            <a:pPr lvl="0"/>
            <a:endParaRPr lang="cs-CZ" dirty="0"/>
          </a:p>
          <a:p>
            <a:endParaRPr lang="cs-CZ" dirty="0"/>
          </a:p>
        </p:txBody>
      </p:sp>
    </p:spTree>
    <p:extLst>
      <p:ext uri="{BB962C8B-B14F-4D97-AF65-F5344CB8AC3E}">
        <p14:creationId xmlns:p14="http://schemas.microsoft.com/office/powerpoint/2010/main" val="8283816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07DF28-21AD-441A-96BA-BAF58955D2D3}"/>
              </a:ext>
            </a:extLst>
          </p:cNvPr>
          <p:cNvSpPr>
            <a:spLocks noGrp="1"/>
          </p:cNvSpPr>
          <p:nvPr>
            <p:ph type="title"/>
          </p:nvPr>
        </p:nvSpPr>
        <p:spPr/>
        <p:txBody>
          <a:bodyPr>
            <a:normAutofit/>
          </a:bodyPr>
          <a:lstStyle/>
          <a:p>
            <a:r>
              <a:rPr lang="de-DE" sz="2800" dirty="0"/>
              <a:t>Muffs Ablehnung des späteren Angebots der Arbeit bei Herrn Blum</a:t>
            </a:r>
            <a:endParaRPr lang="cs-CZ" sz="2800" dirty="0"/>
          </a:p>
        </p:txBody>
      </p:sp>
      <p:sp>
        <p:nvSpPr>
          <p:cNvPr id="3" name="Zástupný obsah 2">
            <a:extLst>
              <a:ext uri="{FF2B5EF4-FFF2-40B4-BE49-F238E27FC236}">
                <a16:creationId xmlns:a16="http://schemas.microsoft.com/office/drawing/2014/main" id="{CDE7450D-D2CE-4D85-B78F-27DD94803D02}"/>
              </a:ext>
            </a:extLst>
          </p:cNvPr>
          <p:cNvSpPr>
            <a:spLocks noGrp="1"/>
          </p:cNvSpPr>
          <p:nvPr>
            <p:ph idx="1"/>
          </p:nvPr>
        </p:nvSpPr>
        <p:spPr/>
        <p:txBody>
          <a:bodyPr/>
          <a:lstStyle/>
          <a:p>
            <a:r>
              <a:rPr lang="de-DE" dirty="0"/>
              <a:t>Sie glaubten, Muff sei besof­fen oder verrückt geworden.</a:t>
            </a:r>
            <a:endParaRPr lang="cs-CZ" dirty="0"/>
          </a:p>
          <a:p>
            <a:r>
              <a:rPr lang="de-DE" dirty="0"/>
              <a:t>Als er seine Frage, ob jemand sofort zu antwor­ten wünsche, wiederholte, erhob sich ein Schüler, der zu den schlechtesten zählte, der Sohn eines rei­chen Hauses, der sich durch Frechheit hervorzutun pflegte….</a:t>
            </a:r>
            <a:endParaRPr lang="cs-CZ" dirty="0"/>
          </a:p>
          <a:p>
            <a:r>
              <a:rPr lang="de-DE" dirty="0"/>
              <a:t>„Ein Gentleman hängt sich nicht auf."</a:t>
            </a:r>
            <a:endParaRPr lang="cs-CZ" dirty="0"/>
          </a:p>
          <a:p>
            <a:endParaRPr lang="cs-CZ" dirty="0"/>
          </a:p>
        </p:txBody>
      </p:sp>
    </p:spTree>
    <p:extLst>
      <p:ext uri="{BB962C8B-B14F-4D97-AF65-F5344CB8AC3E}">
        <p14:creationId xmlns:p14="http://schemas.microsoft.com/office/powerpoint/2010/main" val="1207786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05C193-7114-4C60-A8D2-6B50338A0BEC}"/>
              </a:ext>
            </a:extLst>
          </p:cNvPr>
          <p:cNvSpPr>
            <a:spLocks noGrp="1"/>
          </p:cNvSpPr>
          <p:nvPr>
            <p:ph type="title"/>
          </p:nvPr>
        </p:nvSpPr>
        <p:spPr/>
        <p:txBody>
          <a:bodyPr>
            <a:normAutofit/>
          </a:bodyPr>
          <a:lstStyle/>
          <a:p>
            <a:r>
              <a:rPr lang="cs-CZ" sz="3200" dirty="0" err="1"/>
              <a:t>Garban</a:t>
            </a:r>
            <a:r>
              <a:rPr lang="cs-CZ" sz="3200" dirty="0"/>
              <a:t> </a:t>
            </a:r>
            <a:r>
              <a:rPr lang="cs-CZ" sz="3200" dirty="0" err="1"/>
              <a:t>als</a:t>
            </a:r>
            <a:r>
              <a:rPr lang="cs-CZ" sz="3200" dirty="0"/>
              <a:t> </a:t>
            </a:r>
            <a:r>
              <a:rPr lang="de-DE" sz="3200" dirty="0"/>
              <a:t>Camouflage oder ein Tyrann schlechthin?</a:t>
            </a:r>
            <a:endParaRPr lang="cs-CZ" sz="3200" dirty="0"/>
          </a:p>
        </p:txBody>
      </p:sp>
      <p:sp>
        <p:nvSpPr>
          <p:cNvPr id="3" name="Zástupný obsah 2">
            <a:extLst>
              <a:ext uri="{FF2B5EF4-FFF2-40B4-BE49-F238E27FC236}">
                <a16:creationId xmlns:a16="http://schemas.microsoft.com/office/drawing/2014/main" id="{1BA7629B-836A-4095-B38F-4EC2885C1040}"/>
              </a:ext>
            </a:extLst>
          </p:cNvPr>
          <p:cNvSpPr>
            <a:spLocks noGrp="1"/>
          </p:cNvSpPr>
          <p:nvPr>
            <p:ph sz="half" idx="1"/>
          </p:nvPr>
        </p:nvSpPr>
        <p:spPr/>
        <p:txBody>
          <a:bodyPr>
            <a:normAutofit/>
          </a:bodyPr>
          <a:lstStyle/>
          <a:p>
            <a:r>
              <a:rPr lang="de-DE" dirty="0"/>
              <a:t>Er </a:t>
            </a:r>
            <a:r>
              <a:rPr lang="de-DE" dirty="0" err="1"/>
              <a:t>wußte</a:t>
            </a:r>
            <a:r>
              <a:rPr lang="de-DE" dirty="0"/>
              <a:t> nun, </a:t>
            </a:r>
            <a:r>
              <a:rPr lang="de-DE" dirty="0" err="1"/>
              <a:t>daß</a:t>
            </a:r>
            <a:r>
              <a:rPr lang="de-DE" dirty="0"/>
              <a:t> er den Unteroffizier </a:t>
            </a:r>
            <a:r>
              <a:rPr lang="de-DE" dirty="0" err="1"/>
              <a:t>Garban</a:t>
            </a:r>
            <a:r>
              <a:rPr lang="de-DE" dirty="0"/>
              <a:t> den „Römer mit den Negerlippen“ genannt hatte. Diesen Kopf eines römischen Kriegers mit den wulstigen Lippen eines Negers hatte er zwei Jahre lang täglich  mit Neugier betrachtet.</a:t>
            </a:r>
          </a:p>
          <a:p>
            <a:r>
              <a:rPr lang="de-DE" dirty="0"/>
              <a:t>S. 23</a:t>
            </a:r>
            <a:endParaRPr lang="cs-CZ" dirty="0"/>
          </a:p>
          <a:p>
            <a:r>
              <a:rPr lang="cs-CZ" dirty="0"/>
              <a:t>Jan Antonín </a:t>
            </a:r>
            <a:endParaRPr lang="de-DE" dirty="0"/>
          </a:p>
        </p:txBody>
      </p:sp>
      <p:pic>
        <p:nvPicPr>
          <p:cNvPr id="6" name="Zástupný obsah 5" descr="Obsah obrázku osoba, exteriér, fotka, stojící&#10;&#10;Popis byl vytvořen automaticky">
            <a:extLst>
              <a:ext uri="{FF2B5EF4-FFF2-40B4-BE49-F238E27FC236}">
                <a16:creationId xmlns:a16="http://schemas.microsoft.com/office/drawing/2014/main" id="{EDB299D0-9A19-4A07-B1DC-3D6ADE7A143B}"/>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72200" y="2271935"/>
            <a:ext cx="5181600" cy="3458718"/>
          </a:xfrm>
        </p:spPr>
      </p:pic>
    </p:spTree>
    <p:extLst>
      <p:ext uri="{BB962C8B-B14F-4D97-AF65-F5344CB8AC3E}">
        <p14:creationId xmlns:p14="http://schemas.microsoft.com/office/powerpoint/2010/main" val="17692342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3490BC-0177-47D3-A1C2-5F15FF91C7A2}"/>
              </a:ext>
            </a:extLst>
          </p:cNvPr>
          <p:cNvSpPr>
            <a:spLocks noGrp="1"/>
          </p:cNvSpPr>
          <p:nvPr>
            <p:ph type="title"/>
          </p:nvPr>
        </p:nvSpPr>
        <p:spPr/>
        <p:txBody>
          <a:bodyPr/>
          <a:lstStyle/>
          <a:p>
            <a:r>
              <a:rPr lang="cs-CZ" dirty="0"/>
              <a:t>27. X. 1931: </a:t>
            </a:r>
            <a:r>
              <a:rPr lang="cs-CZ" b="1" dirty="0"/>
              <a:t>Max Brod: </a:t>
            </a:r>
            <a:r>
              <a:rPr lang="cs-CZ" b="1" dirty="0" err="1"/>
              <a:t>Industrieromane</a:t>
            </a:r>
            <a:br>
              <a:rPr lang="cs-CZ" b="1" dirty="0"/>
            </a:br>
            <a:endParaRPr lang="cs-CZ" dirty="0"/>
          </a:p>
        </p:txBody>
      </p:sp>
      <p:sp>
        <p:nvSpPr>
          <p:cNvPr id="3" name="Zástupný obsah 2">
            <a:extLst>
              <a:ext uri="{FF2B5EF4-FFF2-40B4-BE49-F238E27FC236}">
                <a16:creationId xmlns:a16="http://schemas.microsoft.com/office/drawing/2014/main" id="{4578E3FE-0ED2-4297-8D63-18B48251B221}"/>
              </a:ext>
            </a:extLst>
          </p:cNvPr>
          <p:cNvSpPr>
            <a:spLocks noGrp="1"/>
          </p:cNvSpPr>
          <p:nvPr>
            <p:ph idx="1"/>
          </p:nvPr>
        </p:nvSpPr>
        <p:spPr/>
        <p:txBody>
          <a:bodyPr/>
          <a:lstStyle/>
          <a:p>
            <a:r>
              <a:rPr lang="de-DE" dirty="0"/>
              <a:t>Erik Reger Union der Festen Hand, 1931.</a:t>
            </a:r>
            <a:endParaRPr lang="cs-CZ" dirty="0"/>
          </a:p>
        </p:txBody>
      </p:sp>
    </p:spTree>
    <p:extLst>
      <p:ext uri="{BB962C8B-B14F-4D97-AF65-F5344CB8AC3E}">
        <p14:creationId xmlns:p14="http://schemas.microsoft.com/office/powerpoint/2010/main" val="33763673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605598-6740-4208-99E8-7E1F14CF90F6}"/>
              </a:ext>
            </a:extLst>
          </p:cNvPr>
          <p:cNvSpPr>
            <a:spLocks noGrp="1"/>
          </p:cNvSpPr>
          <p:nvPr>
            <p:ph type="title"/>
          </p:nvPr>
        </p:nvSpPr>
        <p:spPr/>
        <p:txBody>
          <a:bodyPr/>
          <a:lstStyle/>
          <a:p>
            <a:r>
              <a:rPr lang="de-DE" dirty="0"/>
              <a:t>Eine Antwort auf </a:t>
            </a:r>
            <a:r>
              <a:rPr lang="de-DE" dirty="0" err="1"/>
              <a:t>Winder</a:t>
            </a:r>
            <a:r>
              <a:rPr lang="de-DE" dirty="0"/>
              <a:t>?</a:t>
            </a:r>
            <a:endParaRPr lang="cs-CZ" dirty="0"/>
          </a:p>
        </p:txBody>
      </p:sp>
      <p:sp>
        <p:nvSpPr>
          <p:cNvPr id="3" name="Zástupný obsah 2">
            <a:extLst>
              <a:ext uri="{FF2B5EF4-FFF2-40B4-BE49-F238E27FC236}">
                <a16:creationId xmlns:a16="http://schemas.microsoft.com/office/drawing/2014/main" id="{3A2C271D-5298-4C0C-B7CB-D01AA8C6216A}"/>
              </a:ext>
            </a:extLst>
          </p:cNvPr>
          <p:cNvSpPr>
            <a:spLocks noGrp="1"/>
          </p:cNvSpPr>
          <p:nvPr>
            <p:ph idx="1"/>
          </p:nvPr>
        </p:nvSpPr>
        <p:spPr/>
        <p:txBody>
          <a:bodyPr/>
          <a:lstStyle/>
          <a:p>
            <a:r>
              <a:rPr lang="de-DE" dirty="0"/>
              <a:t>Die Stadt des Kommenden</a:t>
            </a:r>
          </a:p>
          <a:p>
            <a:r>
              <a:rPr lang="de-DE" dirty="0"/>
              <a:t>In: </a:t>
            </a:r>
            <a:r>
              <a:rPr lang="cs-CZ" dirty="0"/>
              <a:t>Walter Seidl: </a:t>
            </a:r>
            <a:r>
              <a:rPr lang="de-DE" dirty="0"/>
              <a:t>Der Berg der Liebenden. Erlebnisse eines jungen Deutschen.</a:t>
            </a:r>
          </a:p>
          <a:p>
            <a:endParaRPr lang="de-DE" dirty="0"/>
          </a:p>
          <a:p>
            <a:r>
              <a:rPr lang="de-DE" dirty="0"/>
              <a:t>Die Welt geht den Weg, den die Kraft sie führt.</a:t>
            </a:r>
          </a:p>
          <a:p>
            <a:r>
              <a:rPr lang="de-DE" dirty="0"/>
              <a:t>Tam se </a:t>
            </a:r>
            <a:r>
              <a:rPr lang="de-DE" dirty="0" err="1"/>
              <a:t>sv</a:t>
            </a:r>
            <a:r>
              <a:rPr lang="cs-CZ" dirty="0" err="1"/>
              <a:t>ět</a:t>
            </a:r>
            <a:r>
              <a:rPr lang="cs-CZ" dirty="0"/>
              <a:t> hne, kam se síla napře.</a:t>
            </a:r>
          </a:p>
        </p:txBody>
      </p:sp>
    </p:spTree>
    <p:extLst>
      <p:ext uri="{BB962C8B-B14F-4D97-AF65-F5344CB8AC3E}">
        <p14:creationId xmlns:p14="http://schemas.microsoft.com/office/powerpoint/2010/main" val="2525639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E733B5-FC2C-4E2D-833E-2E737EE7277A}"/>
              </a:ext>
            </a:extLst>
          </p:cNvPr>
          <p:cNvSpPr>
            <a:spLocks noGrp="1"/>
          </p:cNvSpPr>
          <p:nvPr>
            <p:ph type="title"/>
          </p:nvPr>
        </p:nvSpPr>
        <p:spPr/>
        <p:txBody>
          <a:bodyPr>
            <a:normAutofit fontScale="90000"/>
          </a:bodyPr>
          <a:lstStyle/>
          <a:p>
            <a:r>
              <a:rPr lang="cs-CZ" dirty="0"/>
              <a:t>„</a:t>
            </a:r>
            <a:r>
              <a:rPr lang="cs-CZ" dirty="0" err="1"/>
              <a:t>Existierte</a:t>
            </a:r>
            <a:r>
              <a:rPr lang="cs-CZ" dirty="0"/>
              <a:t> </a:t>
            </a:r>
            <a:r>
              <a:rPr lang="cs-CZ" i="1" dirty="0"/>
              <a:t>Zlín</a:t>
            </a:r>
            <a:r>
              <a:rPr lang="de-DE" dirty="0"/>
              <a:t> nicht </a:t>
            </a:r>
            <a:r>
              <a:rPr lang="cs-CZ" i="1" dirty="0"/>
              <a:t>, </a:t>
            </a:r>
            <a:r>
              <a:rPr lang="cs-CZ" dirty="0"/>
              <a:t>man m</a:t>
            </a:r>
            <a:r>
              <a:rPr lang="de-DE" dirty="0"/>
              <a:t>ü</a:t>
            </a:r>
            <a:r>
              <a:rPr lang="cs-CZ" dirty="0" err="1"/>
              <a:t>sste</a:t>
            </a:r>
            <a:r>
              <a:rPr lang="cs-CZ" dirty="0"/>
              <a:t> </a:t>
            </a:r>
            <a:r>
              <a:rPr lang="de-DE" dirty="0"/>
              <a:t>e</a:t>
            </a:r>
            <a:r>
              <a:rPr lang="cs-CZ" dirty="0"/>
              <a:t>s</a:t>
            </a:r>
            <a:r>
              <a:rPr lang="de-DE" dirty="0"/>
              <a:t> schaffen</a:t>
            </a:r>
            <a:r>
              <a:rPr lang="cs-CZ" i="1" dirty="0"/>
              <a:t>“ </a:t>
            </a:r>
            <a:r>
              <a:rPr lang="cs-CZ" sz="3600" dirty="0"/>
              <a:t>(</a:t>
            </a:r>
            <a:r>
              <a:rPr lang="cs-CZ" sz="3600" dirty="0" err="1"/>
              <a:t>hie</a:t>
            </a:r>
            <a:r>
              <a:rPr lang="de-DE" sz="3600" dirty="0"/>
              <a:t>ß</a:t>
            </a:r>
            <a:r>
              <a:rPr lang="cs-CZ" sz="3600" dirty="0"/>
              <a:t> es </a:t>
            </a:r>
            <a:r>
              <a:rPr lang="de-DE" sz="3600" dirty="0"/>
              <a:t>auf einem </a:t>
            </a:r>
            <a:r>
              <a:rPr lang="cs-CZ" sz="3600" dirty="0" err="1"/>
              <a:t>Tans</a:t>
            </a:r>
            <a:r>
              <a:rPr lang="de-DE" sz="3600" dirty="0"/>
              <a:t>p</a:t>
            </a:r>
            <a:r>
              <a:rPr lang="cs-CZ" sz="3600" dirty="0" err="1"/>
              <a:t>arent</a:t>
            </a:r>
            <a:r>
              <a:rPr lang="cs-CZ" sz="3600" dirty="0"/>
              <a:t> in </a:t>
            </a:r>
            <a:r>
              <a:rPr lang="cs-CZ" sz="3600" dirty="0" err="1"/>
              <a:t>einer</a:t>
            </a:r>
            <a:r>
              <a:rPr lang="cs-CZ" sz="3600" dirty="0"/>
              <a:t> </a:t>
            </a:r>
            <a:r>
              <a:rPr lang="cs-CZ" sz="3600" dirty="0" err="1"/>
              <a:t>Maikundgebung</a:t>
            </a:r>
            <a:r>
              <a:rPr lang="cs-CZ" dirty="0"/>
              <a:t>)</a:t>
            </a:r>
          </a:p>
        </p:txBody>
      </p:sp>
      <p:sp>
        <p:nvSpPr>
          <p:cNvPr id="3" name="Zástupný obsah 2">
            <a:extLst>
              <a:ext uri="{FF2B5EF4-FFF2-40B4-BE49-F238E27FC236}">
                <a16:creationId xmlns:a16="http://schemas.microsoft.com/office/drawing/2014/main" id="{DE2149AC-C902-408D-890D-C1BA143ACEEC}"/>
              </a:ext>
            </a:extLst>
          </p:cNvPr>
          <p:cNvSpPr>
            <a:spLocks noGrp="1"/>
          </p:cNvSpPr>
          <p:nvPr>
            <p:ph sz="half" idx="1"/>
          </p:nvPr>
        </p:nvSpPr>
        <p:spPr/>
        <p:txBody>
          <a:bodyPr/>
          <a:lstStyle/>
          <a:p>
            <a:r>
              <a:rPr lang="de-DE" dirty="0"/>
              <a:t>"Wahrlich, existierte der österreichische Kaiserstaat nicht schon längst, man müsste im Interesse Europas, im Interesse der Humanität selbst sich beeilen, ihn zu schaffen.</a:t>
            </a:r>
            <a:r>
              <a:rPr lang="cs-CZ" dirty="0"/>
              <a:t>“ Palacký</a:t>
            </a:r>
          </a:p>
          <a:p>
            <a:r>
              <a:rPr lang="cs-CZ" dirty="0"/>
              <a:t>Rostislav Marek </a:t>
            </a:r>
            <a:r>
              <a:rPr lang="cs-CZ" dirty="0" err="1"/>
              <a:t>als</a:t>
            </a:r>
            <a:r>
              <a:rPr lang="cs-CZ" dirty="0"/>
              <a:t> Tomáš Baťa </a:t>
            </a:r>
            <a:r>
              <a:rPr lang="cs-CZ" dirty="0" err="1"/>
              <a:t>im</a:t>
            </a:r>
            <a:r>
              <a:rPr lang="cs-CZ" dirty="0"/>
              <a:t> </a:t>
            </a:r>
            <a:r>
              <a:rPr lang="cs-CZ" dirty="0" err="1"/>
              <a:t>gespielten</a:t>
            </a:r>
            <a:r>
              <a:rPr lang="cs-CZ" dirty="0"/>
              <a:t> Doku von Jak Motejzík, ČT 2019</a:t>
            </a:r>
          </a:p>
        </p:txBody>
      </p:sp>
      <p:pic>
        <p:nvPicPr>
          <p:cNvPr id="6" name="Zástupný obsah 5" descr="Obsah obrázku osoba, budova, muž, oblek&#10;&#10;Popis byl vytvořen automaticky">
            <a:extLst>
              <a:ext uri="{FF2B5EF4-FFF2-40B4-BE49-F238E27FC236}">
                <a16:creationId xmlns:a16="http://schemas.microsoft.com/office/drawing/2014/main" id="{2C868B00-C360-491A-B9D4-72BEBC994094}"/>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72200" y="2274769"/>
            <a:ext cx="5181600" cy="3453050"/>
          </a:xfrm>
        </p:spPr>
      </p:pic>
    </p:spTree>
    <p:extLst>
      <p:ext uri="{BB962C8B-B14F-4D97-AF65-F5344CB8AC3E}">
        <p14:creationId xmlns:p14="http://schemas.microsoft.com/office/powerpoint/2010/main" val="113914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344B748A-1BB5-4735-A935-69230335E3AE}"/>
              </a:ext>
            </a:extLst>
          </p:cNvPr>
          <p:cNvSpPr>
            <a:spLocks noGrp="1"/>
          </p:cNvSpPr>
          <p:nvPr>
            <p:ph type="title"/>
          </p:nvPr>
        </p:nvSpPr>
        <p:spPr/>
        <p:txBody>
          <a:bodyPr/>
          <a:lstStyle/>
          <a:p>
            <a:r>
              <a:rPr lang="cs-CZ" dirty="0" err="1"/>
              <a:t>Annett</a:t>
            </a:r>
            <a:r>
              <a:rPr lang="cs-CZ" dirty="0"/>
              <a:t> </a:t>
            </a:r>
            <a:r>
              <a:rPr lang="cs-CZ" dirty="0" err="1"/>
              <a:t>Steinf</a:t>
            </a:r>
            <a:r>
              <a:rPr lang="de-DE" dirty="0"/>
              <a:t>ü</a:t>
            </a:r>
            <a:r>
              <a:rPr lang="cs-CZ" dirty="0" err="1"/>
              <a:t>hrer</a:t>
            </a:r>
            <a:endParaRPr lang="cs-CZ" dirty="0"/>
          </a:p>
        </p:txBody>
      </p:sp>
      <p:sp>
        <p:nvSpPr>
          <p:cNvPr id="6" name="Zástupný obsah 5">
            <a:extLst>
              <a:ext uri="{FF2B5EF4-FFF2-40B4-BE49-F238E27FC236}">
                <a16:creationId xmlns:a16="http://schemas.microsoft.com/office/drawing/2014/main" id="{03B0EA77-0302-406E-8AB9-CEC5D05BFA43}"/>
              </a:ext>
            </a:extLst>
          </p:cNvPr>
          <p:cNvSpPr>
            <a:spLocks noGrp="1"/>
          </p:cNvSpPr>
          <p:nvPr>
            <p:ph idx="1"/>
          </p:nvPr>
        </p:nvSpPr>
        <p:spPr/>
        <p:txBody>
          <a:bodyPr/>
          <a:lstStyle/>
          <a:p>
            <a:pPr lvl="0">
              <a:lnSpc>
                <a:spcPct val="80000"/>
              </a:lnSpc>
            </a:pPr>
            <a:r>
              <a:rPr lang="de-DE" i="1" dirty="0"/>
              <a:t>Stadt und Utopie. Das Experiment Zlín 1920–1938.</a:t>
            </a:r>
          </a:p>
          <a:p>
            <a:pPr lvl="0">
              <a:lnSpc>
                <a:spcPct val="80000"/>
              </a:lnSpc>
            </a:pPr>
            <a:r>
              <a:rPr lang="de-DE" dirty="0"/>
              <a:t>Bohemia 43, München 2002/1, s. 34.</a:t>
            </a:r>
            <a:endParaRPr lang="cs-CZ" dirty="0"/>
          </a:p>
          <a:p>
            <a:pPr lvl="0">
              <a:lnSpc>
                <a:spcPct val="80000"/>
              </a:lnSpc>
            </a:pPr>
            <a:r>
              <a:rPr lang="cs-CZ" dirty="0" err="1"/>
              <a:t>Beruft</a:t>
            </a:r>
            <a:r>
              <a:rPr lang="cs-CZ" dirty="0"/>
              <a:t> </a:t>
            </a:r>
            <a:r>
              <a:rPr lang="cs-CZ" dirty="0" err="1"/>
              <a:t>sich</a:t>
            </a:r>
            <a:r>
              <a:rPr lang="cs-CZ" dirty="0"/>
              <a:t> </a:t>
            </a:r>
            <a:r>
              <a:rPr lang="cs-CZ" dirty="0" err="1"/>
              <a:t>auf</a:t>
            </a:r>
            <a:r>
              <a:rPr lang="cs-CZ" dirty="0"/>
              <a:t> </a:t>
            </a:r>
            <a:r>
              <a:rPr lang="de-DE" dirty="0" err="1"/>
              <a:t>Kučera</a:t>
            </a:r>
            <a:r>
              <a:rPr lang="de-DE" dirty="0"/>
              <a:t>, Bohumil:</a:t>
            </a:r>
            <a:r>
              <a:rPr lang="cs-CZ" dirty="0"/>
              <a:t> </a:t>
            </a:r>
            <a:r>
              <a:rPr lang="de-DE" dirty="0" err="1"/>
              <a:t>Batismus</a:t>
            </a:r>
            <a:r>
              <a:rPr lang="de-DE" dirty="0"/>
              <a:t>, </a:t>
            </a:r>
            <a:r>
              <a:rPr lang="de-DE" dirty="0" err="1"/>
              <a:t>ideologie</a:t>
            </a:r>
            <a:r>
              <a:rPr lang="de-DE" dirty="0"/>
              <a:t> </a:t>
            </a:r>
            <a:r>
              <a:rPr lang="de-DE" dirty="0" err="1"/>
              <a:t>sociálfašismu</a:t>
            </a:r>
            <a:r>
              <a:rPr lang="cs-CZ" dirty="0"/>
              <a:t> </a:t>
            </a:r>
            <a:r>
              <a:rPr lang="de-DE" dirty="0"/>
              <a:t>[Der </a:t>
            </a:r>
            <a:r>
              <a:rPr lang="de-DE" dirty="0" err="1"/>
              <a:t>Batismus</a:t>
            </a:r>
            <a:r>
              <a:rPr lang="de-DE" dirty="0"/>
              <a:t>, die Ideologie des Sozialfaschismus].</a:t>
            </a:r>
            <a:r>
              <a:rPr lang="de-DE" dirty="0" err="1"/>
              <a:t>Gottwaldov</a:t>
            </a:r>
            <a:r>
              <a:rPr lang="de-DE" dirty="0"/>
              <a:t> 1958. -</a:t>
            </a:r>
          </a:p>
          <a:p>
            <a:pPr lvl="0">
              <a:lnSpc>
                <a:spcPct val="80000"/>
              </a:lnSpc>
            </a:pPr>
            <a:r>
              <a:rPr lang="de-DE" dirty="0"/>
              <a:t>An </a:t>
            </a:r>
            <a:r>
              <a:rPr lang="de-DE" dirty="0" err="1"/>
              <a:t>Baťas</a:t>
            </a:r>
            <a:r>
              <a:rPr lang="de-DE" dirty="0"/>
              <a:t> System von .Zuckerbrot und Peitsche' - materielle Anreizsystemen und betriebliche Sozialpolitik einerseits, ein Höchstmaß an physischer und psychischer Belastung andererseits - und der daraus vorgeblich resultierenden Aufhebung des Gegensatzes von Kapital </a:t>
            </a:r>
            <a:r>
              <a:rPr lang="de-DE" dirty="0" err="1"/>
              <a:t>un</a:t>
            </a:r>
            <a:r>
              <a:rPr lang="de-DE" dirty="0"/>
              <a:t> d Arbeit (so die Firmenpropaganda )</a:t>
            </a:r>
            <a:endParaRPr lang="cs-CZ" dirty="0"/>
          </a:p>
          <a:p>
            <a:endParaRPr lang="cs-CZ" dirty="0"/>
          </a:p>
        </p:txBody>
      </p:sp>
    </p:spTree>
    <p:extLst>
      <p:ext uri="{BB962C8B-B14F-4D97-AF65-F5344CB8AC3E}">
        <p14:creationId xmlns:p14="http://schemas.microsoft.com/office/powerpoint/2010/main" val="601615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CA2274-B0E9-43A2-8BC9-1A599DD1EF15}"/>
              </a:ext>
            </a:extLst>
          </p:cNvPr>
          <p:cNvSpPr>
            <a:spLocks noGrp="1"/>
          </p:cNvSpPr>
          <p:nvPr>
            <p:ph type="title"/>
          </p:nvPr>
        </p:nvSpPr>
        <p:spPr/>
        <p:txBody>
          <a:bodyPr/>
          <a:lstStyle/>
          <a:p>
            <a:r>
              <a:rPr lang="cs-CZ" dirty="0" err="1"/>
              <a:t>Company</a:t>
            </a:r>
            <a:r>
              <a:rPr lang="cs-CZ" dirty="0"/>
              <a:t> </a:t>
            </a:r>
            <a:r>
              <a:rPr lang="cs-CZ" dirty="0" err="1"/>
              <a:t>Town</a:t>
            </a:r>
            <a:r>
              <a:rPr lang="cs-CZ" dirty="0"/>
              <a:t> </a:t>
            </a:r>
          </a:p>
        </p:txBody>
      </p:sp>
      <p:sp>
        <p:nvSpPr>
          <p:cNvPr id="5" name="Zástupný obsah 4">
            <a:extLst>
              <a:ext uri="{FF2B5EF4-FFF2-40B4-BE49-F238E27FC236}">
                <a16:creationId xmlns:a16="http://schemas.microsoft.com/office/drawing/2014/main" id="{DBA98E1B-BAB4-4471-8AF7-987A94CDCF32}"/>
              </a:ext>
            </a:extLst>
          </p:cNvPr>
          <p:cNvSpPr>
            <a:spLocks noGrp="1"/>
          </p:cNvSpPr>
          <p:nvPr>
            <p:ph idx="1"/>
          </p:nvPr>
        </p:nvSpPr>
        <p:spPr/>
        <p:txBody>
          <a:bodyPr/>
          <a:lstStyle/>
          <a:p>
            <a:pPr lvl="0"/>
            <a:r>
              <a:rPr lang="de-DE" dirty="0"/>
              <a:t>1923 </a:t>
            </a:r>
            <a:r>
              <a:rPr lang="cs-CZ" dirty="0" err="1"/>
              <a:t>verf</a:t>
            </a:r>
            <a:r>
              <a:rPr lang="de-DE" dirty="0"/>
              <a:t>ü</a:t>
            </a:r>
            <a:r>
              <a:rPr lang="cs-CZ" dirty="0" err="1"/>
              <a:t>gte</a:t>
            </a:r>
            <a:r>
              <a:rPr lang="cs-CZ" dirty="0"/>
              <a:t> </a:t>
            </a:r>
            <a:r>
              <a:rPr lang="cs-CZ" dirty="0" err="1"/>
              <a:t>die</a:t>
            </a:r>
            <a:r>
              <a:rPr lang="cs-CZ" dirty="0"/>
              <a:t> Baťa-</a:t>
            </a:r>
            <a:r>
              <a:rPr lang="cs-CZ" dirty="0" err="1"/>
              <a:t>Partei</a:t>
            </a:r>
            <a:r>
              <a:rPr lang="cs-CZ" dirty="0"/>
              <a:t> </a:t>
            </a:r>
            <a:r>
              <a:rPr lang="de-DE" dirty="0"/>
              <a:t>ü</a:t>
            </a:r>
            <a:r>
              <a:rPr lang="cs-CZ" dirty="0"/>
              <a:t>ber </a:t>
            </a:r>
            <a:r>
              <a:rPr lang="de-DE" dirty="0"/>
              <a:t>etwa die Hälfte der Mandate im </a:t>
            </a:r>
            <a:r>
              <a:rPr lang="de-DE" dirty="0" err="1"/>
              <a:t>Stadtparlamen</a:t>
            </a:r>
            <a:r>
              <a:rPr lang="de-DE" dirty="0"/>
              <a:t> von </a:t>
            </a:r>
            <a:r>
              <a:rPr lang="cs-CZ" dirty="0"/>
              <a:t>Zlín</a:t>
            </a:r>
            <a:r>
              <a:rPr lang="de-DE" dirty="0"/>
              <a:t> (17 von</a:t>
            </a:r>
            <a:r>
              <a:rPr lang="cs-CZ" dirty="0"/>
              <a:t> </a:t>
            </a:r>
            <a:r>
              <a:rPr lang="de-DE" dirty="0"/>
              <a:t>30), 1931 waren alle </a:t>
            </a:r>
            <a:r>
              <a:rPr lang="de-DE" dirty="0" err="1"/>
              <a:t>Abgerodneten</a:t>
            </a:r>
            <a:r>
              <a:rPr lang="de-DE" dirty="0"/>
              <a:t> bis auf einen schon </a:t>
            </a:r>
            <a:r>
              <a:rPr lang="de-DE" dirty="0" err="1"/>
              <a:t>Mitg</a:t>
            </a:r>
            <a:r>
              <a:rPr lang="cs-CZ" dirty="0"/>
              <a:t>l</a:t>
            </a:r>
            <a:r>
              <a:rPr lang="de-DE" dirty="0"/>
              <a:t>i</a:t>
            </a:r>
            <a:r>
              <a:rPr lang="cs-CZ" dirty="0"/>
              <a:t>e</a:t>
            </a:r>
            <a:r>
              <a:rPr lang="de-DE" dirty="0"/>
              <a:t>der dieser Partei von </a:t>
            </a:r>
            <a:r>
              <a:rPr lang="cs-CZ" dirty="0"/>
              <a:t>Tomáš Baťa.</a:t>
            </a:r>
          </a:p>
          <a:p>
            <a:pPr lvl="0"/>
            <a:r>
              <a:rPr lang="de-DE" dirty="0"/>
              <a:t>Nach</a:t>
            </a:r>
            <a:r>
              <a:rPr lang="cs-CZ" dirty="0"/>
              <a:t> den Br</a:t>
            </a:r>
            <a:r>
              <a:rPr lang="de-DE" dirty="0"/>
              <a:t>ü</a:t>
            </a:r>
            <a:r>
              <a:rPr lang="cs-CZ" dirty="0" err="1"/>
              <a:t>dern</a:t>
            </a:r>
            <a:r>
              <a:rPr lang="cs-CZ" dirty="0"/>
              <a:t> </a:t>
            </a:r>
            <a:r>
              <a:rPr lang="cs-CZ" dirty="0" err="1"/>
              <a:t>Bať</a:t>
            </a:r>
            <a:r>
              <a:rPr lang="de-DE" dirty="0"/>
              <a:t>a stand gleichzeitig an der Spitze der Fabrik und der Stadt </a:t>
            </a:r>
            <a:r>
              <a:rPr lang="cs-CZ" dirty="0"/>
              <a:t> Dominik Čipera, </a:t>
            </a:r>
            <a:r>
              <a:rPr lang="cs-CZ" dirty="0" err="1"/>
              <a:t>Ehemann</a:t>
            </a:r>
            <a:r>
              <a:rPr lang="cs-CZ" dirty="0"/>
              <a:t> von </a:t>
            </a:r>
            <a:r>
              <a:rPr lang="de-DE" dirty="0" err="1"/>
              <a:t>Božen</a:t>
            </a:r>
            <a:r>
              <a:rPr lang="cs-CZ" dirty="0"/>
              <a:t>a</a:t>
            </a:r>
            <a:r>
              <a:rPr lang="de-DE" dirty="0"/>
              <a:t> Klaus</a:t>
            </a:r>
            <a:r>
              <a:rPr lang="cs-CZ" dirty="0"/>
              <a:t>,</a:t>
            </a:r>
            <a:r>
              <a:rPr lang="de-DE" dirty="0"/>
              <a:t> </a:t>
            </a:r>
            <a:r>
              <a:rPr lang="cs-CZ" dirty="0" err="1"/>
              <a:t>einer</a:t>
            </a:r>
            <a:r>
              <a:rPr lang="cs-CZ" dirty="0"/>
              <a:t> </a:t>
            </a:r>
            <a:r>
              <a:rPr lang="cs-CZ" dirty="0" err="1"/>
              <a:t>Nichte</a:t>
            </a:r>
            <a:r>
              <a:rPr lang="cs-CZ" dirty="0"/>
              <a:t> von </a:t>
            </a:r>
            <a:r>
              <a:rPr lang="de-DE" dirty="0"/>
              <a:t>Tomáš B</a:t>
            </a:r>
            <a:r>
              <a:rPr lang="cs-CZ" dirty="0" err="1"/>
              <a:t>aťa</a:t>
            </a:r>
            <a:endParaRPr lang="cs-CZ" dirty="0"/>
          </a:p>
          <a:p>
            <a:pPr lvl="0"/>
            <a:r>
              <a:rPr lang="de-DE" i="1" dirty="0"/>
              <a:t>Company Towns </a:t>
            </a:r>
            <a:r>
              <a:rPr lang="de-DE" i="1" dirty="0" err="1"/>
              <a:t>of</a:t>
            </a:r>
            <a:r>
              <a:rPr lang="de-DE" i="1" dirty="0"/>
              <a:t> </a:t>
            </a:r>
            <a:r>
              <a:rPr lang="de-DE" i="1" dirty="0" err="1"/>
              <a:t>the</a:t>
            </a:r>
            <a:r>
              <a:rPr lang="de-DE" i="1" dirty="0"/>
              <a:t> </a:t>
            </a:r>
            <a:r>
              <a:rPr lang="de-DE" i="1" dirty="0" err="1"/>
              <a:t>Baťa</a:t>
            </a:r>
            <a:r>
              <a:rPr lang="de-DE" i="1" dirty="0"/>
              <a:t> </a:t>
            </a:r>
            <a:r>
              <a:rPr lang="de-DE" i="1" dirty="0" err="1"/>
              <a:t>Concern</a:t>
            </a:r>
            <a:r>
              <a:rPr lang="de-DE" i="1" dirty="0"/>
              <a:t>: </a:t>
            </a:r>
            <a:r>
              <a:rPr lang="de-DE" i="1" dirty="0" err="1"/>
              <a:t>History</a:t>
            </a:r>
            <a:r>
              <a:rPr lang="de-DE" i="1" dirty="0"/>
              <a:t> – Cases – Architecture</a:t>
            </a:r>
            <a:r>
              <a:rPr lang="de-DE" dirty="0"/>
              <a:t>. </a:t>
            </a:r>
            <a:r>
              <a:rPr lang="cs-CZ" dirty="0" err="1"/>
              <a:t>Sevecek</a:t>
            </a:r>
            <a:r>
              <a:rPr lang="cs-CZ" dirty="0"/>
              <a:t>, Ondrej (</a:t>
            </a:r>
            <a:r>
              <a:rPr lang="cs-CZ" dirty="0" err="1"/>
              <a:t>Hrsg</a:t>
            </a:r>
            <a:r>
              <a:rPr lang="cs-CZ" dirty="0"/>
              <a:t>.) | Jemelka, Martin (</a:t>
            </a:r>
            <a:r>
              <a:rPr lang="cs-CZ" dirty="0" err="1"/>
              <a:t>Hrsg</a:t>
            </a:r>
            <a:r>
              <a:rPr lang="cs-CZ" dirty="0"/>
              <a:t>.) </a:t>
            </a:r>
            <a:r>
              <a:rPr lang="de-DE" dirty="0"/>
              <a:t>Stuttgart: Franz Steiner Verlag, 2013. 312 s</a:t>
            </a:r>
            <a:r>
              <a:rPr lang="cs-CZ" dirty="0"/>
              <a:t>.</a:t>
            </a:r>
          </a:p>
          <a:p>
            <a:endParaRPr lang="cs-CZ" dirty="0"/>
          </a:p>
        </p:txBody>
      </p:sp>
    </p:spTree>
    <p:extLst>
      <p:ext uri="{BB962C8B-B14F-4D97-AF65-F5344CB8AC3E}">
        <p14:creationId xmlns:p14="http://schemas.microsoft.com/office/powerpoint/2010/main" val="282405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F93388-5A20-4CB1-8393-3FDA623B6297}"/>
              </a:ext>
            </a:extLst>
          </p:cNvPr>
          <p:cNvSpPr>
            <a:spLocks noGrp="1"/>
          </p:cNvSpPr>
          <p:nvPr>
            <p:ph type="title"/>
          </p:nvPr>
        </p:nvSpPr>
        <p:spPr/>
        <p:txBody>
          <a:bodyPr/>
          <a:lstStyle/>
          <a:p>
            <a:r>
              <a:rPr lang="de-DE" dirty="0" err="1"/>
              <a:t>Garban</a:t>
            </a:r>
            <a:endParaRPr lang="cs-CZ" dirty="0"/>
          </a:p>
        </p:txBody>
      </p:sp>
      <p:sp>
        <p:nvSpPr>
          <p:cNvPr id="3" name="Zástupný obsah 2">
            <a:extLst>
              <a:ext uri="{FF2B5EF4-FFF2-40B4-BE49-F238E27FC236}">
                <a16:creationId xmlns:a16="http://schemas.microsoft.com/office/drawing/2014/main" id="{93DF967E-800E-416B-A28C-47D2501A21F1}"/>
              </a:ext>
            </a:extLst>
          </p:cNvPr>
          <p:cNvSpPr>
            <a:spLocks noGrp="1"/>
          </p:cNvSpPr>
          <p:nvPr>
            <p:ph idx="1"/>
          </p:nvPr>
        </p:nvSpPr>
        <p:spPr/>
        <p:txBody>
          <a:bodyPr/>
          <a:lstStyle/>
          <a:p>
            <a:r>
              <a:rPr lang="de-DE" dirty="0"/>
              <a:t>Selbstverständ­lich gehöre ich auch der politischen Partei an, zu der sich die Mehrzahl meiner Arbeiter bekennt</a:t>
            </a:r>
            <a:r>
              <a:rPr lang="de-DE" b="1" dirty="0"/>
              <a:t>. Ich bin ihr Bürgermeister, ihr Abgeordneter, ihr Ratgeber, ihr Bruder, ihre Amme. Wir bilden einen Staat im Staate oder vielleicht eine große Familie, eine Familienorganisation, die dem Hausgesetz gehorcht. Einer anderen Organisation darf nie­mand beitreten.</a:t>
            </a:r>
            <a:r>
              <a:rPr lang="de-DE" dirty="0"/>
              <a:t> Wie gefällt Ihnen das alles, Leut­nant?'</a:t>
            </a:r>
            <a:endParaRPr lang="cs-CZ" dirty="0"/>
          </a:p>
          <a:p>
            <a:endParaRPr lang="cs-CZ" dirty="0"/>
          </a:p>
        </p:txBody>
      </p:sp>
    </p:spTree>
    <p:extLst>
      <p:ext uri="{BB962C8B-B14F-4D97-AF65-F5344CB8AC3E}">
        <p14:creationId xmlns:p14="http://schemas.microsoft.com/office/powerpoint/2010/main" val="2883682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30B109-B8E5-4E89-8EC8-EB4E28F91403}"/>
              </a:ext>
            </a:extLst>
          </p:cNvPr>
          <p:cNvSpPr>
            <a:spLocks noGrp="1"/>
          </p:cNvSpPr>
          <p:nvPr>
            <p:ph type="title"/>
          </p:nvPr>
        </p:nvSpPr>
        <p:spPr/>
        <p:txBody>
          <a:bodyPr/>
          <a:lstStyle/>
          <a:p>
            <a:r>
              <a:rPr lang="cs-CZ" dirty="0"/>
              <a:t>Baťa / </a:t>
            </a:r>
            <a:r>
              <a:rPr lang="cs-CZ" dirty="0" err="1"/>
              <a:t>Cekota</a:t>
            </a:r>
            <a:endParaRPr lang="cs-CZ" dirty="0"/>
          </a:p>
        </p:txBody>
      </p:sp>
      <p:sp>
        <p:nvSpPr>
          <p:cNvPr id="3" name="Zástupný obsah 2">
            <a:extLst>
              <a:ext uri="{FF2B5EF4-FFF2-40B4-BE49-F238E27FC236}">
                <a16:creationId xmlns:a16="http://schemas.microsoft.com/office/drawing/2014/main" id="{C4E71D06-BC88-40FB-96F1-CC415DB0C877}"/>
              </a:ext>
            </a:extLst>
          </p:cNvPr>
          <p:cNvSpPr>
            <a:spLocks noGrp="1"/>
          </p:cNvSpPr>
          <p:nvPr>
            <p:ph idx="1"/>
          </p:nvPr>
        </p:nvSpPr>
        <p:spPr/>
        <p:txBody>
          <a:bodyPr/>
          <a:lstStyle/>
          <a:p>
            <a:r>
              <a:rPr lang="cs-CZ" dirty="0"/>
              <a:t>Tomáš Baťa: Výchova k blahobytu (1932, vyd. </a:t>
            </a:r>
            <a:r>
              <a:rPr lang="cs-CZ" dirty="0" err="1"/>
              <a:t>Cekota</a:t>
            </a:r>
            <a:r>
              <a:rPr lang="cs-CZ" dirty="0"/>
              <a:t>)</a:t>
            </a:r>
          </a:p>
          <a:p>
            <a:r>
              <a:rPr lang="pl-PL" dirty="0"/>
              <a:t>DÍLNA, PRACUJÍCÍ LEVNĚ A DOKONALE, má býti podobna rodině a </a:t>
            </a:r>
            <a:r>
              <a:rPr lang="cs-CZ" dirty="0"/>
              <a:t>mistr jí má býti středem. Její členové by měli bydleti i poblíže sebe, aby si mohli nejen v dílně, ale i v životě navzájem vypomáhati.</a:t>
            </a:r>
          </a:p>
          <a:p>
            <a:r>
              <a:rPr lang="cs-CZ" dirty="0" err="1"/>
              <a:t>Eine</a:t>
            </a:r>
            <a:r>
              <a:rPr lang="cs-CZ" dirty="0"/>
              <a:t> </a:t>
            </a:r>
            <a:r>
              <a:rPr lang="cs-CZ" dirty="0" err="1"/>
              <a:t>billig</a:t>
            </a:r>
            <a:r>
              <a:rPr lang="cs-CZ" dirty="0"/>
              <a:t> </a:t>
            </a:r>
            <a:r>
              <a:rPr lang="cs-CZ" dirty="0" err="1"/>
              <a:t>und</a:t>
            </a:r>
            <a:r>
              <a:rPr lang="cs-CZ" dirty="0"/>
              <a:t> perfekt </a:t>
            </a:r>
            <a:r>
              <a:rPr lang="cs-CZ" dirty="0" err="1"/>
              <a:t>arbeitende</a:t>
            </a:r>
            <a:r>
              <a:rPr lang="cs-CZ" dirty="0"/>
              <a:t> </a:t>
            </a:r>
            <a:r>
              <a:rPr lang="cs-CZ" dirty="0" err="1"/>
              <a:t>Werkstatt</a:t>
            </a:r>
            <a:r>
              <a:rPr lang="cs-CZ" dirty="0"/>
              <a:t> soll </a:t>
            </a:r>
            <a:r>
              <a:rPr lang="cs-CZ" dirty="0" err="1"/>
              <a:t>einer</a:t>
            </a:r>
            <a:r>
              <a:rPr lang="cs-CZ" dirty="0"/>
              <a:t> </a:t>
            </a:r>
            <a:r>
              <a:rPr lang="cs-CZ" dirty="0" err="1"/>
              <a:t>Fasmiolie</a:t>
            </a:r>
            <a:r>
              <a:rPr lang="cs-CZ" dirty="0"/>
              <a:t> </a:t>
            </a:r>
            <a:r>
              <a:rPr lang="de-DE" dirty="0"/>
              <a:t>ä</a:t>
            </a:r>
            <a:r>
              <a:rPr lang="cs-CZ" dirty="0" err="1"/>
              <a:t>hn</a:t>
            </a:r>
            <a:r>
              <a:rPr lang="de-DE" dirty="0" err="1"/>
              <a:t>elN</a:t>
            </a:r>
            <a:r>
              <a:rPr lang="de-DE" dirty="0"/>
              <a:t> UND DER Werkmeister soll in ihrem Mittelpunkt stehen. Ihre Mitglieder sollten in der Näher wohnen, damit sie einander nicht nur in der Werkstatt, sondern auch im Leben helfen können.</a:t>
            </a:r>
            <a:endParaRPr lang="cs-CZ" dirty="0"/>
          </a:p>
        </p:txBody>
      </p:sp>
    </p:spTree>
    <p:extLst>
      <p:ext uri="{BB962C8B-B14F-4D97-AF65-F5344CB8AC3E}">
        <p14:creationId xmlns:p14="http://schemas.microsoft.com/office/powerpoint/2010/main" val="1278175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2ACCB6-052D-4374-B21F-2BC0E07A74DC}"/>
              </a:ext>
            </a:extLst>
          </p:cNvPr>
          <p:cNvSpPr>
            <a:spLocks noGrp="1"/>
          </p:cNvSpPr>
          <p:nvPr>
            <p:ph type="title"/>
          </p:nvPr>
        </p:nvSpPr>
        <p:spPr/>
        <p:txBody>
          <a:bodyPr/>
          <a:lstStyle/>
          <a:p>
            <a:r>
              <a:rPr lang="de-DE" dirty="0"/>
              <a:t>System </a:t>
            </a:r>
            <a:r>
              <a:rPr lang="de-DE" dirty="0" err="1"/>
              <a:t>Garban</a:t>
            </a:r>
            <a:endParaRPr lang="cs-CZ" dirty="0"/>
          </a:p>
        </p:txBody>
      </p:sp>
      <p:sp>
        <p:nvSpPr>
          <p:cNvPr id="3" name="Zástupný obsah 2">
            <a:extLst>
              <a:ext uri="{FF2B5EF4-FFF2-40B4-BE49-F238E27FC236}">
                <a16:creationId xmlns:a16="http://schemas.microsoft.com/office/drawing/2014/main" id="{2E5413E5-A0B6-4456-A0F3-3057529193DF}"/>
              </a:ext>
            </a:extLst>
          </p:cNvPr>
          <p:cNvSpPr>
            <a:spLocks noGrp="1"/>
          </p:cNvSpPr>
          <p:nvPr>
            <p:ph idx="1"/>
          </p:nvPr>
        </p:nvSpPr>
        <p:spPr/>
        <p:txBody>
          <a:bodyPr/>
          <a:lstStyle/>
          <a:p>
            <a:r>
              <a:rPr lang="de-DE" dirty="0"/>
              <a:t>Wir haben natürlich unsere eigenen Ärzte. Wir haben unser eigenes Hotel, unser eigenes Kino, Warenhaus, Krankenhaus, Gebäranstalt, Badeanstalt, Kinderheim, Turnhalle, Restaurant, </a:t>
            </a:r>
            <a:r>
              <a:rPr lang="de-DE" dirty="0" err="1"/>
              <a:t>Cafe</a:t>
            </a:r>
            <a:r>
              <a:rPr lang="de-DE" dirty="0"/>
              <a:t> und Bar, jetzt eröffnen wir unsere eigene Schule, in zwei, drei Jahren vielleicht schon unser eigenes Theater. Meine Arbeiter sind die bestgestellten Arbeiter in der ganzen Welt. Ich beteilige sie am Reingewinn. Den dürfen sie natür­lich nicht beheben, sonst könnte ich sie nicht zur Sparsamkeit erziehen, aber ich verzinse jedem sein Guthaben besser als jede Bank. Das hat übrigens auch den Vorteil, </a:t>
            </a:r>
            <a:r>
              <a:rPr lang="de-DE" dirty="0" err="1"/>
              <a:t>daß</a:t>
            </a:r>
            <a:r>
              <a:rPr lang="de-DE" dirty="0"/>
              <a:t> ich es nie nötig haben werde,</a:t>
            </a:r>
            <a:r>
              <a:rPr lang="cs-CZ" dirty="0"/>
              <a:t> </a:t>
            </a:r>
            <a:r>
              <a:rPr lang="de-DE" dirty="0"/>
              <a:t>Bankkapital in Anspruch zu nehmen.</a:t>
            </a:r>
            <a:endParaRPr lang="cs-CZ" dirty="0"/>
          </a:p>
          <a:p>
            <a:endParaRPr lang="cs-CZ" dirty="0"/>
          </a:p>
        </p:txBody>
      </p:sp>
    </p:spTree>
    <p:extLst>
      <p:ext uri="{BB962C8B-B14F-4D97-AF65-F5344CB8AC3E}">
        <p14:creationId xmlns:p14="http://schemas.microsoft.com/office/powerpoint/2010/main" val="194136719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TotalTime>
  <Words>2537</Words>
  <Application>Microsoft Office PowerPoint</Application>
  <PresentationFormat>Širokoúhlá obrazovka</PresentationFormat>
  <Paragraphs>115</Paragraphs>
  <Slides>31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31</vt:i4>
      </vt:variant>
    </vt:vector>
  </HeadingPairs>
  <TitlesOfParts>
    <vt:vector size="35" baseType="lpstr">
      <vt:lpstr>Arial</vt:lpstr>
      <vt:lpstr>Calibri</vt:lpstr>
      <vt:lpstr>Calibri Light</vt:lpstr>
      <vt:lpstr>Motiv Office</vt:lpstr>
      <vt:lpstr>Ein Staat im Staate. Zu Ludwig Winders Darstellung des Systems Baťa im Roman Doktor Muff</vt:lpstr>
      <vt:lpstr>Verkürzung des literarischen Werks in der Konkretisation Roman Ingarden "Vom Erkennen des literarischen Kunstwerks" (1937) </vt:lpstr>
      <vt:lpstr>Garban als Camouflage oder ein Tyrann schlechthin?</vt:lpstr>
      <vt:lpstr>„Existierte Zlín nicht , man müsste es schaffen“ (hieß es auf einem Tansparent in einer Maikundgebung)</vt:lpstr>
      <vt:lpstr>Annett Steinführer</vt:lpstr>
      <vt:lpstr>Company Town </vt:lpstr>
      <vt:lpstr>Garban</vt:lpstr>
      <vt:lpstr>Baťa / Cekota</vt:lpstr>
      <vt:lpstr>System Garban</vt:lpstr>
      <vt:lpstr>System Garban, nicht Baťa</vt:lpstr>
      <vt:lpstr>Kritik des Systems Baťa</vt:lpstr>
      <vt:lpstr>Kritik des Systems Baťa bei Rudolph Philipp</vt:lpstr>
      <vt:lpstr>Urteil des Preußischen Kammergerichts vom 7.8.1929</vt:lpstr>
      <vt:lpstr>Doktor Muff hört im Bus die Klagen der Arbeiter</vt:lpstr>
      <vt:lpstr>Begründung des Urteils</vt:lpstr>
      <vt:lpstr>Philipps Darstellung der nationalistischen Zuspitzung der Baťa-Ideologie fehlt bei Winder</vt:lpstr>
      <vt:lpstr>Philipps Darstellung der Minderwertigkeit der Baťa-Produktion  fehlt bei Winder</vt:lpstr>
      <vt:lpstr>Ludwig Winders Nähe zu Baťas Kritikern</vt:lpstr>
      <vt:lpstr>Der ananchronistische Schwärmer</vt:lpstr>
      <vt:lpstr>Symbolische Wiederkehr des Irrweges </vt:lpstr>
      <vt:lpstr>Muff als Kritiker Garbans</vt:lpstr>
      <vt:lpstr>Muff als Kritiker Garbans</vt:lpstr>
      <vt:lpstr>Muff als Kritiker Garbans</vt:lpstr>
      <vt:lpstr>Garbansche Stahlmöbelfabrik </vt:lpstr>
      <vt:lpstr>Die Entdeckung des Inserats als Fingerzeig des Schicksals?</vt:lpstr>
      <vt:lpstr>Wechsel der auktorialen und personalen Erzählperspektive</vt:lpstr>
      <vt:lpstr>Fiktionalisierung, Splitter der tschechoslowakischen Ereignisse in die Rückblende eingegangen</vt:lpstr>
      <vt:lpstr>Camouflage im Tagblatt</vt:lpstr>
      <vt:lpstr>Muffs Ablehnung des späteren Angebots der Arbeit bei Herrn Blum</vt:lpstr>
      <vt:lpstr>27. X. 1931: Max Brod: Industrieromane </vt:lpstr>
      <vt:lpstr>Eine Antwort auf Winder?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Ein Staat im Staate. Zu Ludwig winders Darstellung des Systems Baťa im roman Foktor Muff</dc:title>
  <dc:creator>Zdeněk Mareček</dc:creator>
  <cp:lastModifiedBy>Zdeněk Mareček</cp:lastModifiedBy>
  <cp:revision>29</cp:revision>
  <dcterms:created xsi:type="dcterms:W3CDTF">2019-11-20T23:51:09Z</dcterms:created>
  <dcterms:modified xsi:type="dcterms:W3CDTF">2020-01-13T23:13:23Z</dcterms:modified>
</cp:coreProperties>
</file>