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73" r:id="rId6"/>
    <p:sldId id="261" r:id="rId7"/>
    <p:sldId id="258" r:id="rId8"/>
    <p:sldId id="262" r:id="rId9"/>
    <p:sldId id="266" r:id="rId10"/>
    <p:sldId id="265" r:id="rId11"/>
    <p:sldId id="274" r:id="rId12"/>
    <p:sldId id="263" r:id="rId13"/>
    <p:sldId id="264" r:id="rId14"/>
    <p:sldId id="267" r:id="rId15"/>
    <p:sldId id="268" r:id="rId16"/>
    <p:sldId id="269" r:id="rId17"/>
    <p:sldId id="270" r:id="rId18"/>
    <p:sldId id="271" r:id="rId19"/>
    <p:sldId id="272"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12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87F1A3-956C-8EB6-F70F-07692FEE078C}"/>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de-DE"/>
              <a:t>Mastertitelformat bearbeiten</a:t>
            </a:r>
            <a:endParaRPr lang="cs-CZ"/>
          </a:p>
        </p:txBody>
      </p:sp>
      <p:sp>
        <p:nvSpPr>
          <p:cNvPr id="3" name="Untertitel 2">
            <a:extLst>
              <a:ext uri="{FF2B5EF4-FFF2-40B4-BE49-F238E27FC236}">
                <a16:creationId xmlns:a16="http://schemas.microsoft.com/office/drawing/2014/main" id="{F6005891-B18F-A4B1-3FDF-4F4043B3AFCE}"/>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de-DE"/>
              <a:t>Master-Untertitelformat bearbeiten</a:t>
            </a:r>
            <a:endParaRPr lang="cs-CZ"/>
          </a:p>
        </p:txBody>
      </p:sp>
      <p:sp>
        <p:nvSpPr>
          <p:cNvPr id="4" name="Datumsplatzhalter 3">
            <a:extLst>
              <a:ext uri="{FF2B5EF4-FFF2-40B4-BE49-F238E27FC236}">
                <a16:creationId xmlns:a16="http://schemas.microsoft.com/office/drawing/2014/main" id="{23669078-28D7-6DE3-297A-315DBEB474C7}"/>
              </a:ext>
            </a:extLst>
          </p:cNvPr>
          <p:cNvSpPr txBox="1">
            <a:spLocks noGrp="1"/>
          </p:cNvSpPr>
          <p:nvPr>
            <p:ph type="dt" sz="half" idx="7"/>
          </p:nvPr>
        </p:nvSpPr>
        <p:spPr/>
        <p:txBody>
          <a:bodyPr/>
          <a:lstStyle>
            <a:lvl1pPr>
              <a:defRPr/>
            </a:lvl1pPr>
          </a:lstStyle>
          <a:p>
            <a:pPr lvl="0"/>
            <a:fld id="{372281D5-8541-465F-B565-8EC09935A8B5}" type="datetime1">
              <a:rPr lang="cs-CZ"/>
              <a:pPr lvl="0"/>
              <a:t>2.11.2022</a:t>
            </a:fld>
            <a:endParaRPr lang="cs-CZ"/>
          </a:p>
        </p:txBody>
      </p:sp>
      <p:sp>
        <p:nvSpPr>
          <p:cNvPr id="5" name="Fußzeilenplatzhalter 4">
            <a:extLst>
              <a:ext uri="{FF2B5EF4-FFF2-40B4-BE49-F238E27FC236}">
                <a16:creationId xmlns:a16="http://schemas.microsoft.com/office/drawing/2014/main" id="{57E0B103-1C7E-CF06-7CF3-7117F59FFFF2}"/>
              </a:ext>
            </a:extLst>
          </p:cNvPr>
          <p:cNvSpPr txBox="1">
            <a:spLocks noGrp="1"/>
          </p:cNvSpPr>
          <p:nvPr>
            <p:ph type="ftr" sz="quarter" idx="9"/>
          </p:nvPr>
        </p:nvSpPr>
        <p:spPr/>
        <p:txBody>
          <a:bodyPr/>
          <a:lstStyle>
            <a:lvl1pPr>
              <a:defRPr/>
            </a:lvl1pPr>
          </a:lstStyle>
          <a:p>
            <a:pPr lvl="0"/>
            <a:endParaRPr lang="cs-CZ"/>
          </a:p>
        </p:txBody>
      </p:sp>
      <p:sp>
        <p:nvSpPr>
          <p:cNvPr id="6" name="Foliennummernplatzhalter 5">
            <a:extLst>
              <a:ext uri="{FF2B5EF4-FFF2-40B4-BE49-F238E27FC236}">
                <a16:creationId xmlns:a16="http://schemas.microsoft.com/office/drawing/2014/main" id="{E7D709F9-670F-BADA-D03C-135EA39E71A7}"/>
              </a:ext>
            </a:extLst>
          </p:cNvPr>
          <p:cNvSpPr txBox="1">
            <a:spLocks noGrp="1"/>
          </p:cNvSpPr>
          <p:nvPr>
            <p:ph type="sldNum" sz="quarter" idx="8"/>
          </p:nvPr>
        </p:nvSpPr>
        <p:spPr/>
        <p:txBody>
          <a:bodyPr/>
          <a:lstStyle>
            <a:lvl1pPr>
              <a:defRPr/>
            </a:lvl1pPr>
          </a:lstStyle>
          <a:p>
            <a:pPr lvl="0"/>
            <a:fld id="{62431DE5-4FD2-4E33-95EF-7617BBD562ED}" type="slidenum">
              <a:t>‹Nr.›</a:t>
            </a:fld>
            <a:endParaRPr lang="cs-CZ"/>
          </a:p>
        </p:txBody>
      </p:sp>
    </p:spTree>
    <p:extLst>
      <p:ext uri="{BB962C8B-B14F-4D97-AF65-F5344CB8AC3E}">
        <p14:creationId xmlns:p14="http://schemas.microsoft.com/office/powerpoint/2010/main" val="7474256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56F5C8-AD44-BDD4-A73A-DAA6EFC592A4}"/>
              </a:ext>
            </a:extLst>
          </p:cNvPr>
          <p:cNvSpPr txBox="1">
            <a:spLocks noGrp="1"/>
          </p:cNvSpPr>
          <p:nvPr>
            <p:ph type="title"/>
          </p:nvPr>
        </p:nvSpPr>
        <p:spPr/>
        <p:txBody>
          <a:bodyPr/>
          <a:lstStyle>
            <a:lvl1pPr>
              <a:defRPr/>
            </a:lvl1pPr>
          </a:lstStyle>
          <a:p>
            <a:pPr lvl="0"/>
            <a:r>
              <a:rPr lang="de-DE"/>
              <a:t>Mastertitelformat bearbeiten</a:t>
            </a:r>
            <a:endParaRPr lang="cs-CZ"/>
          </a:p>
        </p:txBody>
      </p:sp>
      <p:sp>
        <p:nvSpPr>
          <p:cNvPr id="3" name="Vertikaler Textplatzhalter 2">
            <a:extLst>
              <a:ext uri="{FF2B5EF4-FFF2-40B4-BE49-F238E27FC236}">
                <a16:creationId xmlns:a16="http://schemas.microsoft.com/office/drawing/2014/main" id="{2BEF9DA4-F622-CD37-49A3-341B14227DD1}"/>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cs-CZ"/>
          </a:p>
        </p:txBody>
      </p:sp>
      <p:sp>
        <p:nvSpPr>
          <p:cNvPr id="4" name="Datumsplatzhalter 3">
            <a:extLst>
              <a:ext uri="{FF2B5EF4-FFF2-40B4-BE49-F238E27FC236}">
                <a16:creationId xmlns:a16="http://schemas.microsoft.com/office/drawing/2014/main" id="{5FB78364-61CE-FAEA-B272-0421812F853B}"/>
              </a:ext>
            </a:extLst>
          </p:cNvPr>
          <p:cNvSpPr txBox="1">
            <a:spLocks noGrp="1"/>
          </p:cNvSpPr>
          <p:nvPr>
            <p:ph type="dt" sz="half" idx="7"/>
          </p:nvPr>
        </p:nvSpPr>
        <p:spPr/>
        <p:txBody>
          <a:bodyPr/>
          <a:lstStyle>
            <a:lvl1pPr>
              <a:defRPr/>
            </a:lvl1pPr>
          </a:lstStyle>
          <a:p>
            <a:pPr lvl="0"/>
            <a:fld id="{BF9FE31A-A4D7-4BB7-8D05-4C7D5D39BAC3}" type="datetime1">
              <a:rPr lang="cs-CZ"/>
              <a:pPr lvl="0"/>
              <a:t>2.11.2022</a:t>
            </a:fld>
            <a:endParaRPr lang="cs-CZ"/>
          </a:p>
        </p:txBody>
      </p:sp>
      <p:sp>
        <p:nvSpPr>
          <p:cNvPr id="5" name="Fußzeilenplatzhalter 4">
            <a:extLst>
              <a:ext uri="{FF2B5EF4-FFF2-40B4-BE49-F238E27FC236}">
                <a16:creationId xmlns:a16="http://schemas.microsoft.com/office/drawing/2014/main" id="{112FD474-D826-E8C7-4FB0-43D0E7216C9C}"/>
              </a:ext>
            </a:extLst>
          </p:cNvPr>
          <p:cNvSpPr txBox="1">
            <a:spLocks noGrp="1"/>
          </p:cNvSpPr>
          <p:nvPr>
            <p:ph type="ftr" sz="quarter" idx="9"/>
          </p:nvPr>
        </p:nvSpPr>
        <p:spPr/>
        <p:txBody>
          <a:bodyPr/>
          <a:lstStyle>
            <a:lvl1pPr>
              <a:defRPr/>
            </a:lvl1pPr>
          </a:lstStyle>
          <a:p>
            <a:pPr lvl="0"/>
            <a:endParaRPr lang="cs-CZ"/>
          </a:p>
        </p:txBody>
      </p:sp>
      <p:sp>
        <p:nvSpPr>
          <p:cNvPr id="6" name="Foliennummernplatzhalter 5">
            <a:extLst>
              <a:ext uri="{FF2B5EF4-FFF2-40B4-BE49-F238E27FC236}">
                <a16:creationId xmlns:a16="http://schemas.microsoft.com/office/drawing/2014/main" id="{5A02EBDC-9F28-E6A1-4EB4-E02D8F79352B}"/>
              </a:ext>
            </a:extLst>
          </p:cNvPr>
          <p:cNvSpPr txBox="1">
            <a:spLocks noGrp="1"/>
          </p:cNvSpPr>
          <p:nvPr>
            <p:ph type="sldNum" sz="quarter" idx="8"/>
          </p:nvPr>
        </p:nvSpPr>
        <p:spPr/>
        <p:txBody>
          <a:bodyPr/>
          <a:lstStyle>
            <a:lvl1pPr>
              <a:defRPr/>
            </a:lvl1pPr>
          </a:lstStyle>
          <a:p>
            <a:pPr lvl="0"/>
            <a:fld id="{572686A9-D552-44D7-9F6A-0B4231B0BAEE}" type="slidenum">
              <a:t>‹Nr.›</a:t>
            </a:fld>
            <a:endParaRPr lang="cs-CZ"/>
          </a:p>
        </p:txBody>
      </p:sp>
    </p:spTree>
    <p:extLst>
      <p:ext uri="{BB962C8B-B14F-4D97-AF65-F5344CB8AC3E}">
        <p14:creationId xmlns:p14="http://schemas.microsoft.com/office/powerpoint/2010/main" val="44078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F1C2AAB-9402-86F2-2175-AA5B98B67F30}"/>
              </a:ext>
            </a:extLst>
          </p:cNvPr>
          <p:cNvSpPr txBox="1">
            <a:spLocks noGrp="1"/>
          </p:cNvSpPr>
          <p:nvPr>
            <p:ph type="title" orient="vert"/>
          </p:nvPr>
        </p:nvSpPr>
        <p:spPr>
          <a:xfrm>
            <a:off x="8724903" y="365129"/>
            <a:ext cx="2628899" cy="5811834"/>
          </a:xfrm>
        </p:spPr>
        <p:txBody>
          <a:bodyPr vert="eaVert"/>
          <a:lstStyle>
            <a:lvl1pPr>
              <a:defRPr/>
            </a:lvl1pPr>
          </a:lstStyle>
          <a:p>
            <a:pPr lvl="0"/>
            <a:r>
              <a:rPr lang="de-DE"/>
              <a:t>Mastertitelformat bearbeiten</a:t>
            </a:r>
            <a:endParaRPr lang="cs-CZ"/>
          </a:p>
        </p:txBody>
      </p:sp>
      <p:sp>
        <p:nvSpPr>
          <p:cNvPr id="3" name="Vertikaler Textplatzhalter 2">
            <a:extLst>
              <a:ext uri="{FF2B5EF4-FFF2-40B4-BE49-F238E27FC236}">
                <a16:creationId xmlns:a16="http://schemas.microsoft.com/office/drawing/2014/main" id="{3F48F281-AF03-8EB0-F91C-C19EB1700111}"/>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cs-CZ"/>
          </a:p>
        </p:txBody>
      </p:sp>
      <p:sp>
        <p:nvSpPr>
          <p:cNvPr id="4" name="Datumsplatzhalter 3">
            <a:extLst>
              <a:ext uri="{FF2B5EF4-FFF2-40B4-BE49-F238E27FC236}">
                <a16:creationId xmlns:a16="http://schemas.microsoft.com/office/drawing/2014/main" id="{2B5BDBF3-9E2A-10B4-9081-5E4FE9375383}"/>
              </a:ext>
            </a:extLst>
          </p:cNvPr>
          <p:cNvSpPr txBox="1">
            <a:spLocks noGrp="1"/>
          </p:cNvSpPr>
          <p:nvPr>
            <p:ph type="dt" sz="half" idx="7"/>
          </p:nvPr>
        </p:nvSpPr>
        <p:spPr/>
        <p:txBody>
          <a:bodyPr/>
          <a:lstStyle>
            <a:lvl1pPr>
              <a:defRPr/>
            </a:lvl1pPr>
          </a:lstStyle>
          <a:p>
            <a:pPr lvl="0"/>
            <a:fld id="{34DFF18D-8782-48D9-A9E1-92EE92EAC1E2}" type="datetime1">
              <a:rPr lang="cs-CZ"/>
              <a:pPr lvl="0"/>
              <a:t>2.11.2022</a:t>
            </a:fld>
            <a:endParaRPr lang="cs-CZ"/>
          </a:p>
        </p:txBody>
      </p:sp>
      <p:sp>
        <p:nvSpPr>
          <p:cNvPr id="5" name="Fußzeilenplatzhalter 4">
            <a:extLst>
              <a:ext uri="{FF2B5EF4-FFF2-40B4-BE49-F238E27FC236}">
                <a16:creationId xmlns:a16="http://schemas.microsoft.com/office/drawing/2014/main" id="{8C53D2C1-50B4-B0A4-90FB-042B4C04C0C2}"/>
              </a:ext>
            </a:extLst>
          </p:cNvPr>
          <p:cNvSpPr txBox="1">
            <a:spLocks noGrp="1"/>
          </p:cNvSpPr>
          <p:nvPr>
            <p:ph type="ftr" sz="quarter" idx="9"/>
          </p:nvPr>
        </p:nvSpPr>
        <p:spPr/>
        <p:txBody>
          <a:bodyPr/>
          <a:lstStyle>
            <a:lvl1pPr>
              <a:defRPr/>
            </a:lvl1pPr>
          </a:lstStyle>
          <a:p>
            <a:pPr lvl="0"/>
            <a:endParaRPr lang="cs-CZ"/>
          </a:p>
        </p:txBody>
      </p:sp>
      <p:sp>
        <p:nvSpPr>
          <p:cNvPr id="6" name="Foliennummernplatzhalter 5">
            <a:extLst>
              <a:ext uri="{FF2B5EF4-FFF2-40B4-BE49-F238E27FC236}">
                <a16:creationId xmlns:a16="http://schemas.microsoft.com/office/drawing/2014/main" id="{E8134B84-43A2-1426-79E3-BF28E4EC2850}"/>
              </a:ext>
            </a:extLst>
          </p:cNvPr>
          <p:cNvSpPr txBox="1">
            <a:spLocks noGrp="1"/>
          </p:cNvSpPr>
          <p:nvPr>
            <p:ph type="sldNum" sz="quarter" idx="8"/>
          </p:nvPr>
        </p:nvSpPr>
        <p:spPr/>
        <p:txBody>
          <a:bodyPr/>
          <a:lstStyle>
            <a:lvl1pPr>
              <a:defRPr/>
            </a:lvl1pPr>
          </a:lstStyle>
          <a:p>
            <a:pPr lvl="0"/>
            <a:fld id="{C258728C-BCA5-44E9-9F0D-5C0A4D8EEA61}" type="slidenum">
              <a:t>‹Nr.›</a:t>
            </a:fld>
            <a:endParaRPr lang="cs-CZ"/>
          </a:p>
        </p:txBody>
      </p:sp>
    </p:spTree>
    <p:extLst>
      <p:ext uri="{BB962C8B-B14F-4D97-AF65-F5344CB8AC3E}">
        <p14:creationId xmlns:p14="http://schemas.microsoft.com/office/powerpoint/2010/main" val="63673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50E29-487A-9BBF-A098-BB34D18F63C6}"/>
              </a:ext>
            </a:extLst>
          </p:cNvPr>
          <p:cNvSpPr txBox="1">
            <a:spLocks noGrp="1"/>
          </p:cNvSpPr>
          <p:nvPr>
            <p:ph type="title"/>
          </p:nvPr>
        </p:nvSpPr>
        <p:spPr/>
        <p:txBody>
          <a:bodyPr/>
          <a:lstStyle>
            <a:lvl1pPr>
              <a:defRPr/>
            </a:lvl1pPr>
          </a:lstStyle>
          <a:p>
            <a:pPr lvl="0"/>
            <a:r>
              <a:rPr lang="de-DE"/>
              <a:t>Mastertitelformat bearbeiten</a:t>
            </a:r>
            <a:endParaRPr lang="cs-CZ"/>
          </a:p>
        </p:txBody>
      </p:sp>
      <p:sp>
        <p:nvSpPr>
          <p:cNvPr id="3" name="Inhaltsplatzhalter 2">
            <a:extLst>
              <a:ext uri="{FF2B5EF4-FFF2-40B4-BE49-F238E27FC236}">
                <a16:creationId xmlns:a16="http://schemas.microsoft.com/office/drawing/2014/main" id="{1D752E0E-06EF-E381-6916-D12A1F3B50E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cs-CZ"/>
          </a:p>
        </p:txBody>
      </p:sp>
      <p:sp>
        <p:nvSpPr>
          <p:cNvPr id="4" name="Datumsplatzhalter 3">
            <a:extLst>
              <a:ext uri="{FF2B5EF4-FFF2-40B4-BE49-F238E27FC236}">
                <a16:creationId xmlns:a16="http://schemas.microsoft.com/office/drawing/2014/main" id="{627395D0-117D-3FC0-20D3-4A04B9064E99}"/>
              </a:ext>
            </a:extLst>
          </p:cNvPr>
          <p:cNvSpPr txBox="1">
            <a:spLocks noGrp="1"/>
          </p:cNvSpPr>
          <p:nvPr>
            <p:ph type="dt" sz="half" idx="7"/>
          </p:nvPr>
        </p:nvSpPr>
        <p:spPr/>
        <p:txBody>
          <a:bodyPr/>
          <a:lstStyle>
            <a:lvl1pPr>
              <a:defRPr/>
            </a:lvl1pPr>
          </a:lstStyle>
          <a:p>
            <a:pPr lvl="0"/>
            <a:fld id="{D14F447F-7683-4D14-BFD6-3B2CAEE65306}" type="datetime1">
              <a:rPr lang="cs-CZ"/>
              <a:pPr lvl="0"/>
              <a:t>2.11.2022</a:t>
            </a:fld>
            <a:endParaRPr lang="cs-CZ"/>
          </a:p>
        </p:txBody>
      </p:sp>
      <p:sp>
        <p:nvSpPr>
          <p:cNvPr id="5" name="Fußzeilenplatzhalter 4">
            <a:extLst>
              <a:ext uri="{FF2B5EF4-FFF2-40B4-BE49-F238E27FC236}">
                <a16:creationId xmlns:a16="http://schemas.microsoft.com/office/drawing/2014/main" id="{9DC4FE75-102C-7622-4542-2F1551693FC0}"/>
              </a:ext>
            </a:extLst>
          </p:cNvPr>
          <p:cNvSpPr txBox="1">
            <a:spLocks noGrp="1"/>
          </p:cNvSpPr>
          <p:nvPr>
            <p:ph type="ftr" sz="quarter" idx="9"/>
          </p:nvPr>
        </p:nvSpPr>
        <p:spPr/>
        <p:txBody>
          <a:bodyPr/>
          <a:lstStyle>
            <a:lvl1pPr>
              <a:defRPr/>
            </a:lvl1pPr>
          </a:lstStyle>
          <a:p>
            <a:pPr lvl="0"/>
            <a:endParaRPr lang="cs-CZ"/>
          </a:p>
        </p:txBody>
      </p:sp>
      <p:sp>
        <p:nvSpPr>
          <p:cNvPr id="6" name="Foliennummernplatzhalter 5">
            <a:extLst>
              <a:ext uri="{FF2B5EF4-FFF2-40B4-BE49-F238E27FC236}">
                <a16:creationId xmlns:a16="http://schemas.microsoft.com/office/drawing/2014/main" id="{AD7E5AAB-B8DD-9D17-A189-FDBD21449DEB}"/>
              </a:ext>
            </a:extLst>
          </p:cNvPr>
          <p:cNvSpPr txBox="1">
            <a:spLocks noGrp="1"/>
          </p:cNvSpPr>
          <p:nvPr>
            <p:ph type="sldNum" sz="quarter" idx="8"/>
          </p:nvPr>
        </p:nvSpPr>
        <p:spPr/>
        <p:txBody>
          <a:bodyPr/>
          <a:lstStyle>
            <a:lvl1pPr>
              <a:defRPr/>
            </a:lvl1pPr>
          </a:lstStyle>
          <a:p>
            <a:pPr lvl="0"/>
            <a:fld id="{A7561CE6-9C88-4EE7-A08A-816AE9D827E7}" type="slidenum">
              <a:t>‹Nr.›</a:t>
            </a:fld>
            <a:endParaRPr lang="cs-CZ"/>
          </a:p>
        </p:txBody>
      </p:sp>
    </p:spTree>
    <p:extLst>
      <p:ext uri="{BB962C8B-B14F-4D97-AF65-F5344CB8AC3E}">
        <p14:creationId xmlns:p14="http://schemas.microsoft.com/office/powerpoint/2010/main" val="94753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9ABBC-364B-7A78-E792-BAA8442FFB7F}"/>
              </a:ext>
            </a:extLst>
          </p:cNvPr>
          <p:cNvSpPr txBox="1">
            <a:spLocks noGrp="1"/>
          </p:cNvSpPr>
          <p:nvPr>
            <p:ph type="title"/>
          </p:nvPr>
        </p:nvSpPr>
        <p:spPr>
          <a:xfrm>
            <a:off x="831847" y="1709735"/>
            <a:ext cx="10515600" cy="2852735"/>
          </a:xfrm>
        </p:spPr>
        <p:txBody>
          <a:bodyPr anchor="b"/>
          <a:lstStyle>
            <a:lvl1pPr>
              <a:defRPr sz="6000"/>
            </a:lvl1pPr>
          </a:lstStyle>
          <a:p>
            <a:pPr lvl="0"/>
            <a:r>
              <a:rPr lang="de-DE"/>
              <a:t>Mastertitelformat bearbeiten</a:t>
            </a:r>
            <a:endParaRPr lang="cs-CZ"/>
          </a:p>
        </p:txBody>
      </p:sp>
      <p:sp>
        <p:nvSpPr>
          <p:cNvPr id="3" name="Textplatzhalter 2">
            <a:extLst>
              <a:ext uri="{FF2B5EF4-FFF2-40B4-BE49-F238E27FC236}">
                <a16:creationId xmlns:a16="http://schemas.microsoft.com/office/drawing/2014/main" id="{6FC689C3-F475-1D5F-70DA-6470B0C86F02}"/>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de-DE"/>
              <a:t>Mastertextformat bearbeiten</a:t>
            </a:r>
          </a:p>
        </p:txBody>
      </p:sp>
      <p:sp>
        <p:nvSpPr>
          <p:cNvPr id="4" name="Datumsplatzhalter 3">
            <a:extLst>
              <a:ext uri="{FF2B5EF4-FFF2-40B4-BE49-F238E27FC236}">
                <a16:creationId xmlns:a16="http://schemas.microsoft.com/office/drawing/2014/main" id="{15448337-CA0E-35FB-FDEA-64E4BEE49225}"/>
              </a:ext>
            </a:extLst>
          </p:cNvPr>
          <p:cNvSpPr txBox="1">
            <a:spLocks noGrp="1"/>
          </p:cNvSpPr>
          <p:nvPr>
            <p:ph type="dt" sz="half" idx="7"/>
          </p:nvPr>
        </p:nvSpPr>
        <p:spPr/>
        <p:txBody>
          <a:bodyPr/>
          <a:lstStyle>
            <a:lvl1pPr>
              <a:defRPr/>
            </a:lvl1pPr>
          </a:lstStyle>
          <a:p>
            <a:pPr lvl="0"/>
            <a:fld id="{A40E0A3B-ABC5-4920-B0C9-5B1573D4A06F}" type="datetime1">
              <a:rPr lang="cs-CZ"/>
              <a:pPr lvl="0"/>
              <a:t>2.11.2022</a:t>
            </a:fld>
            <a:endParaRPr lang="cs-CZ"/>
          </a:p>
        </p:txBody>
      </p:sp>
      <p:sp>
        <p:nvSpPr>
          <p:cNvPr id="5" name="Fußzeilenplatzhalter 4">
            <a:extLst>
              <a:ext uri="{FF2B5EF4-FFF2-40B4-BE49-F238E27FC236}">
                <a16:creationId xmlns:a16="http://schemas.microsoft.com/office/drawing/2014/main" id="{854575C6-E2CD-7B73-3545-499E6C87A78A}"/>
              </a:ext>
            </a:extLst>
          </p:cNvPr>
          <p:cNvSpPr txBox="1">
            <a:spLocks noGrp="1"/>
          </p:cNvSpPr>
          <p:nvPr>
            <p:ph type="ftr" sz="quarter" idx="9"/>
          </p:nvPr>
        </p:nvSpPr>
        <p:spPr/>
        <p:txBody>
          <a:bodyPr/>
          <a:lstStyle>
            <a:lvl1pPr>
              <a:defRPr/>
            </a:lvl1pPr>
          </a:lstStyle>
          <a:p>
            <a:pPr lvl="0"/>
            <a:endParaRPr lang="cs-CZ"/>
          </a:p>
        </p:txBody>
      </p:sp>
      <p:sp>
        <p:nvSpPr>
          <p:cNvPr id="6" name="Foliennummernplatzhalter 5">
            <a:extLst>
              <a:ext uri="{FF2B5EF4-FFF2-40B4-BE49-F238E27FC236}">
                <a16:creationId xmlns:a16="http://schemas.microsoft.com/office/drawing/2014/main" id="{2D2A8429-05EB-B3BB-FF65-B2F547E88B5D}"/>
              </a:ext>
            </a:extLst>
          </p:cNvPr>
          <p:cNvSpPr txBox="1">
            <a:spLocks noGrp="1"/>
          </p:cNvSpPr>
          <p:nvPr>
            <p:ph type="sldNum" sz="quarter" idx="8"/>
          </p:nvPr>
        </p:nvSpPr>
        <p:spPr/>
        <p:txBody>
          <a:bodyPr/>
          <a:lstStyle>
            <a:lvl1pPr>
              <a:defRPr/>
            </a:lvl1pPr>
          </a:lstStyle>
          <a:p>
            <a:pPr lvl="0"/>
            <a:fld id="{A88889EE-F819-45D5-A548-71C629B98D66}" type="slidenum">
              <a:t>‹Nr.›</a:t>
            </a:fld>
            <a:endParaRPr lang="cs-CZ"/>
          </a:p>
        </p:txBody>
      </p:sp>
    </p:spTree>
    <p:extLst>
      <p:ext uri="{BB962C8B-B14F-4D97-AF65-F5344CB8AC3E}">
        <p14:creationId xmlns:p14="http://schemas.microsoft.com/office/powerpoint/2010/main" val="342163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AB2E3-C3C8-84C4-BEDE-9149AEE56EEE}"/>
              </a:ext>
            </a:extLst>
          </p:cNvPr>
          <p:cNvSpPr txBox="1">
            <a:spLocks noGrp="1"/>
          </p:cNvSpPr>
          <p:nvPr>
            <p:ph type="title"/>
          </p:nvPr>
        </p:nvSpPr>
        <p:spPr/>
        <p:txBody>
          <a:bodyPr/>
          <a:lstStyle>
            <a:lvl1pPr>
              <a:defRPr/>
            </a:lvl1pPr>
          </a:lstStyle>
          <a:p>
            <a:pPr lvl="0"/>
            <a:r>
              <a:rPr lang="de-DE"/>
              <a:t>Mastertitelformat bearbeiten</a:t>
            </a:r>
            <a:endParaRPr lang="cs-CZ"/>
          </a:p>
        </p:txBody>
      </p:sp>
      <p:sp>
        <p:nvSpPr>
          <p:cNvPr id="3" name="Inhaltsplatzhalter 2">
            <a:extLst>
              <a:ext uri="{FF2B5EF4-FFF2-40B4-BE49-F238E27FC236}">
                <a16:creationId xmlns:a16="http://schemas.microsoft.com/office/drawing/2014/main" id="{1566F284-3112-6C94-669F-3A3F9E1FDFC9}"/>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cs-CZ"/>
          </a:p>
        </p:txBody>
      </p:sp>
      <p:sp>
        <p:nvSpPr>
          <p:cNvPr id="4" name="Inhaltsplatzhalter 3">
            <a:extLst>
              <a:ext uri="{FF2B5EF4-FFF2-40B4-BE49-F238E27FC236}">
                <a16:creationId xmlns:a16="http://schemas.microsoft.com/office/drawing/2014/main" id="{BD3D21D4-42B7-427E-FC52-1E94DED8F1B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cs-CZ"/>
          </a:p>
        </p:txBody>
      </p:sp>
      <p:sp>
        <p:nvSpPr>
          <p:cNvPr id="5" name="Datumsplatzhalter 4">
            <a:extLst>
              <a:ext uri="{FF2B5EF4-FFF2-40B4-BE49-F238E27FC236}">
                <a16:creationId xmlns:a16="http://schemas.microsoft.com/office/drawing/2014/main" id="{0830F188-7009-7A11-CACE-0ABA6F260C1A}"/>
              </a:ext>
            </a:extLst>
          </p:cNvPr>
          <p:cNvSpPr txBox="1">
            <a:spLocks noGrp="1"/>
          </p:cNvSpPr>
          <p:nvPr>
            <p:ph type="dt" sz="half" idx="7"/>
          </p:nvPr>
        </p:nvSpPr>
        <p:spPr/>
        <p:txBody>
          <a:bodyPr/>
          <a:lstStyle>
            <a:lvl1pPr>
              <a:defRPr/>
            </a:lvl1pPr>
          </a:lstStyle>
          <a:p>
            <a:pPr lvl="0"/>
            <a:fld id="{6640A95D-1923-4B10-A86F-25294C7841AE}" type="datetime1">
              <a:rPr lang="cs-CZ"/>
              <a:pPr lvl="0"/>
              <a:t>2.11.2022</a:t>
            </a:fld>
            <a:endParaRPr lang="cs-CZ"/>
          </a:p>
        </p:txBody>
      </p:sp>
      <p:sp>
        <p:nvSpPr>
          <p:cNvPr id="6" name="Fußzeilenplatzhalter 5">
            <a:extLst>
              <a:ext uri="{FF2B5EF4-FFF2-40B4-BE49-F238E27FC236}">
                <a16:creationId xmlns:a16="http://schemas.microsoft.com/office/drawing/2014/main" id="{59BCB774-ED6F-E47E-F6B0-87CB93A32D8D}"/>
              </a:ext>
            </a:extLst>
          </p:cNvPr>
          <p:cNvSpPr txBox="1">
            <a:spLocks noGrp="1"/>
          </p:cNvSpPr>
          <p:nvPr>
            <p:ph type="ftr" sz="quarter" idx="9"/>
          </p:nvPr>
        </p:nvSpPr>
        <p:spPr/>
        <p:txBody>
          <a:bodyPr/>
          <a:lstStyle>
            <a:lvl1pPr>
              <a:defRPr/>
            </a:lvl1pPr>
          </a:lstStyle>
          <a:p>
            <a:pPr lvl="0"/>
            <a:endParaRPr lang="cs-CZ"/>
          </a:p>
        </p:txBody>
      </p:sp>
      <p:sp>
        <p:nvSpPr>
          <p:cNvPr id="7" name="Foliennummernplatzhalter 6">
            <a:extLst>
              <a:ext uri="{FF2B5EF4-FFF2-40B4-BE49-F238E27FC236}">
                <a16:creationId xmlns:a16="http://schemas.microsoft.com/office/drawing/2014/main" id="{7CCAC155-828C-8727-8EAC-4873938B008E}"/>
              </a:ext>
            </a:extLst>
          </p:cNvPr>
          <p:cNvSpPr txBox="1">
            <a:spLocks noGrp="1"/>
          </p:cNvSpPr>
          <p:nvPr>
            <p:ph type="sldNum" sz="quarter" idx="8"/>
          </p:nvPr>
        </p:nvSpPr>
        <p:spPr/>
        <p:txBody>
          <a:bodyPr/>
          <a:lstStyle>
            <a:lvl1pPr>
              <a:defRPr/>
            </a:lvl1pPr>
          </a:lstStyle>
          <a:p>
            <a:pPr lvl="0"/>
            <a:fld id="{3DAD0576-92B5-4B45-822E-77FDEDBE0A26}" type="slidenum">
              <a:t>‹Nr.›</a:t>
            </a:fld>
            <a:endParaRPr lang="cs-CZ"/>
          </a:p>
        </p:txBody>
      </p:sp>
    </p:spTree>
    <p:extLst>
      <p:ext uri="{BB962C8B-B14F-4D97-AF65-F5344CB8AC3E}">
        <p14:creationId xmlns:p14="http://schemas.microsoft.com/office/powerpoint/2010/main" val="33158238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68C96B-F4BB-EDCF-E81B-E31311E19E88}"/>
              </a:ext>
            </a:extLst>
          </p:cNvPr>
          <p:cNvSpPr txBox="1">
            <a:spLocks noGrp="1"/>
          </p:cNvSpPr>
          <p:nvPr>
            <p:ph type="title"/>
          </p:nvPr>
        </p:nvSpPr>
        <p:spPr>
          <a:xfrm>
            <a:off x="839784" y="365129"/>
            <a:ext cx="10515600" cy="1325559"/>
          </a:xfrm>
        </p:spPr>
        <p:txBody>
          <a:bodyPr/>
          <a:lstStyle>
            <a:lvl1pPr>
              <a:defRPr/>
            </a:lvl1pPr>
          </a:lstStyle>
          <a:p>
            <a:pPr lvl="0"/>
            <a:r>
              <a:rPr lang="de-DE"/>
              <a:t>Mastertitelformat bearbeiten</a:t>
            </a:r>
            <a:endParaRPr lang="cs-CZ"/>
          </a:p>
        </p:txBody>
      </p:sp>
      <p:sp>
        <p:nvSpPr>
          <p:cNvPr id="3" name="Textplatzhalter 2">
            <a:extLst>
              <a:ext uri="{FF2B5EF4-FFF2-40B4-BE49-F238E27FC236}">
                <a16:creationId xmlns:a16="http://schemas.microsoft.com/office/drawing/2014/main" id="{F3B96147-1A56-9C43-76DA-DE982B069AE0}"/>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de-DE"/>
              <a:t>Mastertextformat bearbeiten</a:t>
            </a:r>
          </a:p>
        </p:txBody>
      </p:sp>
      <p:sp>
        <p:nvSpPr>
          <p:cNvPr id="4" name="Inhaltsplatzhalter 3">
            <a:extLst>
              <a:ext uri="{FF2B5EF4-FFF2-40B4-BE49-F238E27FC236}">
                <a16:creationId xmlns:a16="http://schemas.microsoft.com/office/drawing/2014/main" id="{EE8D15F0-4863-AF1C-5060-D66387FEB28D}"/>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cs-CZ"/>
          </a:p>
        </p:txBody>
      </p:sp>
      <p:sp>
        <p:nvSpPr>
          <p:cNvPr id="5" name="Textplatzhalter 4">
            <a:extLst>
              <a:ext uri="{FF2B5EF4-FFF2-40B4-BE49-F238E27FC236}">
                <a16:creationId xmlns:a16="http://schemas.microsoft.com/office/drawing/2014/main" id="{F4CBCA8B-3974-9ADF-D283-98C670E520DA}"/>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de-DE"/>
              <a:t>Mastertextformat bearbeiten</a:t>
            </a:r>
          </a:p>
        </p:txBody>
      </p:sp>
      <p:sp>
        <p:nvSpPr>
          <p:cNvPr id="6" name="Inhaltsplatzhalter 5">
            <a:extLst>
              <a:ext uri="{FF2B5EF4-FFF2-40B4-BE49-F238E27FC236}">
                <a16:creationId xmlns:a16="http://schemas.microsoft.com/office/drawing/2014/main" id="{5C1C761B-4E11-E259-E394-97BD4A4870C4}"/>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cs-CZ"/>
          </a:p>
        </p:txBody>
      </p:sp>
      <p:sp>
        <p:nvSpPr>
          <p:cNvPr id="7" name="Datumsplatzhalter 6">
            <a:extLst>
              <a:ext uri="{FF2B5EF4-FFF2-40B4-BE49-F238E27FC236}">
                <a16:creationId xmlns:a16="http://schemas.microsoft.com/office/drawing/2014/main" id="{02BD8FDD-0F32-A305-A041-C30C7A57B8FC}"/>
              </a:ext>
            </a:extLst>
          </p:cNvPr>
          <p:cNvSpPr txBox="1">
            <a:spLocks noGrp="1"/>
          </p:cNvSpPr>
          <p:nvPr>
            <p:ph type="dt" sz="half" idx="7"/>
          </p:nvPr>
        </p:nvSpPr>
        <p:spPr/>
        <p:txBody>
          <a:bodyPr/>
          <a:lstStyle>
            <a:lvl1pPr>
              <a:defRPr/>
            </a:lvl1pPr>
          </a:lstStyle>
          <a:p>
            <a:pPr lvl="0"/>
            <a:fld id="{3DD2D07E-F6B6-4D97-B05F-1848066B3B0F}" type="datetime1">
              <a:rPr lang="cs-CZ"/>
              <a:pPr lvl="0"/>
              <a:t>2.11.2022</a:t>
            </a:fld>
            <a:endParaRPr lang="cs-CZ"/>
          </a:p>
        </p:txBody>
      </p:sp>
      <p:sp>
        <p:nvSpPr>
          <p:cNvPr id="8" name="Fußzeilenplatzhalter 7">
            <a:extLst>
              <a:ext uri="{FF2B5EF4-FFF2-40B4-BE49-F238E27FC236}">
                <a16:creationId xmlns:a16="http://schemas.microsoft.com/office/drawing/2014/main" id="{070080BE-40DB-9D9E-F78F-32F8203F21F1}"/>
              </a:ext>
            </a:extLst>
          </p:cNvPr>
          <p:cNvSpPr txBox="1">
            <a:spLocks noGrp="1"/>
          </p:cNvSpPr>
          <p:nvPr>
            <p:ph type="ftr" sz="quarter" idx="9"/>
          </p:nvPr>
        </p:nvSpPr>
        <p:spPr/>
        <p:txBody>
          <a:bodyPr/>
          <a:lstStyle>
            <a:lvl1pPr>
              <a:defRPr/>
            </a:lvl1pPr>
          </a:lstStyle>
          <a:p>
            <a:pPr lvl="0"/>
            <a:endParaRPr lang="cs-CZ"/>
          </a:p>
        </p:txBody>
      </p:sp>
      <p:sp>
        <p:nvSpPr>
          <p:cNvPr id="9" name="Foliennummernplatzhalter 8">
            <a:extLst>
              <a:ext uri="{FF2B5EF4-FFF2-40B4-BE49-F238E27FC236}">
                <a16:creationId xmlns:a16="http://schemas.microsoft.com/office/drawing/2014/main" id="{457FCB42-9012-F33A-EED7-AC24020B51AF}"/>
              </a:ext>
            </a:extLst>
          </p:cNvPr>
          <p:cNvSpPr txBox="1">
            <a:spLocks noGrp="1"/>
          </p:cNvSpPr>
          <p:nvPr>
            <p:ph type="sldNum" sz="quarter" idx="8"/>
          </p:nvPr>
        </p:nvSpPr>
        <p:spPr/>
        <p:txBody>
          <a:bodyPr/>
          <a:lstStyle>
            <a:lvl1pPr>
              <a:defRPr/>
            </a:lvl1pPr>
          </a:lstStyle>
          <a:p>
            <a:pPr lvl="0"/>
            <a:fld id="{5848A3B2-B342-4BCC-B465-A1F45D87F7E5}" type="slidenum">
              <a:t>‹Nr.›</a:t>
            </a:fld>
            <a:endParaRPr lang="cs-CZ"/>
          </a:p>
        </p:txBody>
      </p:sp>
    </p:spTree>
    <p:extLst>
      <p:ext uri="{BB962C8B-B14F-4D97-AF65-F5344CB8AC3E}">
        <p14:creationId xmlns:p14="http://schemas.microsoft.com/office/powerpoint/2010/main" val="357329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4A58-1F63-C9B8-E13C-E0C6C3D23C8B}"/>
              </a:ext>
            </a:extLst>
          </p:cNvPr>
          <p:cNvSpPr txBox="1">
            <a:spLocks noGrp="1"/>
          </p:cNvSpPr>
          <p:nvPr>
            <p:ph type="title"/>
          </p:nvPr>
        </p:nvSpPr>
        <p:spPr/>
        <p:txBody>
          <a:bodyPr/>
          <a:lstStyle>
            <a:lvl1pPr>
              <a:defRPr/>
            </a:lvl1pPr>
          </a:lstStyle>
          <a:p>
            <a:pPr lvl="0"/>
            <a:r>
              <a:rPr lang="de-DE"/>
              <a:t>Mastertitelformat bearbeiten</a:t>
            </a:r>
            <a:endParaRPr lang="cs-CZ"/>
          </a:p>
        </p:txBody>
      </p:sp>
      <p:sp>
        <p:nvSpPr>
          <p:cNvPr id="3" name="Datumsplatzhalter 2">
            <a:extLst>
              <a:ext uri="{FF2B5EF4-FFF2-40B4-BE49-F238E27FC236}">
                <a16:creationId xmlns:a16="http://schemas.microsoft.com/office/drawing/2014/main" id="{83C6BB83-7D7D-89F7-9AB5-A408E9292FD5}"/>
              </a:ext>
            </a:extLst>
          </p:cNvPr>
          <p:cNvSpPr txBox="1">
            <a:spLocks noGrp="1"/>
          </p:cNvSpPr>
          <p:nvPr>
            <p:ph type="dt" sz="half" idx="7"/>
          </p:nvPr>
        </p:nvSpPr>
        <p:spPr/>
        <p:txBody>
          <a:bodyPr/>
          <a:lstStyle>
            <a:lvl1pPr>
              <a:defRPr/>
            </a:lvl1pPr>
          </a:lstStyle>
          <a:p>
            <a:pPr lvl="0"/>
            <a:fld id="{85E04645-56B4-49D5-A2E8-13A8B91FC427}" type="datetime1">
              <a:rPr lang="cs-CZ"/>
              <a:pPr lvl="0"/>
              <a:t>2.11.2022</a:t>
            </a:fld>
            <a:endParaRPr lang="cs-CZ"/>
          </a:p>
        </p:txBody>
      </p:sp>
      <p:sp>
        <p:nvSpPr>
          <p:cNvPr id="4" name="Fußzeilenplatzhalter 3">
            <a:extLst>
              <a:ext uri="{FF2B5EF4-FFF2-40B4-BE49-F238E27FC236}">
                <a16:creationId xmlns:a16="http://schemas.microsoft.com/office/drawing/2014/main" id="{B8C81E8F-E5C5-D1E5-8948-7D020969D46D}"/>
              </a:ext>
            </a:extLst>
          </p:cNvPr>
          <p:cNvSpPr txBox="1">
            <a:spLocks noGrp="1"/>
          </p:cNvSpPr>
          <p:nvPr>
            <p:ph type="ftr" sz="quarter" idx="9"/>
          </p:nvPr>
        </p:nvSpPr>
        <p:spPr/>
        <p:txBody>
          <a:bodyPr/>
          <a:lstStyle>
            <a:lvl1pPr>
              <a:defRPr/>
            </a:lvl1pPr>
          </a:lstStyle>
          <a:p>
            <a:pPr lvl="0"/>
            <a:endParaRPr lang="cs-CZ"/>
          </a:p>
        </p:txBody>
      </p:sp>
      <p:sp>
        <p:nvSpPr>
          <p:cNvPr id="5" name="Foliennummernplatzhalter 4">
            <a:extLst>
              <a:ext uri="{FF2B5EF4-FFF2-40B4-BE49-F238E27FC236}">
                <a16:creationId xmlns:a16="http://schemas.microsoft.com/office/drawing/2014/main" id="{59A1A8BF-A2A0-D367-7B43-001CC1124AE9}"/>
              </a:ext>
            </a:extLst>
          </p:cNvPr>
          <p:cNvSpPr txBox="1">
            <a:spLocks noGrp="1"/>
          </p:cNvSpPr>
          <p:nvPr>
            <p:ph type="sldNum" sz="quarter" idx="8"/>
          </p:nvPr>
        </p:nvSpPr>
        <p:spPr/>
        <p:txBody>
          <a:bodyPr/>
          <a:lstStyle>
            <a:lvl1pPr>
              <a:defRPr/>
            </a:lvl1pPr>
          </a:lstStyle>
          <a:p>
            <a:pPr lvl="0"/>
            <a:fld id="{2ECBCFBB-83C3-4A9F-8A9A-732AE0AF15A1}" type="slidenum">
              <a:t>‹Nr.›</a:t>
            </a:fld>
            <a:endParaRPr lang="cs-CZ"/>
          </a:p>
        </p:txBody>
      </p:sp>
    </p:spTree>
    <p:extLst>
      <p:ext uri="{BB962C8B-B14F-4D97-AF65-F5344CB8AC3E}">
        <p14:creationId xmlns:p14="http://schemas.microsoft.com/office/powerpoint/2010/main" val="78669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10A246D-F087-C317-7F8F-8B69C8BA9A5B}"/>
              </a:ext>
            </a:extLst>
          </p:cNvPr>
          <p:cNvSpPr txBox="1">
            <a:spLocks noGrp="1"/>
          </p:cNvSpPr>
          <p:nvPr>
            <p:ph type="dt" sz="half" idx="7"/>
          </p:nvPr>
        </p:nvSpPr>
        <p:spPr/>
        <p:txBody>
          <a:bodyPr/>
          <a:lstStyle>
            <a:lvl1pPr>
              <a:defRPr/>
            </a:lvl1pPr>
          </a:lstStyle>
          <a:p>
            <a:pPr lvl="0"/>
            <a:fld id="{CEBA345D-AEAD-4153-9074-FEB13B944CC7}" type="datetime1">
              <a:rPr lang="cs-CZ"/>
              <a:pPr lvl="0"/>
              <a:t>2.11.2022</a:t>
            </a:fld>
            <a:endParaRPr lang="cs-CZ"/>
          </a:p>
        </p:txBody>
      </p:sp>
      <p:sp>
        <p:nvSpPr>
          <p:cNvPr id="3" name="Fußzeilenplatzhalter 2">
            <a:extLst>
              <a:ext uri="{FF2B5EF4-FFF2-40B4-BE49-F238E27FC236}">
                <a16:creationId xmlns:a16="http://schemas.microsoft.com/office/drawing/2014/main" id="{9B898C82-3A3A-869F-1C41-9209414A78BE}"/>
              </a:ext>
            </a:extLst>
          </p:cNvPr>
          <p:cNvSpPr txBox="1">
            <a:spLocks noGrp="1"/>
          </p:cNvSpPr>
          <p:nvPr>
            <p:ph type="ftr" sz="quarter" idx="9"/>
          </p:nvPr>
        </p:nvSpPr>
        <p:spPr/>
        <p:txBody>
          <a:bodyPr/>
          <a:lstStyle>
            <a:lvl1pPr>
              <a:defRPr/>
            </a:lvl1pPr>
          </a:lstStyle>
          <a:p>
            <a:pPr lvl="0"/>
            <a:endParaRPr lang="cs-CZ"/>
          </a:p>
        </p:txBody>
      </p:sp>
      <p:sp>
        <p:nvSpPr>
          <p:cNvPr id="4" name="Foliennummernplatzhalter 3">
            <a:extLst>
              <a:ext uri="{FF2B5EF4-FFF2-40B4-BE49-F238E27FC236}">
                <a16:creationId xmlns:a16="http://schemas.microsoft.com/office/drawing/2014/main" id="{F8410DE0-7144-B0E6-E005-CBA85789EE10}"/>
              </a:ext>
            </a:extLst>
          </p:cNvPr>
          <p:cNvSpPr txBox="1">
            <a:spLocks noGrp="1"/>
          </p:cNvSpPr>
          <p:nvPr>
            <p:ph type="sldNum" sz="quarter" idx="8"/>
          </p:nvPr>
        </p:nvSpPr>
        <p:spPr/>
        <p:txBody>
          <a:bodyPr/>
          <a:lstStyle>
            <a:lvl1pPr>
              <a:defRPr/>
            </a:lvl1pPr>
          </a:lstStyle>
          <a:p>
            <a:pPr lvl="0"/>
            <a:fld id="{35673A9B-90BA-4998-B805-ED6066A44F00}" type="slidenum">
              <a:t>‹Nr.›</a:t>
            </a:fld>
            <a:endParaRPr lang="cs-CZ"/>
          </a:p>
        </p:txBody>
      </p:sp>
    </p:spTree>
    <p:extLst>
      <p:ext uri="{BB962C8B-B14F-4D97-AF65-F5344CB8AC3E}">
        <p14:creationId xmlns:p14="http://schemas.microsoft.com/office/powerpoint/2010/main" val="56314402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C7399-8CA1-AE92-FDCD-07EC63215FD3}"/>
              </a:ext>
            </a:extLst>
          </p:cNvPr>
          <p:cNvSpPr txBox="1">
            <a:spLocks noGrp="1"/>
          </p:cNvSpPr>
          <p:nvPr>
            <p:ph type="title"/>
          </p:nvPr>
        </p:nvSpPr>
        <p:spPr>
          <a:xfrm>
            <a:off x="839784" y="457200"/>
            <a:ext cx="3932240" cy="1600200"/>
          </a:xfrm>
        </p:spPr>
        <p:txBody>
          <a:bodyPr anchor="b"/>
          <a:lstStyle>
            <a:lvl1pPr>
              <a:defRPr sz="3200"/>
            </a:lvl1pPr>
          </a:lstStyle>
          <a:p>
            <a:pPr lvl="0"/>
            <a:r>
              <a:rPr lang="de-DE"/>
              <a:t>Mastertitelformat bearbeiten</a:t>
            </a:r>
            <a:endParaRPr lang="cs-CZ"/>
          </a:p>
        </p:txBody>
      </p:sp>
      <p:sp>
        <p:nvSpPr>
          <p:cNvPr id="3" name="Inhaltsplatzhalter 2">
            <a:extLst>
              <a:ext uri="{FF2B5EF4-FFF2-40B4-BE49-F238E27FC236}">
                <a16:creationId xmlns:a16="http://schemas.microsoft.com/office/drawing/2014/main" id="{2F2AA52C-14A0-D234-40B4-84FC7C57DED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cs-CZ"/>
          </a:p>
        </p:txBody>
      </p:sp>
      <p:sp>
        <p:nvSpPr>
          <p:cNvPr id="4" name="Textplatzhalter 3">
            <a:extLst>
              <a:ext uri="{FF2B5EF4-FFF2-40B4-BE49-F238E27FC236}">
                <a16:creationId xmlns:a16="http://schemas.microsoft.com/office/drawing/2014/main" id="{973290EE-A584-A4CA-3260-932F89AB663B}"/>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de-DE"/>
              <a:t>Mastertextformat bearbeiten</a:t>
            </a:r>
          </a:p>
        </p:txBody>
      </p:sp>
      <p:sp>
        <p:nvSpPr>
          <p:cNvPr id="5" name="Datumsplatzhalter 4">
            <a:extLst>
              <a:ext uri="{FF2B5EF4-FFF2-40B4-BE49-F238E27FC236}">
                <a16:creationId xmlns:a16="http://schemas.microsoft.com/office/drawing/2014/main" id="{87B243F5-09E8-FC47-40EA-43969A110619}"/>
              </a:ext>
            </a:extLst>
          </p:cNvPr>
          <p:cNvSpPr txBox="1">
            <a:spLocks noGrp="1"/>
          </p:cNvSpPr>
          <p:nvPr>
            <p:ph type="dt" sz="half" idx="7"/>
          </p:nvPr>
        </p:nvSpPr>
        <p:spPr/>
        <p:txBody>
          <a:bodyPr/>
          <a:lstStyle>
            <a:lvl1pPr>
              <a:defRPr/>
            </a:lvl1pPr>
          </a:lstStyle>
          <a:p>
            <a:pPr lvl="0"/>
            <a:fld id="{1E390B7C-A9E9-416E-9884-B1737851535C}" type="datetime1">
              <a:rPr lang="cs-CZ"/>
              <a:pPr lvl="0"/>
              <a:t>2.11.2022</a:t>
            </a:fld>
            <a:endParaRPr lang="cs-CZ"/>
          </a:p>
        </p:txBody>
      </p:sp>
      <p:sp>
        <p:nvSpPr>
          <p:cNvPr id="6" name="Fußzeilenplatzhalter 5">
            <a:extLst>
              <a:ext uri="{FF2B5EF4-FFF2-40B4-BE49-F238E27FC236}">
                <a16:creationId xmlns:a16="http://schemas.microsoft.com/office/drawing/2014/main" id="{ED514940-8388-C625-06B0-E6E979D446C5}"/>
              </a:ext>
            </a:extLst>
          </p:cNvPr>
          <p:cNvSpPr txBox="1">
            <a:spLocks noGrp="1"/>
          </p:cNvSpPr>
          <p:nvPr>
            <p:ph type="ftr" sz="quarter" idx="9"/>
          </p:nvPr>
        </p:nvSpPr>
        <p:spPr/>
        <p:txBody>
          <a:bodyPr/>
          <a:lstStyle>
            <a:lvl1pPr>
              <a:defRPr/>
            </a:lvl1pPr>
          </a:lstStyle>
          <a:p>
            <a:pPr lvl="0"/>
            <a:endParaRPr lang="cs-CZ"/>
          </a:p>
        </p:txBody>
      </p:sp>
      <p:sp>
        <p:nvSpPr>
          <p:cNvPr id="7" name="Foliennummernplatzhalter 6">
            <a:extLst>
              <a:ext uri="{FF2B5EF4-FFF2-40B4-BE49-F238E27FC236}">
                <a16:creationId xmlns:a16="http://schemas.microsoft.com/office/drawing/2014/main" id="{0FADDA75-78A8-6494-3C20-480D85C7CB03}"/>
              </a:ext>
            </a:extLst>
          </p:cNvPr>
          <p:cNvSpPr txBox="1">
            <a:spLocks noGrp="1"/>
          </p:cNvSpPr>
          <p:nvPr>
            <p:ph type="sldNum" sz="quarter" idx="8"/>
          </p:nvPr>
        </p:nvSpPr>
        <p:spPr/>
        <p:txBody>
          <a:bodyPr/>
          <a:lstStyle>
            <a:lvl1pPr>
              <a:defRPr/>
            </a:lvl1pPr>
          </a:lstStyle>
          <a:p>
            <a:pPr lvl="0"/>
            <a:fld id="{2BB7E632-E087-4652-914C-6240A6D04D17}" type="slidenum">
              <a:t>‹Nr.›</a:t>
            </a:fld>
            <a:endParaRPr lang="cs-CZ"/>
          </a:p>
        </p:txBody>
      </p:sp>
    </p:spTree>
    <p:extLst>
      <p:ext uri="{BB962C8B-B14F-4D97-AF65-F5344CB8AC3E}">
        <p14:creationId xmlns:p14="http://schemas.microsoft.com/office/powerpoint/2010/main" val="245605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736DB-EECB-4E73-7542-52BBA60F739E}"/>
              </a:ext>
            </a:extLst>
          </p:cNvPr>
          <p:cNvSpPr txBox="1">
            <a:spLocks noGrp="1"/>
          </p:cNvSpPr>
          <p:nvPr>
            <p:ph type="title"/>
          </p:nvPr>
        </p:nvSpPr>
        <p:spPr>
          <a:xfrm>
            <a:off x="839784" y="457200"/>
            <a:ext cx="3932240" cy="1600200"/>
          </a:xfrm>
        </p:spPr>
        <p:txBody>
          <a:bodyPr anchor="b"/>
          <a:lstStyle>
            <a:lvl1pPr>
              <a:defRPr sz="3200"/>
            </a:lvl1pPr>
          </a:lstStyle>
          <a:p>
            <a:pPr lvl="0"/>
            <a:r>
              <a:rPr lang="de-DE"/>
              <a:t>Mastertitelformat bearbeiten</a:t>
            </a:r>
            <a:endParaRPr lang="cs-CZ"/>
          </a:p>
        </p:txBody>
      </p:sp>
      <p:sp>
        <p:nvSpPr>
          <p:cNvPr id="3" name="Bildplatzhalter 2">
            <a:extLst>
              <a:ext uri="{FF2B5EF4-FFF2-40B4-BE49-F238E27FC236}">
                <a16:creationId xmlns:a16="http://schemas.microsoft.com/office/drawing/2014/main" id="{A5374E89-39A5-E020-E099-7CC737FBC851}"/>
              </a:ext>
            </a:extLst>
          </p:cNvPr>
          <p:cNvSpPr txBox="1">
            <a:spLocks noGrp="1"/>
          </p:cNvSpPr>
          <p:nvPr>
            <p:ph type="pic" idx="1"/>
          </p:nvPr>
        </p:nvSpPr>
        <p:spPr>
          <a:xfrm>
            <a:off x="5183184" y="987423"/>
            <a:ext cx="6172200" cy="4873623"/>
          </a:xfrm>
        </p:spPr>
        <p:txBody>
          <a:bodyPr/>
          <a:lstStyle>
            <a:lvl1pPr marL="0" indent="0">
              <a:buNone/>
              <a:defRPr lang="cs-CZ" sz="3200"/>
            </a:lvl1pPr>
          </a:lstStyle>
          <a:p>
            <a:pPr lvl="0"/>
            <a:endParaRPr lang="cs-CZ"/>
          </a:p>
        </p:txBody>
      </p:sp>
      <p:sp>
        <p:nvSpPr>
          <p:cNvPr id="4" name="Textplatzhalter 3">
            <a:extLst>
              <a:ext uri="{FF2B5EF4-FFF2-40B4-BE49-F238E27FC236}">
                <a16:creationId xmlns:a16="http://schemas.microsoft.com/office/drawing/2014/main" id="{CAAAE94F-9222-4032-D74C-9EB50FB01AB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de-DE"/>
              <a:t>Mastertextformat bearbeiten</a:t>
            </a:r>
          </a:p>
        </p:txBody>
      </p:sp>
      <p:sp>
        <p:nvSpPr>
          <p:cNvPr id="5" name="Datumsplatzhalter 4">
            <a:extLst>
              <a:ext uri="{FF2B5EF4-FFF2-40B4-BE49-F238E27FC236}">
                <a16:creationId xmlns:a16="http://schemas.microsoft.com/office/drawing/2014/main" id="{E72610EB-F6DB-A1A6-0A23-F6BF62A2F748}"/>
              </a:ext>
            </a:extLst>
          </p:cNvPr>
          <p:cNvSpPr txBox="1">
            <a:spLocks noGrp="1"/>
          </p:cNvSpPr>
          <p:nvPr>
            <p:ph type="dt" sz="half" idx="7"/>
          </p:nvPr>
        </p:nvSpPr>
        <p:spPr/>
        <p:txBody>
          <a:bodyPr/>
          <a:lstStyle>
            <a:lvl1pPr>
              <a:defRPr/>
            </a:lvl1pPr>
          </a:lstStyle>
          <a:p>
            <a:pPr lvl="0"/>
            <a:fld id="{C1119851-BB82-4A10-909F-5804090B0118}" type="datetime1">
              <a:rPr lang="cs-CZ"/>
              <a:pPr lvl="0"/>
              <a:t>2.11.2022</a:t>
            </a:fld>
            <a:endParaRPr lang="cs-CZ"/>
          </a:p>
        </p:txBody>
      </p:sp>
      <p:sp>
        <p:nvSpPr>
          <p:cNvPr id="6" name="Fußzeilenplatzhalter 5">
            <a:extLst>
              <a:ext uri="{FF2B5EF4-FFF2-40B4-BE49-F238E27FC236}">
                <a16:creationId xmlns:a16="http://schemas.microsoft.com/office/drawing/2014/main" id="{9B2B913F-1B9D-BC48-A212-DE05FED0E96D}"/>
              </a:ext>
            </a:extLst>
          </p:cNvPr>
          <p:cNvSpPr txBox="1">
            <a:spLocks noGrp="1"/>
          </p:cNvSpPr>
          <p:nvPr>
            <p:ph type="ftr" sz="quarter" idx="9"/>
          </p:nvPr>
        </p:nvSpPr>
        <p:spPr/>
        <p:txBody>
          <a:bodyPr/>
          <a:lstStyle>
            <a:lvl1pPr>
              <a:defRPr/>
            </a:lvl1pPr>
          </a:lstStyle>
          <a:p>
            <a:pPr lvl="0"/>
            <a:endParaRPr lang="cs-CZ"/>
          </a:p>
        </p:txBody>
      </p:sp>
      <p:sp>
        <p:nvSpPr>
          <p:cNvPr id="7" name="Foliennummernplatzhalter 6">
            <a:extLst>
              <a:ext uri="{FF2B5EF4-FFF2-40B4-BE49-F238E27FC236}">
                <a16:creationId xmlns:a16="http://schemas.microsoft.com/office/drawing/2014/main" id="{113FB4FA-86C1-089E-B9A7-3E6CE3ED3A27}"/>
              </a:ext>
            </a:extLst>
          </p:cNvPr>
          <p:cNvSpPr txBox="1">
            <a:spLocks noGrp="1"/>
          </p:cNvSpPr>
          <p:nvPr>
            <p:ph type="sldNum" sz="quarter" idx="8"/>
          </p:nvPr>
        </p:nvSpPr>
        <p:spPr/>
        <p:txBody>
          <a:bodyPr/>
          <a:lstStyle>
            <a:lvl1pPr>
              <a:defRPr/>
            </a:lvl1pPr>
          </a:lstStyle>
          <a:p>
            <a:pPr lvl="0"/>
            <a:fld id="{1FF53CA7-4AFF-4419-91DF-7B7F8257899F}" type="slidenum">
              <a:t>‹Nr.›</a:t>
            </a:fld>
            <a:endParaRPr lang="cs-CZ"/>
          </a:p>
        </p:txBody>
      </p:sp>
    </p:spTree>
    <p:extLst>
      <p:ext uri="{BB962C8B-B14F-4D97-AF65-F5344CB8AC3E}">
        <p14:creationId xmlns:p14="http://schemas.microsoft.com/office/powerpoint/2010/main" val="132913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977A516-CA7D-248A-09AA-4514B4440054}"/>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de-DE"/>
              <a:t>Mastertitelformat bearbeiten</a:t>
            </a:r>
            <a:endParaRPr lang="cs-CZ"/>
          </a:p>
        </p:txBody>
      </p:sp>
      <p:sp>
        <p:nvSpPr>
          <p:cNvPr id="3" name="Textplatzhalter 2">
            <a:extLst>
              <a:ext uri="{FF2B5EF4-FFF2-40B4-BE49-F238E27FC236}">
                <a16:creationId xmlns:a16="http://schemas.microsoft.com/office/drawing/2014/main" id="{C4EB38CB-A4DD-62A3-FCBC-553B0F5298DB}"/>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cs-CZ"/>
          </a:p>
        </p:txBody>
      </p:sp>
      <p:sp>
        <p:nvSpPr>
          <p:cNvPr id="4" name="Datumsplatzhalter 3">
            <a:extLst>
              <a:ext uri="{FF2B5EF4-FFF2-40B4-BE49-F238E27FC236}">
                <a16:creationId xmlns:a16="http://schemas.microsoft.com/office/drawing/2014/main" id="{93BD7077-CA52-4F1F-9215-8D707245E78D}"/>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898989"/>
                </a:solidFill>
                <a:uFillTx/>
                <a:latin typeface="Calibri"/>
              </a:defRPr>
            </a:lvl1pPr>
          </a:lstStyle>
          <a:p>
            <a:pPr lvl="0"/>
            <a:fld id="{D2AE9840-1082-43E5-AFB8-7CC526989211}" type="datetime1">
              <a:rPr lang="cs-CZ"/>
              <a:pPr lvl="0"/>
              <a:t>2.11.2022</a:t>
            </a:fld>
            <a:endParaRPr lang="cs-CZ"/>
          </a:p>
        </p:txBody>
      </p:sp>
      <p:sp>
        <p:nvSpPr>
          <p:cNvPr id="5" name="Fußzeilenplatzhalter 4">
            <a:extLst>
              <a:ext uri="{FF2B5EF4-FFF2-40B4-BE49-F238E27FC236}">
                <a16:creationId xmlns:a16="http://schemas.microsoft.com/office/drawing/2014/main" id="{1D861BFA-EFB8-4AC8-95A4-1D66A9B02162}"/>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cs-CZ" sz="1200" b="0" i="0" u="none" strike="noStrike" kern="1200" cap="none" spc="0" baseline="0">
                <a:solidFill>
                  <a:srgbClr val="898989"/>
                </a:solidFill>
                <a:uFillTx/>
                <a:latin typeface="Calibri"/>
              </a:defRPr>
            </a:lvl1pPr>
          </a:lstStyle>
          <a:p>
            <a:pPr lvl="0"/>
            <a:endParaRPr lang="cs-CZ"/>
          </a:p>
        </p:txBody>
      </p:sp>
      <p:sp>
        <p:nvSpPr>
          <p:cNvPr id="6" name="Foliennummernplatzhalter 5">
            <a:extLst>
              <a:ext uri="{FF2B5EF4-FFF2-40B4-BE49-F238E27FC236}">
                <a16:creationId xmlns:a16="http://schemas.microsoft.com/office/drawing/2014/main" id="{AEE333ED-D593-2C8C-0E60-A7EB81807A20}"/>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cs-CZ" sz="1200" b="0" i="0" u="none" strike="noStrike" kern="1200" cap="none" spc="0" baseline="0">
                <a:solidFill>
                  <a:srgbClr val="898989"/>
                </a:solidFill>
                <a:uFillTx/>
                <a:latin typeface="Calibri"/>
              </a:defRPr>
            </a:lvl1pPr>
          </a:lstStyle>
          <a:p>
            <a:pPr lvl="0"/>
            <a:fld id="{45D75A5B-26FF-41AF-8E77-9C20BFDD489C}" type="slidenum">
              <a:t>‹Nr.›</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de-DE"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BAC1D-468A-2DD3-54E3-230C36733077}"/>
              </a:ext>
            </a:extLst>
          </p:cNvPr>
          <p:cNvSpPr txBox="1">
            <a:spLocks noGrp="1"/>
          </p:cNvSpPr>
          <p:nvPr>
            <p:ph type="ctrTitle"/>
          </p:nvPr>
        </p:nvSpPr>
        <p:spPr/>
        <p:txBody>
          <a:bodyPr/>
          <a:lstStyle/>
          <a:p>
            <a:pPr lvl="0"/>
            <a:r>
              <a:rPr lang="de-DE"/>
              <a:t>Jakob Wassermann</a:t>
            </a:r>
            <a:endParaRPr lang="cs-CZ"/>
          </a:p>
        </p:txBody>
      </p:sp>
      <p:sp>
        <p:nvSpPr>
          <p:cNvPr id="3" name="Untertitel 2">
            <a:extLst>
              <a:ext uri="{FF2B5EF4-FFF2-40B4-BE49-F238E27FC236}">
                <a16:creationId xmlns:a16="http://schemas.microsoft.com/office/drawing/2014/main" id="{5A2BA0B5-2D08-BB56-B935-893B03EFD3F1}"/>
              </a:ext>
            </a:extLst>
          </p:cNvPr>
          <p:cNvSpPr txBox="1">
            <a:spLocks noGrp="1"/>
          </p:cNvSpPr>
          <p:nvPr>
            <p:ph type="subTitle" idx="1"/>
          </p:nvPr>
        </p:nvSpPr>
        <p:spPr/>
        <p:txBody>
          <a:bodyPr/>
          <a:lstStyle/>
          <a:p>
            <a:pPr lvl="0"/>
            <a:r>
              <a:rPr lang="de-DE"/>
              <a:t>(1873-1934)</a:t>
            </a:r>
            <a:endParaRPr lang="cs-C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EE142-7CAE-5C26-C13B-5AC3443BBCF4}"/>
              </a:ext>
            </a:extLst>
          </p:cNvPr>
          <p:cNvSpPr>
            <a:spLocks noGrp="1"/>
          </p:cNvSpPr>
          <p:nvPr>
            <p:ph type="title"/>
          </p:nvPr>
        </p:nvSpPr>
        <p:spPr/>
        <p:txBody>
          <a:bodyPr>
            <a:normAutofit/>
          </a:bodyPr>
          <a:lstStyle/>
          <a:p>
            <a:r>
              <a:rPr lang="de-DE" sz="2000" b="1" dirty="0"/>
              <a:t>M</a:t>
            </a:r>
            <a:r>
              <a:rPr lang="cs-CZ" sz="2000" b="1" dirty="0" err="1"/>
              <a:t>oritz</a:t>
            </a:r>
            <a:r>
              <a:rPr lang="de-DE" sz="2000" b="1" dirty="0"/>
              <a:t> Goldstein, Deutsch- jüdischer Parnass</a:t>
            </a:r>
            <a:r>
              <a:rPr lang="cs-CZ" sz="2000" b="1" dirty="0"/>
              <a:t>.</a:t>
            </a:r>
            <a:br>
              <a:rPr lang="cs-CZ" sz="2000" dirty="0"/>
            </a:br>
            <a:r>
              <a:rPr lang="de-DE" sz="2000" dirty="0"/>
              <a:t>Kunstwart, Jg. 25, Heft 11, 1912, S. 281-94 </a:t>
            </a:r>
            <a:br>
              <a:rPr lang="cs-CZ" sz="2000" dirty="0"/>
            </a:br>
            <a:r>
              <a:rPr lang="de-DE" sz="2000" dirty="0"/>
              <a:t>Programm </a:t>
            </a:r>
            <a:r>
              <a:rPr lang="cs-CZ" sz="2000" dirty="0" err="1"/>
              <a:t>eine</a:t>
            </a:r>
            <a:r>
              <a:rPr lang="de-DE" sz="2000" dirty="0"/>
              <a:t>r</a:t>
            </a:r>
            <a:r>
              <a:rPr lang="cs-CZ" sz="2000" dirty="0"/>
              <a:t> </a:t>
            </a:r>
            <a:r>
              <a:rPr lang="cs-CZ" sz="2000" dirty="0" err="1"/>
              <a:t>deutschsprachige</a:t>
            </a:r>
            <a:r>
              <a:rPr lang="de-DE" sz="2000" dirty="0"/>
              <a:t>n</a:t>
            </a:r>
            <a:r>
              <a:rPr lang="cs-CZ" sz="2000" dirty="0"/>
              <a:t> j</a:t>
            </a:r>
            <a:r>
              <a:rPr lang="de-DE" sz="2000" dirty="0"/>
              <a:t>ü</a:t>
            </a:r>
            <a:r>
              <a:rPr lang="cs-CZ" sz="2000" dirty="0" err="1"/>
              <a:t>dische</a:t>
            </a:r>
            <a:r>
              <a:rPr lang="de-DE" sz="2000" dirty="0"/>
              <a:t>n</a:t>
            </a:r>
            <a:r>
              <a:rPr lang="cs-CZ" sz="2000" dirty="0"/>
              <a:t> </a:t>
            </a:r>
            <a:r>
              <a:rPr lang="cs-CZ" sz="2000" dirty="0" err="1"/>
              <a:t>Nationalliteratur</a:t>
            </a:r>
            <a:endParaRPr lang="cs-CZ" sz="2000" dirty="0"/>
          </a:p>
        </p:txBody>
      </p:sp>
      <p:sp>
        <p:nvSpPr>
          <p:cNvPr id="3" name="Inhaltsplatzhalter 2">
            <a:extLst>
              <a:ext uri="{FF2B5EF4-FFF2-40B4-BE49-F238E27FC236}">
                <a16:creationId xmlns:a16="http://schemas.microsoft.com/office/drawing/2014/main" id="{0D5901AA-31F3-2251-275A-02A48C7607AC}"/>
              </a:ext>
            </a:extLst>
          </p:cNvPr>
          <p:cNvSpPr>
            <a:spLocks noGrp="1"/>
          </p:cNvSpPr>
          <p:nvPr>
            <p:ph idx="1"/>
          </p:nvPr>
        </p:nvSpPr>
        <p:spPr/>
        <p:txBody>
          <a:bodyPr>
            <a:normAutofit fontScale="40000" lnSpcReduction="20000"/>
          </a:bodyPr>
          <a:lstStyle/>
          <a:p>
            <a:pPr marL="0" indent="0">
              <a:buNone/>
            </a:pPr>
            <a:r>
              <a:rPr lang="de-DE" sz="5500" dirty="0">
                <a:latin typeface="Calibri Light" panose="020F0302020204030204" pitchFamily="34" charset="0"/>
                <a:cs typeface="Calibri Light" panose="020F0302020204030204" pitchFamily="34" charset="0"/>
              </a:rPr>
              <a:t>In der Tat: für einen produktiven oder </a:t>
            </a:r>
            <a:r>
              <a:rPr lang="de-DE" sz="5500" dirty="0" err="1">
                <a:latin typeface="Calibri Light" panose="020F0302020204030204" pitchFamily="34" charset="0"/>
                <a:cs typeface="Calibri Light" panose="020F0302020204030204" pitchFamily="34" charset="0"/>
              </a:rPr>
              <a:t>sonstwie</a:t>
            </a:r>
            <a:r>
              <a:rPr lang="de-DE" sz="5500" dirty="0">
                <a:latin typeface="Calibri Light" panose="020F0302020204030204" pitchFamily="34" charset="0"/>
                <a:cs typeface="Calibri Light" panose="020F0302020204030204" pitchFamily="34" charset="0"/>
              </a:rPr>
              <a:t> an der Kultur mitarbeitenden deutschen Juden wäre die einzige Rettung aus der Halbheit, aus dem Zwitterwesen, aus Verleumdung und Verdächtigung, aus Ungerechtigkeit und Übelwollen: der Sprung in die neuhebräische Literatur. Die einzige Rettung und zugleich die unfehlbar sichere: hier ist jungfräulicher Boden, sind Schaffensmöglichkeiten ins Unendliche, und hier hört jede ungerechte Vergleichung auf, hier wird kein Widerstand der Wirtsvölker gegen „</a:t>
            </a:r>
            <a:r>
              <a:rPr lang="de-DE" sz="5500" dirty="0" err="1">
                <a:latin typeface="Calibri Light" panose="020F0302020204030204" pitchFamily="34" charset="0"/>
                <a:cs typeface="Calibri Light" panose="020F0302020204030204" pitchFamily="34" charset="0"/>
              </a:rPr>
              <a:t>Verjudung</a:t>
            </a:r>
            <a:r>
              <a:rPr lang="de-DE" sz="5500" dirty="0">
                <a:latin typeface="Calibri Light" panose="020F0302020204030204" pitchFamily="34" charset="0"/>
                <a:cs typeface="Calibri Light" panose="020F0302020204030204" pitchFamily="34" charset="0"/>
              </a:rPr>
              <a:t>“ ihrer Nationalliteratur mehr geweckt, hier wird das Wort Jude von selbst zum Ehrennamen; denn hier mit einem Male hat es keinen Sinn mehr, von uns etwas andres zu verlangen, als dass wir jüdisch sind, mit Leib und Seele, mit Sitten, Anschauungen, Empfindungen, mit Vorzügen und Fehlern. Wohl jenen Glücklichen, die auf dieser Bahn nach der Palme laufen dürfen!</a:t>
            </a:r>
          </a:p>
          <a:p>
            <a:pPr marL="0" indent="0">
              <a:buNone/>
            </a:pPr>
            <a:r>
              <a:rPr lang="de-DE" sz="5500" dirty="0">
                <a:latin typeface="Calibri Light" panose="020F0302020204030204" pitchFamily="34" charset="0"/>
                <a:cs typeface="Calibri Light" panose="020F0302020204030204" pitchFamily="34" charset="0"/>
              </a:rPr>
              <a:t>Uns andern aber geht es wie Moses, der das gelobte Land schauen, doch nicht betreten durfte. Wir aus dem Ghetto Entlaufenen, wir glücklich-unglücklichen Erben westeuropäischer Kultur, wir Ewig-Halben, wir Ausgeschlossenen und Heimatlosen, wir können mit dieser neuen Möglichkeit nichts anfangen, der junge Frühling, der aus den alten Stämmen hebräischer Sprache längst zu keimen begonnen hat, für uns grünt er nicht, über unserm Leben steht das graue Wort: sich abfinden! [291]</a:t>
            </a:r>
          </a:p>
          <a:p>
            <a:pPr marL="0" indent="0">
              <a:buNone/>
            </a:pPr>
            <a:endParaRPr lang="de-DE" sz="5500" dirty="0">
              <a:latin typeface="Calibri Light" panose="020F0302020204030204" pitchFamily="34" charset="0"/>
              <a:cs typeface="Calibri Light" panose="020F0302020204030204" pitchFamily="34" charset="0"/>
            </a:endParaRPr>
          </a:p>
          <a:p>
            <a:pPr marL="0" indent="0">
              <a:buNone/>
            </a:pPr>
            <a:endParaRPr lang="cs-CZ" dirty="0"/>
          </a:p>
        </p:txBody>
      </p:sp>
    </p:spTree>
    <p:extLst>
      <p:ext uri="{BB962C8B-B14F-4D97-AF65-F5344CB8AC3E}">
        <p14:creationId xmlns:p14="http://schemas.microsoft.com/office/powerpoint/2010/main" val="378921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3C0BA0-812A-CF75-4761-A1831B71102F}"/>
              </a:ext>
            </a:extLst>
          </p:cNvPr>
          <p:cNvSpPr>
            <a:spLocks noGrp="1"/>
          </p:cNvSpPr>
          <p:nvPr>
            <p:ph type="title"/>
          </p:nvPr>
        </p:nvSpPr>
        <p:spPr/>
        <p:txBody>
          <a:bodyPr>
            <a:normAutofit/>
          </a:bodyPr>
          <a:lstStyle/>
          <a:p>
            <a:r>
              <a:rPr lang="de-DE" sz="2800" b="1" dirty="0"/>
              <a:t>M</a:t>
            </a:r>
            <a:r>
              <a:rPr lang="cs-CZ" sz="2800" b="1" dirty="0" err="1"/>
              <a:t>oritz</a:t>
            </a:r>
            <a:r>
              <a:rPr lang="de-DE" sz="2800" b="1" dirty="0"/>
              <a:t> Goldstein, Deutsch- jüdischer Parnass</a:t>
            </a:r>
            <a:endParaRPr lang="cs-CZ" sz="2800" dirty="0"/>
          </a:p>
        </p:txBody>
      </p:sp>
      <p:sp>
        <p:nvSpPr>
          <p:cNvPr id="3" name="Inhaltsplatzhalter 2">
            <a:extLst>
              <a:ext uri="{FF2B5EF4-FFF2-40B4-BE49-F238E27FC236}">
                <a16:creationId xmlns:a16="http://schemas.microsoft.com/office/drawing/2014/main" id="{283273E0-42BB-DA74-F5A1-456D7EED6C9F}"/>
              </a:ext>
            </a:extLst>
          </p:cNvPr>
          <p:cNvSpPr>
            <a:spLocks noGrp="1"/>
          </p:cNvSpPr>
          <p:nvPr>
            <p:ph idx="1"/>
          </p:nvPr>
        </p:nvSpPr>
        <p:spPr/>
        <p:txBody>
          <a:bodyPr>
            <a:normAutofit fontScale="70000" lnSpcReduction="20000"/>
          </a:bodyPr>
          <a:lstStyle/>
          <a:p>
            <a:pPr marL="0" indent="0">
              <a:buNone/>
            </a:pPr>
            <a:r>
              <a:rPr lang="de-DE" sz="2800" dirty="0">
                <a:latin typeface="Calibri Light" panose="020F0302020204030204" pitchFamily="34" charset="0"/>
                <a:cs typeface="Calibri Light" panose="020F0302020204030204" pitchFamily="34" charset="0"/>
              </a:rPr>
              <a:t>Denn wir deutschen Juden, wir heute Lebenden, wir können </a:t>
            </a:r>
            <a:r>
              <a:rPr lang="de-DE" sz="2800" dirty="0" err="1">
                <a:latin typeface="Calibri Light" panose="020F0302020204030204" pitchFamily="34" charset="0"/>
                <a:cs typeface="Calibri Light" panose="020F0302020204030204" pitchFamily="34" charset="0"/>
              </a:rPr>
              <a:t>ebensowenig</a:t>
            </a:r>
            <a:r>
              <a:rPr lang="de-DE" sz="2800" dirty="0">
                <a:latin typeface="Calibri Light" panose="020F0302020204030204" pitchFamily="34" charset="0"/>
                <a:cs typeface="Calibri Light" panose="020F0302020204030204" pitchFamily="34" charset="0"/>
              </a:rPr>
              <a:t> hebräische Dichter werden, wie wir nach Zion auswandern können. Oder mit andern Worten: so sehr wir wünschen müssen, jüdische und nichtjüdische Deutsche kulturell reinlich voneinander zu scheiden, um aus dem Kompromiss, der Halbheit, der Menschen- und Mannesunwürdigkeit herauszukommen, so unmöglich scheint das, wenigstens in absehbarer Zeit. Denn trotz Verfolgung, Verhöhnung, Missachtung ist das Judentum im Laufe einer mehr als tausendjährigen Gemeinschaft mit dem Deutschtum so eng in den Wurzeln verwachsen, dass beide nicht mehr voneinander gelöst werden können.</a:t>
            </a:r>
            <a:endParaRPr lang="cs-CZ" sz="2800" dirty="0">
              <a:latin typeface="Calibri Light" panose="020F0302020204030204" pitchFamily="34" charset="0"/>
              <a:cs typeface="Calibri Light" panose="020F0302020204030204" pitchFamily="34" charset="0"/>
            </a:endParaRPr>
          </a:p>
          <a:p>
            <a:pPr marL="0" indent="0">
              <a:buNone/>
            </a:pPr>
            <a:r>
              <a:rPr lang="cs-CZ" sz="2800" dirty="0">
                <a:latin typeface="Calibri Light" panose="020F0302020204030204" pitchFamily="34" charset="0"/>
                <a:cs typeface="Calibri Light" panose="020F0302020204030204" pitchFamily="34" charset="0"/>
              </a:rPr>
              <a:t>…</a:t>
            </a:r>
          </a:p>
          <a:p>
            <a:pPr marL="0" indent="0">
              <a:buNone/>
            </a:pPr>
            <a:r>
              <a:rPr lang="de-DE" sz="2800" dirty="0">
                <a:latin typeface="Calibri Light" panose="020F0302020204030204" pitchFamily="34" charset="0"/>
                <a:cs typeface="Calibri Light" panose="020F0302020204030204" pitchFamily="34" charset="0"/>
              </a:rPr>
              <a:t>Wir predigen zwar</a:t>
            </a:r>
            <a:r>
              <a:rPr lang="cs-CZ" sz="2800" dirty="0">
                <a:latin typeface="Calibri Light" panose="020F0302020204030204" pitchFamily="34" charset="0"/>
                <a:cs typeface="Calibri Light" panose="020F0302020204030204" pitchFamily="34" charset="0"/>
              </a:rPr>
              <a:t> </a:t>
            </a:r>
            <a:r>
              <a:rPr lang="de-DE" sz="2800" dirty="0">
                <a:latin typeface="Calibri Light" panose="020F0302020204030204" pitchFamily="34" charset="0"/>
                <a:cs typeface="Calibri Light" panose="020F0302020204030204" pitchFamily="34" charset="0"/>
              </a:rPr>
              <a:t>nicht [293] mehr eine „mosaische Konfession“, sondern glauben an ein jüdisches</a:t>
            </a:r>
            <a:r>
              <a:rPr lang="cs-CZ" sz="2800" dirty="0">
                <a:latin typeface="Calibri Light" panose="020F0302020204030204" pitchFamily="34" charset="0"/>
                <a:cs typeface="Calibri Light" panose="020F0302020204030204" pitchFamily="34" charset="0"/>
              </a:rPr>
              <a:t> </a:t>
            </a:r>
            <a:r>
              <a:rPr lang="de-DE" sz="2800" dirty="0">
                <a:latin typeface="Calibri Light" panose="020F0302020204030204" pitchFamily="34" charset="0"/>
                <a:cs typeface="Calibri Light" panose="020F0302020204030204" pitchFamily="34" charset="0"/>
              </a:rPr>
              <a:t>Volk mit angeborenen unverwischbaren Merkmalen. Aber so einfach, wie sich in</a:t>
            </a:r>
            <a:r>
              <a:rPr lang="cs-CZ" sz="2800" dirty="0">
                <a:latin typeface="Calibri Light" panose="020F0302020204030204" pitchFamily="34" charset="0"/>
                <a:cs typeface="Calibri Light" panose="020F0302020204030204" pitchFamily="34" charset="0"/>
              </a:rPr>
              <a:t> </a:t>
            </a:r>
            <a:r>
              <a:rPr lang="de-DE" sz="2800" dirty="0">
                <a:latin typeface="Calibri Light" panose="020F0302020204030204" pitchFamily="34" charset="0"/>
                <a:cs typeface="Calibri Light" panose="020F0302020204030204" pitchFamily="34" charset="0"/>
              </a:rPr>
              <a:t>gewissen Köpfen hüben und drüben die Welt malt, ist sie denn doch nicht. Germanen und Juden als Gegensätze zu behandeln, ist eine Vergewaltigung, eine Fälschung.</a:t>
            </a:r>
            <a:r>
              <a:rPr lang="cs-CZ" sz="2800" dirty="0">
                <a:latin typeface="Calibri Light" panose="020F0302020204030204" pitchFamily="34" charset="0"/>
                <a:cs typeface="Calibri Light" panose="020F0302020204030204" pitchFamily="34" charset="0"/>
              </a:rPr>
              <a:t> </a:t>
            </a:r>
            <a:r>
              <a:rPr lang="de-DE" sz="2800" dirty="0">
                <a:latin typeface="Calibri Light" panose="020F0302020204030204" pitchFamily="34" charset="0"/>
                <a:cs typeface="Calibri Light" panose="020F0302020204030204" pitchFamily="34" charset="0"/>
              </a:rPr>
              <a:t>Mag uns immerhin manches trennen: was wir gemein haben, ist mehr, wenn man</a:t>
            </a:r>
            <a:r>
              <a:rPr lang="cs-CZ" sz="2800" dirty="0">
                <a:latin typeface="Calibri Light" panose="020F0302020204030204" pitchFamily="34" charset="0"/>
                <a:cs typeface="Calibri Light" panose="020F0302020204030204" pitchFamily="34" charset="0"/>
              </a:rPr>
              <a:t> </a:t>
            </a:r>
            <a:r>
              <a:rPr lang="de-DE" sz="2800" dirty="0">
                <a:latin typeface="Calibri Light" panose="020F0302020204030204" pitchFamily="34" charset="0"/>
                <a:cs typeface="Calibri Light" panose="020F0302020204030204" pitchFamily="34" charset="0"/>
              </a:rPr>
              <a:t>nur ehrlich genug ist, das Verbindende zu sehen. Denn wären wir auch nirgends</a:t>
            </a:r>
            <a:r>
              <a:rPr lang="cs-CZ" sz="2800" dirty="0">
                <a:latin typeface="Calibri Light" panose="020F0302020204030204" pitchFamily="34" charset="0"/>
                <a:cs typeface="Calibri Light" panose="020F0302020204030204" pitchFamily="34" charset="0"/>
              </a:rPr>
              <a:t> </a:t>
            </a:r>
            <a:r>
              <a:rPr lang="de-DE" sz="2800" dirty="0">
                <a:latin typeface="Calibri Light" panose="020F0302020204030204" pitchFamily="34" charset="0"/>
                <a:cs typeface="Calibri Light" panose="020F0302020204030204" pitchFamily="34" charset="0"/>
              </a:rPr>
              <a:t>sonst Genossen, so sind wir doch gewiss Zeitgenossen und haben alles miteinander</a:t>
            </a:r>
            <a:r>
              <a:rPr lang="cs-CZ" sz="2800" dirty="0">
                <a:latin typeface="Calibri Light" panose="020F0302020204030204" pitchFamily="34" charset="0"/>
                <a:cs typeface="Calibri Light" panose="020F0302020204030204" pitchFamily="34" charset="0"/>
              </a:rPr>
              <a:t> </a:t>
            </a:r>
            <a:r>
              <a:rPr lang="de-DE" sz="2800" dirty="0">
                <a:latin typeface="Calibri Light" panose="020F0302020204030204" pitchFamily="34" charset="0"/>
                <a:cs typeface="Calibri Light" panose="020F0302020204030204" pitchFamily="34" charset="0"/>
              </a:rPr>
              <a:t>gemein, was die Zeit an Aufgaben und Forderungen an uns heranträgt. </a:t>
            </a:r>
            <a:r>
              <a:rPr lang="cs-CZ" sz="2800" dirty="0">
                <a:latin typeface="Calibri Light" panose="020F0302020204030204" pitchFamily="34" charset="0"/>
                <a:cs typeface="Calibri Light" panose="020F0302020204030204" pitchFamily="34" charset="0"/>
              </a:rPr>
              <a:t> …</a:t>
            </a:r>
          </a:p>
          <a:p>
            <a:pPr marL="0" indent="0">
              <a:buNone/>
            </a:pPr>
            <a:r>
              <a:rPr lang="de-DE" sz="2800" dirty="0">
                <a:latin typeface="Calibri Light" panose="020F0302020204030204" pitchFamily="34" charset="0"/>
                <a:cs typeface="Calibri Light" panose="020F0302020204030204" pitchFamily="34" charset="0"/>
              </a:rPr>
              <a:t>Der dämonisch-lasterhafte Shylock und der</a:t>
            </a:r>
            <a:r>
              <a:rPr lang="cs-CZ" sz="2800" dirty="0">
                <a:latin typeface="Calibri Light" panose="020F0302020204030204" pitchFamily="34" charset="0"/>
                <a:cs typeface="Calibri Light" panose="020F0302020204030204" pitchFamily="34" charset="0"/>
              </a:rPr>
              <a:t> </a:t>
            </a:r>
            <a:r>
              <a:rPr lang="de-DE" sz="2800" dirty="0">
                <a:latin typeface="Calibri Light" panose="020F0302020204030204" pitchFamily="34" charset="0"/>
                <a:cs typeface="Calibri Light" panose="020F0302020204030204" pitchFamily="34" charset="0"/>
              </a:rPr>
              <a:t>karikierte oder gutmütig-komische Trödeljude – bisher gab es fast nur diese beiden</a:t>
            </a:r>
            <a:r>
              <a:rPr lang="cs-CZ" sz="2800" dirty="0">
                <a:latin typeface="Calibri Light" panose="020F0302020204030204" pitchFamily="34" charset="0"/>
                <a:cs typeface="Calibri Light" panose="020F0302020204030204" pitchFamily="34" charset="0"/>
              </a:rPr>
              <a:t> </a:t>
            </a:r>
            <a:r>
              <a:rPr lang="de-DE" sz="2800" dirty="0">
                <a:latin typeface="Calibri Light" panose="020F0302020204030204" pitchFamily="34" charset="0"/>
                <a:cs typeface="Calibri Light" panose="020F0302020204030204" pitchFamily="34" charset="0"/>
              </a:rPr>
              <a:t>Extreme. Der Jude, der unser Ebenbild ist, unser jüdisches Ideal des Juden fehlt</a:t>
            </a:r>
            <a:r>
              <a:rPr lang="cs-CZ" sz="2800" dirty="0">
                <a:latin typeface="Calibri Light" panose="020F0302020204030204" pitchFamily="34" charset="0"/>
                <a:cs typeface="Calibri Light" panose="020F0302020204030204" pitchFamily="34" charset="0"/>
              </a:rPr>
              <a:t> </a:t>
            </a:r>
            <a:r>
              <a:rPr lang="de-DE" sz="2800" dirty="0">
                <a:latin typeface="Calibri Light" panose="020F0302020204030204" pitchFamily="34" charset="0"/>
                <a:cs typeface="Calibri Light" panose="020F0302020204030204" pitchFamily="34" charset="0"/>
              </a:rPr>
              <a:t>noch. Jüdische Dichter, heran!</a:t>
            </a:r>
            <a:endParaRPr lang="cs-CZ" sz="2800" dirty="0">
              <a:latin typeface="Calibri Light" panose="020F0302020204030204" pitchFamily="34" charset="0"/>
              <a:cs typeface="Calibri Light" panose="020F0302020204030204" pitchFamily="34" charset="0"/>
            </a:endParaRPr>
          </a:p>
          <a:p>
            <a:endParaRPr lang="cs-CZ" dirty="0"/>
          </a:p>
        </p:txBody>
      </p:sp>
    </p:spTree>
    <p:extLst>
      <p:ext uri="{BB962C8B-B14F-4D97-AF65-F5344CB8AC3E}">
        <p14:creationId xmlns:p14="http://schemas.microsoft.com/office/powerpoint/2010/main" val="380460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17BD9-E216-44B0-EFB2-EA527B4A83E4}"/>
              </a:ext>
            </a:extLst>
          </p:cNvPr>
          <p:cNvSpPr txBox="1">
            <a:spLocks noGrp="1"/>
          </p:cNvSpPr>
          <p:nvPr>
            <p:ph type="title"/>
          </p:nvPr>
        </p:nvSpPr>
        <p:spPr/>
        <p:txBody>
          <a:bodyPr/>
          <a:lstStyle/>
          <a:p>
            <a:pPr lvl="0"/>
            <a:r>
              <a:rPr lang="de-DE"/>
              <a:t>Kriegsglück</a:t>
            </a:r>
            <a:endParaRPr lang="cs-CZ"/>
          </a:p>
        </p:txBody>
      </p:sp>
      <p:sp>
        <p:nvSpPr>
          <p:cNvPr id="3" name="Inhaltsplatzhalter 2">
            <a:extLst>
              <a:ext uri="{FF2B5EF4-FFF2-40B4-BE49-F238E27FC236}">
                <a16:creationId xmlns:a16="http://schemas.microsoft.com/office/drawing/2014/main" id="{FF593611-6B6B-28E7-7CE9-CB357CD39B29}"/>
              </a:ext>
            </a:extLst>
          </p:cNvPr>
          <p:cNvSpPr txBox="1">
            <a:spLocks noGrp="1"/>
          </p:cNvSpPr>
          <p:nvPr>
            <p:ph idx="1"/>
          </p:nvPr>
        </p:nvSpPr>
        <p:spPr/>
        <p:txBody>
          <a:bodyPr/>
          <a:lstStyle/>
          <a:p>
            <a:pPr lvl="0"/>
            <a:r>
              <a:rPr lang="de-DE" dirty="0"/>
              <a:t>1914 der Diplomat Edgar </a:t>
            </a:r>
            <a:r>
              <a:rPr lang="de-DE" dirty="0" err="1"/>
              <a:t>Spiegl</a:t>
            </a:r>
            <a:r>
              <a:rPr lang="de-DE" dirty="0"/>
              <a:t> von </a:t>
            </a:r>
            <a:r>
              <a:rPr lang="de-DE" dirty="0" err="1"/>
              <a:t>Thurnsee</a:t>
            </a:r>
            <a:r>
              <a:rPr lang="de-DE" dirty="0"/>
              <a:t>, und seine reiche Frau bauen Wassermann ein Hauses in Grinzing.</a:t>
            </a:r>
          </a:p>
          <a:p>
            <a:pPr lvl="0"/>
            <a:r>
              <a:rPr lang="de-DE" dirty="0"/>
              <a:t>Entwurf von Oskar </a:t>
            </a:r>
            <a:r>
              <a:rPr lang="de-DE" dirty="0" err="1"/>
              <a:t>Strnad</a:t>
            </a:r>
            <a:r>
              <a:rPr lang="de-DE" dirty="0"/>
              <a:t> (1879–1935).</a:t>
            </a:r>
          </a:p>
          <a:p>
            <a:pPr lvl="0"/>
            <a:r>
              <a:rPr lang="de-DE" i="1" dirty="0"/>
              <a:t>Das Gänsemännchen</a:t>
            </a:r>
            <a:r>
              <a:rPr lang="de-DE" dirty="0"/>
              <a:t>, </a:t>
            </a:r>
            <a:r>
              <a:rPr lang="de-DE" dirty="0" err="1"/>
              <a:t>Feldpostausdgabe</a:t>
            </a:r>
            <a:endParaRPr lang="de-DE" dirty="0"/>
          </a:p>
        </p:txBody>
      </p:sp>
      <p:pic>
        <p:nvPicPr>
          <p:cNvPr id="4" name="Inhaltsplatzhalter 5" descr="Ein Bild, das Text, Gras, draußen, alt enthält.&#10;&#10;Automatisch generierte Beschreibung">
            <a:extLst>
              <a:ext uri="{FF2B5EF4-FFF2-40B4-BE49-F238E27FC236}">
                <a16:creationId xmlns:a16="http://schemas.microsoft.com/office/drawing/2014/main" id="{AD33D60A-1873-4CDB-95CF-CBA516F60824}"/>
              </a:ext>
            </a:extLst>
          </p:cNvPr>
          <p:cNvPicPr>
            <a:picLocks noGrp="1" noChangeAspect="1"/>
          </p:cNvPicPr>
          <p:nvPr>
            <p:ph idx="2"/>
          </p:nvPr>
        </p:nvPicPr>
        <p:blipFill>
          <a:blip r:embed="rId2"/>
          <a:stretch>
            <a:fillRect/>
          </a:stretch>
        </p:blipFill>
        <p:spPr>
          <a:xfrm>
            <a:off x="5970995" y="1925900"/>
            <a:ext cx="4928972" cy="366387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34D2AD-F208-2AAC-98AC-DFDD1EDE9F6B}"/>
              </a:ext>
            </a:extLst>
          </p:cNvPr>
          <p:cNvSpPr txBox="1">
            <a:spLocks noGrp="1"/>
          </p:cNvSpPr>
          <p:nvPr>
            <p:ph type="title"/>
          </p:nvPr>
        </p:nvSpPr>
        <p:spPr/>
        <p:txBody>
          <a:bodyPr/>
          <a:lstStyle/>
          <a:p>
            <a:pPr lvl="0"/>
            <a:r>
              <a:rPr lang="de-DE"/>
              <a:t>Steigerung der Honorarforderungen</a:t>
            </a:r>
            <a:endParaRPr lang="cs-CZ"/>
          </a:p>
        </p:txBody>
      </p:sp>
      <p:sp>
        <p:nvSpPr>
          <p:cNvPr id="3" name="Inhaltsplatzhalter 2">
            <a:extLst>
              <a:ext uri="{FF2B5EF4-FFF2-40B4-BE49-F238E27FC236}">
                <a16:creationId xmlns:a16="http://schemas.microsoft.com/office/drawing/2014/main" id="{CEE7F67C-1A98-9E88-2BFB-9F6AA7CB0FFD}"/>
              </a:ext>
            </a:extLst>
          </p:cNvPr>
          <p:cNvSpPr txBox="1">
            <a:spLocks noGrp="1"/>
          </p:cNvSpPr>
          <p:nvPr>
            <p:ph idx="1"/>
          </p:nvPr>
        </p:nvSpPr>
        <p:spPr>
          <a:xfrm>
            <a:off x="838198" y="1833719"/>
            <a:ext cx="5181603" cy="4351336"/>
          </a:xfrm>
        </p:spPr>
        <p:txBody>
          <a:bodyPr>
            <a:normAutofit/>
          </a:bodyPr>
          <a:lstStyle/>
          <a:p>
            <a:pPr marL="0" lvl="0" indent="0">
              <a:buNone/>
            </a:pPr>
            <a:r>
              <a:rPr lang="de-DE" sz="1700" dirty="0"/>
              <a:t>der Wiener Bankier Paul Goldstein bezahlt die Villa in Altaussee, wohin JW 1919 mit seiner zweiten Frau Marta </a:t>
            </a:r>
            <a:r>
              <a:rPr lang="de-DE" sz="1700" dirty="0" err="1"/>
              <a:t>Karlweis</a:t>
            </a:r>
            <a:r>
              <a:rPr lang="de-DE" sz="1700" dirty="0"/>
              <a:t> einzieht.</a:t>
            </a:r>
            <a:endParaRPr lang="cs-CZ" sz="1700" dirty="0"/>
          </a:p>
          <a:p>
            <a:pPr marL="0" lvl="0" indent="0">
              <a:buNone/>
            </a:pPr>
            <a:r>
              <a:rPr lang="de-DE" sz="1700" dirty="0"/>
              <a:t>Neben Hesse und Thomas Mann ist Wassermann der dritte große</a:t>
            </a:r>
            <a:r>
              <a:rPr lang="cs-CZ" sz="1700" dirty="0"/>
              <a:t> </a:t>
            </a:r>
            <a:r>
              <a:rPr lang="de-DE" sz="1700" dirty="0"/>
              <a:t>„Geldverdiener und ‑</a:t>
            </a:r>
            <a:r>
              <a:rPr lang="de-DE" sz="1700" dirty="0" err="1"/>
              <a:t>bringer</a:t>
            </a:r>
            <a:r>
              <a:rPr lang="de-DE" sz="1700" dirty="0"/>
              <a:t> des S. Fischer Verlags.“</a:t>
            </a:r>
            <a:r>
              <a:rPr lang="de-DE" sz="1700" dirty="0" err="1"/>
              <a:t>Müller</a:t>
            </a:r>
            <a:r>
              <a:rPr lang="de-DE" sz="1700" dirty="0"/>
              <a:t>-</a:t>
            </a:r>
            <a:r>
              <a:rPr lang="de-DE" sz="1700" dirty="0" err="1"/>
              <a:t>Kampel</a:t>
            </a:r>
            <a:endParaRPr lang="de-DE" sz="1700" dirty="0"/>
          </a:p>
          <a:p>
            <a:pPr marL="0" lvl="0" indent="0">
              <a:buNone/>
            </a:pPr>
            <a:r>
              <a:rPr lang="de-DE" sz="1700" dirty="0"/>
              <a:t>Die Verzweiflung, mit der Wassermann am Ende wider jede ökonomische Einsicht an der </a:t>
            </a:r>
            <a:r>
              <a:rPr lang="de-DE" sz="1700" dirty="0" err="1"/>
              <a:t>Altausseer</a:t>
            </a:r>
            <a:r>
              <a:rPr lang="de-DE" sz="1700" dirty="0"/>
              <a:t> Villa festzuhalten sucht, erhellt den Stellenwert dieses Hauses im Selbstverständnis des Autors: In ihm haben sich Akzeptanz und Erfolg im Feld sozialgeographisch materialisiert, mit ihr verlöre er nicht nur seinen Platz in der Sozialhierarchie, sondern alles und somit sich selber.</a:t>
            </a:r>
            <a:r>
              <a:rPr lang="de-DE" sz="2000" dirty="0"/>
              <a:t> </a:t>
            </a:r>
            <a:r>
              <a:rPr lang="de-DE" sz="1400" dirty="0"/>
              <a:t>(Müller-</a:t>
            </a:r>
            <a:r>
              <a:rPr lang="de-DE" sz="1400" dirty="0" err="1"/>
              <a:t>Kampel</a:t>
            </a:r>
            <a:r>
              <a:rPr lang="de-DE" sz="1400" dirty="0"/>
              <a:t>)</a:t>
            </a:r>
            <a:endParaRPr lang="cs-CZ" sz="1400" dirty="0"/>
          </a:p>
        </p:txBody>
      </p:sp>
      <p:pic>
        <p:nvPicPr>
          <p:cNvPr id="4" name="Inhaltsplatzhalter 5" descr="Ein Bild, das Gras, draußen, Baum, Himmel enthält.&#10;&#10;Automatisch generierte Beschreibung">
            <a:extLst>
              <a:ext uri="{FF2B5EF4-FFF2-40B4-BE49-F238E27FC236}">
                <a16:creationId xmlns:a16="http://schemas.microsoft.com/office/drawing/2014/main" id="{5900C472-86B4-0371-6557-70B1123ED246}"/>
              </a:ext>
            </a:extLst>
          </p:cNvPr>
          <p:cNvPicPr>
            <a:picLocks noGrp="1" noChangeAspect="1"/>
          </p:cNvPicPr>
          <p:nvPr>
            <p:ph idx="2"/>
          </p:nvPr>
        </p:nvPicPr>
        <p:blipFill>
          <a:blip r:embed="rId2"/>
          <a:stretch>
            <a:fillRect/>
          </a:stretch>
        </p:blipFill>
        <p:spPr>
          <a:xfrm>
            <a:off x="6172200" y="2058195"/>
            <a:ext cx="5181603" cy="38862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B9417-276D-3FE7-F92D-F31EBDFC644F}"/>
              </a:ext>
            </a:extLst>
          </p:cNvPr>
          <p:cNvSpPr>
            <a:spLocks noGrp="1"/>
          </p:cNvSpPr>
          <p:nvPr>
            <p:ph type="title"/>
          </p:nvPr>
        </p:nvSpPr>
        <p:spPr/>
        <p:txBody>
          <a:bodyPr>
            <a:normAutofit/>
          </a:bodyPr>
          <a:lstStyle/>
          <a:p>
            <a:r>
              <a:rPr lang="de-DE" sz="2800" dirty="0"/>
              <a:t>Kommentar Müller-</a:t>
            </a:r>
            <a:r>
              <a:rPr lang="de-DE" sz="2800" dirty="0" err="1"/>
              <a:t>Kampel</a:t>
            </a:r>
            <a:endParaRPr lang="cs-CZ" sz="2800" dirty="0"/>
          </a:p>
        </p:txBody>
      </p:sp>
      <p:pic>
        <p:nvPicPr>
          <p:cNvPr id="6" name="Inhaltsplatzhalter 5" descr="Ein Bild, das Text, draußen, Person, darstellend enthält.&#10;&#10;Automatisch generierte Beschreibung">
            <a:extLst>
              <a:ext uri="{FF2B5EF4-FFF2-40B4-BE49-F238E27FC236}">
                <a16:creationId xmlns:a16="http://schemas.microsoft.com/office/drawing/2014/main" id="{4FD33BEA-768E-FB44-2524-31D2CDBF01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4869" y="1825625"/>
            <a:ext cx="3208261" cy="4351338"/>
          </a:xfrm>
        </p:spPr>
      </p:pic>
      <p:sp>
        <p:nvSpPr>
          <p:cNvPr id="4" name="Inhaltsplatzhalter 3">
            <a:extLst>
              <a:ext uri="{FF2B5EF4-FFF2-40B4-BE49-F238E27FC236}">
                <a16:creationId xmlns:a16="http://schemas.microsoft.com/office/drawing/2014/main" id="{0A1AD8A5-F87C-E849-6D16-550021D98B00}"/>
              </a:ext>
            </a:extLst>
          </p:cNvPr>
          <p:cNvSpPr>
            <a:spLocks noGrp="1"/>
          </p:cNvSpPr>
          <p:nvPr>
            <p:ph idx="2"/>
          </p:nvPr>
        </p:nvSpPr>
        <p:spPr/>
        <p:txBody>
          <a:bodyPr>
            <a:normAutofit fontScale="92500" lnSpcReduction="10000"/>
          </a:bodyPr>
          <a:lstStyle/>
          <a:p>
            <a:pPr marL="0" indent="0">
              <a:buNone/>
            </a:pPr>
            <a:r>
              <a:rPr lang="de-DE" sz="2800" dirty="0"/>
              <a:t>Andienen und Anbiedern, das dem Dichter in seinen fatalen familiären, schulischen und ersten beruflichen Milieus zur zweiten Haut wurde</a:t>
            </a:r>
            <a:br>
              <a:rPr lang="de-DE" sz="2800" dirty="0"/>
            </a:br>
            <a:endParaRPr lang="de-DE" dirty="0"/>
          </a:p>
          <a:p>
            <a:pPr marL="0" indent="0">
              <a:buNone/>
            </a:pPr>
            <a:r>
              <a:rPr lang="de-DE" dirty="0"/>
              <a:t>Der sozialen Aufsteiger aus der fränkischen Provinz hatte eine fränkische Aussprache, seine Seitensprünge passten nicht zum Image eines vornehmen Mitglieds der High </a:t>
            </a:r>
            <a:r>
              <a:rPr lang="de-DE" dirty="0" err="1"/>
              <a:t>society</a:t>
            </a:r>
            <a:r>
              <a:rPr lang="de-DE" dirty="0"/>
              <a:t>, sein Schreibstil wies kolportagehafte Züge auf.</a:t>
            </a:r>
          </a:p>
          <a:p>
            <a:pPr marL="0" indent="0">
              <a:buNone/>
            </a:pPr>
            <a:endParaRPr lang="cs-CZ" dirty="0"/>
          </a:p>
        </p:txBody>
      </p:sp>
    </p:spTree>
    <p:extLst>
      <p:ext uri="{BB962C8B-B14F-4D97-AF65-F5344CB8AC3E}">
        <p14:creationId xmlns:p14="http://schemas.microsoft.com/office/powerpoint/2010/main" val="2470733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4EE56A30-AB97-30A6-8753-871B88BAC0E0}"/>
              </a:ext>
            </a:extLst>
          </p:cNvPr>
          <p:cNvSpPr txBox="1"/>
          <p:nvPr/>
        </p:nvSpPr>
        <p:spPr>
          <a:xfrm>
            <a:off x="704849" y="438150"/>
            <a:ext cx="11325225" cy="5355312"/>
          </a:xfrm>
          <a:prstGeom prst="rect">
            <a:avLst/>
          </a:prstGeom>
          <a:noFill/>
        </p:spPr>
        <p:txBody>
          <a:bodyPr wrap="square">
            <a:spAutoFit/>
          </a:bodyPr>
          <a:lstStyle/>
          <a:p>
            <a:r>
              <a:rPr lang="de-DE" dirty="0"/>
              <a:t>	12</a:t>
            </a:r>
          </a:p>
          <a:p>
            <a:r>
              <a:rPr lang="de-DE" dirty="0"/>
              <a:t>In sozialer Hinsicht </a:t>
            </a:r>
            <a:r>
              <a:rPr lang="de-DE" dirty="0" err="1"/>
              <a:t>mußte</a:t>
            </a:r>
            <a:r>
              <a:rPr lang="de-DE" dirty="0"/>
              <a:t> ich mich als Geächteter fühlen; ich war es auch, denn ich lebte so. Wer aus der Tiefe emporkommt, neigt, wenn er eine gewisse Höhe erlangt hat, gern dazu, seine finsteren Erfahrungen mit einem </a:t>
            </a:r>
            <a:r>
              <a:rPr lang="de-DE" dirty="0" err="1"/>
              <a:t>Goldsaum</a:t>
            </a:r>
            <a:r>
              <a:rPr lang="de-DE" dirty="0"/>
              <a:t> zu </a:t>
            </a:r>
            <a:r>
              <a:rPr lang="de-DE" dirty="0" err="1"/>
              <a:t>umbrämen</a:t>
            </a:r>
            <a:r>
              <a:rPr lang="de-DE" dirty="0"/>
              <a:t>. </a:t>
            </a:r>
            <a:r>
              <a:rPr lang="de-DE" b="1" dirty="0"/>
              <a:t>Er </a:t>
            </a:r>
            <a:r>
              <a:rPr lang="de-DE" b="1" dirty="0" err="1"/>
              <a:t>vergißt</a:t>
            </a:r>
            <a:r>
              <a:rPr lang="de-DE" b="1" dirty="0"/>
              <a:t> die Niedrigkeit um so bereitwilliger, als sie ihn gezwungen hat, niedrig zu sein, niedrig zu denken, niedrig zu handeln. Das ist unvermeidlich, und der es leugnet, lügt. </a:t>
            </a:r>
            <a:r>
              <a:rPr lang="de-DE" dirty="0"/>
              <a:t>Es erfordert im günstigsten Fall eine lange Zeit und lange sittliche Arbeit, damit die Seele von dem Schmutz und Unrat gereinigt wird, mit dem sie beworfen worden ist, mit dem sie sich bedeckt hat. Es ist geradezu eine Erneuerung nötig, und erst, wenn Erneuerung stattgefunden hat, wird Sinn und Frucht des Leidens offenbar. Der Mensch in der Qual ist gar nicht fähig, Erfahrungen zu machen und Resultate zu ziehen; ein angstvoller Geist kann weder lehren noch formen. Der Zuschauerirrtum, der dem Elend zeugende Macht zuschreibt, entsteht daher, weil die zahllosen im Elend Versunkenen keinen Einwand gegen dieses freche Luxusdiktat erheben können. Entkommt einer der Gefahr, so darf er die Gefahr preisen; der Gesicherte bescheide sich, selbst wenn er die rühmt, die für ihn ihre Haut zu Markte tragen.</a:t>
            </a:r>
          </a:p>
          <a:p>
            <a:r>
              <a:rPr lang="de-DE" dirty="0"/>
              <a:t>Am Rand der Gesellschaft stehend, haarbreit neben dem Abgrund, galt ihr meine Sehnsucht. Das Verlangen, von ihr aufgenommen und anerkannt zu werden, als Gleicher unter Gleichen, überwog jedes andere. Die Frage, ob Jude oder Deutscher, war zunächst unwichtig geworden gegen die, wie ich zu den Menschen kommen konnte. </a:t>
            </a:r>
          </a:p>
          <a:p>
            <a:endParaRPr lang="de-DE" dirty="0"/>
          </a:p>
          <a:p>
            <a:r>
              <a:rPr lang="de-DE" dirty="0"/>
              <a:t>Ich wurde Sekretär bei einem sehr geschätzten Schriftsteller, der, obwohl nicht mehr jung, die Sache der Jungen zu seiner Sache gemacht hatte und dadurch allerdings mit der angeborenen Begabung in Zwiespalt geriet, die ihn mehr in bürgerlich-behagliche Bahnen wies. Er diktierte mir seine Romane und Erzählungen,</a:t>
            </a:r>
            <a:endParaRPr lang="cs-CZ" dirty="0"/>
          </a:p>
        </p:txBody>
      </p:sp>
    </p:spTree>
    <p:extLst>
      <p:ext uri="{BB962C8B-B14F-4D97-AF65-F5344CB8AC3E}">
        <p14:creationId xmlns:p14="http://schemas.microsoft.com/office/powerpoint/2010/main" val="367619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D58E117-F650-2CA3-5C44-7875AE1AA41F}"/>
              </a:ext>
            </a:extLst>
          </p:cNvPr>
          <p:cNvSpPr txBox="1"/>
          <p:nvPr/>
        </p:nvSpPr>
        <p:spPr>
          <a:xfrm>
            <a:off x="790575" y="666750"/>
            <a:ext cx="11229975" cy="2862322"/>
          </a:xfrm>
          <a:prstGeom prst="rect">
            <a:avLst/>
          </a:prstGeom>
          <a:noFill/>
        </p:spPr>
        <p:txBody>
          <a:bodyPr wrap="square">
            <a:spAutoFit/>
          </a:bodyPr>
          <a:lstStyle/>
          <a:p>
            <a:r>
              <a:rPr lang="de-DE" dirty="0"/>
              <a:t> Es hat sich keine Auslese vollzogen, es ist keine Gemeinschaft entstanden, es ist ein zufälliges In-, Mit- und Gegeneinander mehr oder weniger begabter, mehr oder weniger guter, mehr oder weniger </a:t>
            </a:r>
            <a:r>
              <a:rPr lang="de-DE" dirty="0" err="1"/>
              <a:t>zielbewußter</a:t>
            </a:r>
            <a:r>
              <a:rPr lang="de-DE" dirty="0"/>
              <a:t>, ehrgeiziger oder verbitterter oder entzündlicher Einzelner</a:t>
            </a:r>
            <a:r>
              <a:rPr lang="de-DE" b="1" dirty="0"/>
              <a:t>. Es sind in der Mehrzahl Entlaufene, Entgleiste, sozial Verwundete und Kranke; Exponierte alle. </a:t>
            </a:r>
            <a:r>
              <a:rPr lang="de-DE" dirty="0"/>
              <a:t>Ihrem Zirkel, ihrer Erde sind sie alle entflohen, nicht um frei zu sein, sondern freischweifend, ob es nun Proletarier, Bürger oder Aristokraten sind. Sie bauen daher nicht auf einem gegebenen Fundament; sie müssen sich das Fundament erst errichten, und zwar jeder für sich und auf seine Weise. So vergeuden sie von vornherein Blut, Kraft und Geist für etwas, das Voraussetzung und Mitgift sein sollte. Sie zersplittern sich, ummauern sich, keiner hat die Bindung mit dem Volk, den Rückhalt an ihm, ja, das Volk beargwöhnt und verleugnet sie, es ist keine Mitte da, keine Übereinkunft, kein Vertrauen vom einen zum andern, nicht einmal Respekt vor der Arbeit oft, und </a:t>
            </a:r>
            <a:r>
              <a:rPr lang="de-DE" b="1" dirty="0"/>
              <a:t>auch wo wahrhaft Berufene sich vereinen, bilden sie Partei und hochmütige Sippe</a:t>
            </a:r>
            <a:r>
              <a:rPr lang="de-DE" dirty="0"/>
              <a:t>.</a:t>
            </a:r>
          </a:p>
        </p:txBody>
      </p:sp>
    </p:spTree>
    <p:extLst>
      <p:ext uri="{BB962C8B-B14F-4D97-AF65-F5344CB8AC3E}">
        <p14:creationId xmlns:p14="http://schemas.microsoft.com/office/powerpoint/2010/main" val="9113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3BB5A-4D60-D4CC-721D-F0FD25CD8F0D}"/>
              </a:ext>
            </a:extLst>
          </p:cNvPr>
          <p:cNvSpPr>
            <a:spLocks noGrp="1"/>
          </p:cNvSpPr>
          <p:nvPr>
            <p:ph type="title"/>
          </p:nvPr>
        </p:nvSpPr>
        <p:spPr/>
        <p:txBody>
          <a:bodyPr>
            <a:normAutofit/>
          </a:bodyPr>
          <a:lstStyle/>
          <a:p>
            <a:pPr algn="ctr"/>
            <a:r>
              <a:rPr lang="de-DE" sz="3200" dirty="0"/>
              <a:t>Die beiden literarischen Felder </a:t>
            </a:r>
            <a:br>
              <a:rPr lang="de-DE" sz="3200" dirty="0"/>
            </a:br>
            <a:r>
              <a:rPr lang="de-DE" sz="3200" dirty="0"/>
              <a:t>„Wiener Moderne“ und „S. Fischer“</a:t>
            </a:r>
            <a:endParaRPr lang="cs-CZ" sz="3200" dirty="0"/>
          </a:p>
        </p:txBody>
      </p:sp>
      <p:sp>
        <p:nvSpPr>
          <p:cNvPr id="3" name="Inhaltsplatzhalter 2">
            <a:extLst>
              <a:ext uri="{FF2B5EF4-FFF2-40B4-BE49-F238E27FC236}">
                <a16:creationId xmlns:a16="http://schemas.microsoft.com/office/drawing/2014/main" id="{2D7AFD79-9872-2F86-2C8C-9BB56E83DABD}"/>
              </a:ext>
            </a:extLst>
          </p:cNvPr>
          <p:cNvSpPr>
            <a:spLocks noGrp="1"/>
          </p:cNvSpPr>
          <p:nvPr>
            <p:ph idx="1"/>
          </p:nvPr>
        </p:nvSpPr>
        <p:spPr/>
        <p:txBody>
          <a:bodyPr>
            <a:normAutofit/>
          </a:bodyPr>
          <a:lstStyle/>
          <a:p>
            <a:pPr marL="0" indent="0">
              <a:buNone/>
            </a:pPr>
            <a:r>
              <a:rPr lang="de-DE" sz="2400" dirty="0"/>
              <a:t>Es ist die Welt des ästhetisch-formalen und stofflich-thematischen Diskurses, der soziale Bedingungen und Verhaftungen konsequent in Abrede stellt – doch wie jede Kulissenwelt mit der dahinter verborgenen engstens verbunden ist und diese in den unterschiedlichsten Facetten repräsentiert. </a:t>
            </a:r>
          </a:p>
          <a:p>
            <a:pPr marL="0" indent="0" algn="l">
              <a:buNone/>
            </a:pPr>
            <a:r>
              <a:rPr lang="de-DE" sz="2400" dirty="0"/>
              <a:t>Extensive psychologisierende Innensichten und Erlebte Reden favorisieren die Identifikation mit den Figuren, ebenso sparsam wie gezielt </a:t>
            </a:r>
            <a:r>
              <a:rPr lang="de-DE" sz="2400" dirty="0" err="1"/>
              <a:t>plazierte</a:t>
            </a:r>
            <a:r>
              <a:rPr lang="de-DE" sz="2400" dirty="0"/>
              <a:t> auktoriale Kommentare, kameraähnliche  Perspektivierungen und ironische Fraternisierungen mit dem Leser … </a:t>
            </a:r>
            <a:r>
              <a:rPr lang="cs-CZ" sz="2400" b="0" i="0" u="none" strike="noStrike" baseline="0" dirty="0" err="1">
                <a:solidFill>
                  <a:srgbClr val="4B4B4D"/>
                </a:solidFill>
                <a:latin typeface="AGaramondPro-Regular"/>
              </a:rPr>
              <a:t>Erwerbszwang</a:t>
            </a:r>
            <a:r>
              <a:rPr lang="cs-CZ" sz="2400" b="0" i="0" u="none" strike="noStrike" baseline="0" dirty="0">
                <a:solidFill>
                  <a:srgbClr val="4B4B4D"/>
                </a:solidFill>
                <a:latin typeface="AGaramondPro-Regular"/>
              </a:rPr>
              <a:t>, </a:t>
            </a:r>
            <a:r>
              <a:rPr lang="cs-CZ" sz="2400" b="0" i="0" u="none" strike="noStrike" baseline="0" dirty="0" err="1">
                <a:solidFill>
                  <a:srgbClr val="4B4B4D"/>
                </a:solidFill>
                <a:latin typeface="AGaramondPro-Regular"/>
              </a:rPr>
              <a:t>Erwerbswille</a:t>
            </a:r>
            <a:r>
              <a:rPr lang="de-DE" sz="2400" b="0" i="0" u="none" strike="noStrike" baseline="0" dirty="0">
                <a:solidFill>
                  <a:srgbClr val="4B4B4D"/>
                </a:solidFill>
                <a:latin typeface="AGaramondPro-Regular"/>
              </a:rPr>
              <a:t> und wohl auch anfängliche Unsicherheit bei der </a:t>
            </a:r>
            <a:r>
              <a:rPr lang="de-DE" sz="2400" b="1" i="0" u="none" strike="noStrike" baseline="0" dirty="0">
                <a:solidFill>
                  <a:srgbClr val="4B4B4D"/>
                </a:solidFill>
                <a:latin typeface="AGaramondPro-Regular"/>
              </a:rPr>
              <a:t>Selbstpositionierung im fremden Feld </a:t>
            </a:r>
            <a:r>
              <a:rPr lang="de-DE" sz="2400" b="0" i="0" u="none" strike="noStrike" baseline="0" dirty="0">
                <a:solidFill>
                  <a:srgbClr val="4B4B4D"/>
                </a:solidFill>
                <a:latin typeface="AGaramondPro-Regular"/>
              </a:rPr>
              <a:t>führen ihn dazu, sich allgemein üblicher, immer öfter als ‚trivial‘ gebrandmarkter </a:t>
            </a:r>
            <a:r>
              <a:rPr lang="cs-CZ" sz="2400" b="0" i="0" u="none" strike="noStrike" baseline="0" dirty="0" err="1">
                <a:solidFill>
                  <a:srgbClr val="4B4B4D"/>
                </a:solidFill>
                <a:latin typeface="AGaramondPro-Regular"/>
              </a:rPr>
              <a:t>Ausdrucksformen</a:t>
            </a:r>
            <a:r>
              <a:rPr lang="cs-CZ" sz="2400" b="0" i="0" u="none" strike="noStrike" baseline="0" dirty="0">
                <a:solidFill>
                  <a:srgbClr val="4B4B4D"/>
                </a:solidFill>
                <a:latin typeface="AGaramondPro-Regular"/>
              </a:rPr>
              <a:t> </a:t>
            </a:r>
            <a:r>
              <a:rPr lang="cs-CZ" sz="2400" b="0" i="0" u="none" strike="noStrike" baseline="0" dirty="0" err="1">
                <a:solidFill>
                  <a:srgbClr val="4B4B4D"/>
                </a:solidFill>
                <a:latin typeface="AGaramondPro-Regular"/>
              </a:rPr>
              <a:t>zu</a:t>
            </a:r>
            <a:r>
              <a:rPr lang="cs-CZ" sz="2400" b="0" i="0" u="none" strike="noStrike" baseline="0" dirty="0">
                <a:solidFill>
                  <a:srgbClr val="4B4B4D"/>
                </a:solidFill>
                <a:latin typeface="AGaramondPro-Regular"/>
              </a:rPr>
              <a:t> </a:t>
            </a:r>
            <a:r>
              <a:rPr lang="cs-CZ" sz="2400" b="0" i="0" u="none" strike="noStrike" baseline="0" dirty="0" err="1">
                <a:solidFill>
                  <a:srgbClr val="4B4B4D"/>
                </a:solidFill>
                <a:latin typeface="AGaramondPro-Regular"/>
              </a:rPr>
              <a:t>bedienen</a:t>
            </a:r>
            <a:r>
              <a:rPr lang="de-DE" sz="2400" b="0" i="0" u="none" strike="noStrike" baseline="0" dirty="0">
                <a:solidFill>
                  <a:srgbClr val="4B4B4D"/>
                </a:solidFill>
                <a:latin typeface="AGaramondPro-Regular"/>
              </a:rPr>
              <a:t> </a:t>
            </a:r>
            <a:r>
              <a:rPr lang="de-DE" sz="2400" dirty="0"/>
              <a:t>(Müller-</a:t>
            </a:r>
            <a:r>
              <a:rPr lang="de-DE" sz="2400" dirty="0" err="1"/>
              <a:t>Kampel</a:t>
            </a:r>
            <a:r>
              <a:rPr lang="de-DE" sz="2400" dirty="0"/>
              <a:t>)</a:t>
            </a:r>
            <a:endParaRPr lang="cs-CZ" sz="2400" dirty="0"/>
          </a:p>
        </p:txBody>
      </p:sp>
    </p:spTree>
    <p:extLst>
      <p:ext uri="{BB962C8B-B14F-4D97-AF65-F5344CB8AC3E}">
        <p14:creationId xmlns:p14="http://schemas.microsoft.com/office/powerpoint/2010/main" val="2980865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58928A4-3CA9-DA6E-9177-70270FCE83BF}"/>
              </a:ext>
            </a:extLst>
          </p:cNvPr>
          <p:cNvSpPr txBox="1"/>
          <p:nvPr/>
        </p:nvSpPr>
        <p:spPr>
          <a:xfrm>
            <a:off x="657225" y="352425"/>
            <a:ext cx="11334750" cy="5632311"/>
          </a:xfrm>
          <a:prstGeom prst="rect">
            <a:avLst/>
          </a:prstGeom>
          <a:noFill/>
        </p:spPr>
        <p:txBody>
          <a:bodyPr wrap="square">
            <a:spAutoFit/>
          </a:bodyPr>
          <a:lstStyle/>
          <a:p>
            <a:r>
              <a:rPr lang="cs-CZ" dirty="0"/>
              <a:t>19</a:t>
            </a:r>
          </a:p>
          <a:p>
            <a:r>
              <a:rPr lang="de-DE" dirty="0"/>
              <a:t>Es widerstrebte mir das, was sie die jüdische Nation nannten, rundweg gesagt, denn mir war, als könne eine</a:t>
            </a:r>
          </a:p>
          <a:p>
            <a:r>
              <a:rPr lang="de-DE" dirty="0"/>
              <a:t>Nation nicht von Menschen gewollt und gemacht werden; was in der jüdischen Diaspora als Idee davon lebte, schien mir besser, höher, fruchtbarer als jegliche Realität; was war gewonnen, so schien es mir, wenn </a:t>
            </a:r>
            <a:r>
              <a:rPr lang="de-DE" b="1" dirty="0"/>
              <a:t>im Jahrhundert des Nationalitätenwahnsinns die zwei Dutzend kleinen, in Hader verstrickten, aufeinander</a:t>
            </a:r>
          </a:p>
          <a:p>
            <a:r>
              <a:rPr lang="de-DE" b="1" dirty="0"/>
              <a:t>eifersüchtigen, einander zerfleischenden Nationen durch die jüdische </a:t>
            </a:r>
            <a:r>
              <a:rPr lang="de-DE" dirty="0"/>
              <a:t>zwei Dutzend und eine geworden wären? Historisch-psychologisch betrachtet, war ich vielleicht im Recht; die aus der Not geborene Erscheinung gab mir in</a:t>
            </a:r>
          </a:p>
          <a:p>
            <a:r>
              <a:rPr lang="de-DE" dirty="0"/>
              <a:t>jedem Augenblick Unrecht. Und die Not baut den Weg. [...] Ich konnte den oder jenen würdigen, schätzen, lieben, weil er so war, wie er war, eben dadurch </a:t>
            </a:r>
            <a:r>
              <a:rPr lang="de-DE" dirty="0" err="1"/>
              <a:t>würdigens</a:t>
            </a:r>
            <a:r>
              <a:rPr lang="de-DE" dirty="0"/>
              <a:t>-, schätzens-, liebenswert. </a:t>
            </a:r>
            <a:r>
              <a:rPr lang="de-DE" b="1" dirty="0"/>
              <a:t>Ich konnte aber nicht eine Gruppe, eine</a:t>
            </a:r>
          </a:p>
          <a:p>
            <a:r>
              <a:rPr lang="de-DE" b="1" dirty="0"/>
              <a:t>Gesamtheit würdigen, schätzen und lieben, nur weil man mich in den Verband </a:t>
            </a:r>
            <a:r>
              <a:rPr lang="de-DE" b="1" dirty="0" err="1"/>
              <a:t>einschloß</a:t>
            </a:r>
            <a:r>
              <a:rPr lang="de-DE" b="1" dirty="0"/>
              <a:t>.</a:t>
            </a:r>
          </a:p>
          <a:p>
            <a:endParaRPr lang="de-DE" b="1" dirty="0"/>
          </a:p>
          <a:p>
            <a:r>
              <a:rPr lang="de-DE" b="1" dirty="0"/>
              <a:t>Thomas Mann Reaktion:</a:t>
            </a:r>
          </a:p>
          <a:p>
            <a:r>
              <a:rPr lang="de-DE" dirty="0"/>
              <a:t>Manns Vorwürfe wird man als durchaus repräsentativ für all jene einschätzen dürfen, die hinter Wassermanns</a:t>
            </a:r>
          </a:p>
          <a:p>
            <a:r>
              <a:rPr lang="de-DE" dirty="0"/>
              <a:t>Appellen und Beschuldigungen nichts anderes wiedererkennen wollten als den gekränkten Ehrgeiz, die verletzte Eitelkeit und Empfindlichkeit eines Künstlers, der sich noch immer nicht ausreichend anerkannt und bezahlt erachtete. Ähnliches unterstellen, wenn auch aus entgegengesetzter Position, Felix </a:t>
            </a:r>
            <a:r>
              <a:rPr lang="de-DE" dirty="0" err="1"/>
              <a:t>Weltsch</a:t>
            </a:r>
            <a:r>
              <a:rPr lang="de-DE" dirty="0"/>
              <a:t>, Bibliothekar und Herausgeber der in Prag erscheinenden zionistischen Wochenschrift „Selbstwehr“, und der führende Funktionär zionistischer Organisationen</a:t>
            </a:r>
            <a:r>
              <a:rPr lang="cs-CZ" dirty="0"/>
              <a:t> </a:t>
            </a:r>
            <a:r>
              <a:rPr lang="de-DE" dirty="0"/>
              <a:t>Robert Stricker</a:t>
            </a:r>
            <a:r>
              <a:rPr lang="cs-CZ" dirty="0"/>
              <a:t> </a:t>
            </a:r>
            <a:r>
              <a:rPr lang="de-DE" dirty="0"/>
              <a:t>in seiner Zeitschrift „Die Neue Welt“. Hinter Wassermanns Kritik an der, wie es ihm</a:t>
            </a:r>
          </a:p>
          <a:p>
            <a:r>
              <a:rPr lang="de-DE" dirty="0"/>
              <a:t>scheint, mangelnden Assimilationsfähigkeit und ‑</a:t>
            </a:r>
            <a:r>
              <a:rPr lang="de-DE" dirty="0" err="1"/>
              <a:t>bereitschaft</a:t>
            </a:r>
            <a:r>
              <a:rPr lang="de-DE" dirty="0"/>
              <a:t> vor allem ostjüdischer</a:t>
            </a:r>
            <a:r>
              <a:rPr lang="cs-CZ" dirty="0"/>
              <a:t> </a:t>
            </a:r>
            <a:r>
              <a:rPr lang="de-DE" dirty="0"/>
              <a:t>Immigranten vermuten beide nichts anderes als das geschichtsblinde Renegatentum</a:t>
            </a:r>
            <a:r>
              <a:rPr lang="cs-CZ" dirty="0"/>
              <a:t> </a:t>
            </a:r>
            <a:r>
              <a:rPr lang="de-DE" dirty="0"/>
              <a:t>eines Sozialaufsteigers.</a:t>
            </a:r>
            <a:endParaRPr lang="cs-CZ" dirty="0"/>
          </a:p>
        </p:txBody>
      </p:sp>
    </p:spTree>
    <p:extLst>
      <p:ext uri="{BB962C8B-B14F-4D97-AF65-F5344CB8AC3E}">
        <p14:creationId xmlns:p14="http://schemas.microsoft.com/office/powerpoint/2010/main" val="312711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1C15B3F-CF5E-BB18-82FC-CFBAEB32CB77}"/>
              </a:ext>
            </a:extLst>
          </p:cNvPr>
          <p:cNvSpPr txBox="1"/>
          <p:nvPr/>
        </p:nvSpPr>
        <p:spPr>
          <a:xfrm>
            <a:off x="1114424" y="1073913"/>
            <a:ext cx="10353675" cy="3416320"/>
          </a:xfrm>
          <a:prstGeom prst="rect">
            <a:avLst/>
          </a:prstGeom>
          <a:noFill/>
        </p:spPr>
        <p:txBody>
          <a:bodyPr wrap="square">
            <a:spAutoFit/>
          </a:bodyPr>
          <a:lstStyle/>
          <a:p>
            <a:r>
              <a:rPr lang="cs-CZ" dirty="0"/>
              <a:t>	22</a:t>
            </a:r>
          </a:p>
          <a:p>
            <a:r>
              <a:rPr lang="cs-CZ" dirty="0"/>
              <a:t>Der </a:t>
            </a:r>
            <a:r>
              <a:rPr lang="cs-CZ" dirty="0" err="1"/>
              <a:t>unheimliche</a:t>
            </a:r>
            <a:r>
              <a:rPr lang="cs-CZ" dirty="0"/>
              <a:t> Extremismus </a:t>
            </a:r>
            <a:r>
              <a:rPr lang="cs-CZ" dirty="0" err="1"/>
              <a:t>mancher</a:t>
            </a:r>
            <a:r>
              <a:rPr lang="cs-CZ" dirty="0"/>
              <a:t> </a:t>
            </a:r>
            <a:r>
              <a:rPr lang="cs-CZ" dirty="0" err="1"/>
              <a:t>Juden</a:t>
            </a:r>
            <a:r>
              <a:rPr lang="cs-CZ" dirty="0"/>
              <a:t>:</a:t>
            </a:r>
          </a:p>
          <a:p>
            <a:r>
              <a:rPr lang="de-DE" dirty="0"/>
              <a:t>Warum ist gerade aus dem altehrwürdigen, in heiligen Traditionen ruhenden Judentum der politische Radikalismus erwachsen? War der zermalmende Druck die Ursache? Ist die Spannung zwischen Sehnsucht und Erfüllung unerträglich geworden, so </a:t>
            </a:r>
            <a:r>
              <a:rPr lang="de-DE" dirty="0" err="1"/>
              <a:t>daß</a:t>
            </a:r>
            <a:r>
              <a:rPr lang="de-DE" dirty="0"/>
              <a:t> die Dämme brachen? War es die These nur, die die Antithese erzeugte? War der Kulturaufstieg gewisser Gruppen zu jäh und hat ihnen den Boden unter den Füßen entzogen? Ist es Herrschgier? Ist es Sklavenaufstand? Ist es </a:t>
            </a:r>
            <a:r>
              <a:rPr lang="de-DE" dirty="0" err="1"/>
              <a:t>Aposteltum</a:t>
            </a:r>
            <a:r>
              <a:rPr lang="de-DE" dirty="0"/>
              <a:t> und Märtyrertrieb oder herostratisches Gelüst?</a:t>
            </a:r>
            <a:r>
              <a:rPr lang="cs-CZ" dirty="0"/>
              <a:t> </a:t>
            </a:r>
            <a:endParaRPr lang="de-DE" dirty="0"/>
          </a:p>
          <a:p>
            <a:r>
              <a:rPr lang="de-DE" dirty="0"/>
              <a:t>Fragen über Fragen, die zu beantworten ich außerstande bin.</a:t>
            </a:r>
            <a:endParaRPr lang="cs-CZ" dirty="0"/>
          </a:p>
          <a:p>
            <a:endParaRPr lang="cs-CZ" dirty="0"/>
          </a:p>
          <a:p>
            <a:r>
              <a:rPr lang="cs-CZ" dirty="0" err="1"/>
              <a:t>Diese</a:t>
            </a:r>
            <a:r>
              <a:rPr lang="cs-CZ" dirty="0"/>
              <a:t> </a:t>
            </a:r>
            <a:r>
              <a:rPr lang="cs-CZ" dirty="0" err="1"/>
              <a:t>Angriffe</a:t>
            </a:r>
            <a:r>
              <a:rPr lang="cs-CZ" dirty="0"/>
              <a:t> </a:t>
            </a:r>
            <a:r>
              <a:rPr lang="cs-CZ" dirty="0" err="1"/>
              <a:t>auf</a:t>
            </a:r>
            <a:r>
              <a:rPr lang="cs-CZ" dirty="0"/>
              <a:t> den </a:t>
            </a:r>
            <a:r>
              <a:rPr lang="cs-CZ" dirty="0" err="1"/>
              <a:t>Zionismus</a:t>
            </a:r>
            <a:r>
              <a:rPr lang="cs-CZ" dirty="0"/>
              <a:t> l</a:t>
            </a:r>
            <a:r>
              <a:rPr lang="de-DE"/>
              <a:t>ö</a:t>
            </a:r>
            <a:r>
              <a:rPr lang="cs-CZ"/>
              <a:t>sten </a:t>
            </a:r>
            <a:r>
              <a:rPr lang="cs-CZ" dirty="0" err="1"/>
              <a:t>heftige</a:t>
            </a:r>
            <a:r>
              <a:rPr lang="cs-CZ" dirty="0"/>
              <a:t> </a:t>
            </a:r>
            <a:r>
              <a:rPr lang="cs-CZ" dirty="0" err="1"/>
              <a:t>Reaktionen</a:t>
            </a:r>
            <a:r>
              <a:rPr lang="cs-CZ" dirty="0"/>
              <a:t> </a:t>
            </a:r>
            <a:r>
              <a:rPr lang="cs-CZ" dirty="0" err="1"/>
              <a:t>aus</a:t>
            </a:r>
            <a:r>
              <a:rPr lang="cs-CZ" dirty="0"/>
              <a:t>.</a:t>
            </a:r>
          </a:p>
          <a:p>
            <a:endParaRPr lang="de-DE" dirty="0"/>
          </a:p>
        </p:txBody>
      </p:sp>
    </p:spTree>
    <p:extLst>
      <p:ext uri="{BB962C8B-B14F-4D97-AF65-F5344CB8AC3E}">
        <p14:creationId xmlns:p14="http://schemas.microsoft.com/office/powerpoint/2010/main" val="129042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6CB1-E8C8-4751-B6A6-46B2D1E72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3">
            <a:extLst>
              <a:ext uri="{FF2B5EF4-FFF2-40B4-BE49-F238E27FC236}">
                <a16:creationId xmlns:a16="http://schemas.microsoft.com/office/drawing/2014/main" id="{97E2B8FB-06D6-56DC-3AA5-1B213B15F03C}"/>
              </a:ext>
            </a:extLst>
          </p:cNvPr>
          <p:cNvSpPr txBox="1">
            <a:spLocks noGrp="1"/>
          </p:cNvSpPr>
          <p:nvPr>
            <p:ph type="title"/>
          </p:nvPr>
        </p:nvSpPr>
        <p:spPr>
          <a:xfrm>
            <a:off x="429768" y="411480"/>
            <a:ext cx="11131298" cy="1106424"/>
          </a:xfrm>
        </p:spPr>
        <p:txBody>
          <a:bodyPr vert="horz" lIns="91440" tIns="45720" rIns="91440" bIns="45720" rtlCol="0" anchor="ctr">
            <a:normAutofit/>
          </a:bodyPr>
          <a:lstStyle/>
          <a:p>
            <a:pPr lvl="0">
              <a:spcBef>
                <a:spcPct val="0"/>
              </a:spcBef>
            </a:pPr>
            <a:r>
              <a:rPr lang="en-US" sz="3600" kern="1200">
                <a:solidFill>
                  <a:schemeClr val="tx1"/>
                </a:solidFill>
                <a:latin typeface="+mj-lt"/>
                <a:ea typeface="+mj-ea"/>
                <a:cs typeface="+mj-cs"/>
              </a:rPr>
              <a:t>Das Los der Juden, Neue Rundschau 1904</a:t>
            </a:r>
          </a:p>
        </p:txBody>
      </p:sp>
      <p:sp>
        <p:nvSpPr>
          <p:cNvPr id="13" name="Rectangle 12">
            <a:extLst>
              <a:ext uri="{FF2B5EF4-FFF2-40B4-BE49-F238E27FC236}">
                <a16:creationId xmlns:a16="http://schemas.microsoft.com/office/drawing/2014/main" id="{90C0C0D1-E79A-41FF-8322-256F6DD1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21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nhaltsplatzhalter 7">
            <a:extLst>
              <a:ext uri="{FF2B5EF4-FFF2-40B4-BE49-F238E27FC236}">
                <a16:creationId xmlns:a16="http://schemas.microsoft.com/office/drawing/2014/main" id="{8228A772-D365-6C2E-63B0-46A50922F82F}"/>
              </a:ext>
            </a:extLst>
          </p:cNvPr>
          <p:cNvPicPr>
            <a:picLocks noGrp="1" noChangeAspect="1"/>
          </p:cNvPicPr>
          <p:nvPr>
            <p:ph idx="2"/>
          </p:nvPr>
        </p:nvPicPr>
        <p:blipFill rotWithShape="1">
          <a:blip r:embed="rId2"/>
          <a:srcRect l="4316" r="6181"/>
          <a:stretch/>
        </p:blipFill>
        <p:spPr>
          <a:xfrm>
            <a:off x="429767" y="1721922"/>
            <a:ext cx="3419856" cy="4520560"/>
          </a:xfrm>
          <a:prstGeom prst="rect">
            <a:avLst/>
          </a:prstGeom>
        </p:spPr>
      </p:pic>
      <p:pic>
        <p:nvPicPr>
          <p:cNvPr id="3" name="Inhaltsplatzhalter 9">
            <a:extLst>
              <a:ext uri="{FF2B5EF4-FFF2-40B4-BE49-F238E27FC236}">
                <a16:creationId xmlns:a16="http://schemas.microsoft.com/office/drawing/2014/main" id="{75434814-C576-5907-7653-CDD3168BC054}"/>
              </a:ext>
            </a:extLst>
          </p:cNvPr>
          <p:cNvPicPr>
            <a:picLocks noChangeAspect="1"/>
          </p:cNvPicPr>
          <p:nvPr/>
        </p:nvPicPr>
        <p:blipFill rotWithShape="1">
          <a:blip r:embed="rId3"/>
          <a:srcRect t="272" r="1" b="10523"/>
          <a:stretch/>
        </p:blipFill>
        <p:spPr>
          <a:xfrm>
            <a:off x="4226837" y="1721922"/>
            <a:ext cx="3420596" cy="4520560"/>
          </a:xfrm>
          <a:prstGeom prst="rect">
            <a:avLst/>
          </a:prstGeom>
        </p:spPr>
      </p:pic>
      <p:sp useBgFill="1">
        <p:nvSpPr>
          <p:cNvPr id="15" name="Rectangle 14">
            <a:extLst>
              <a:ext uri="{FF2B5EF4-FFF2-40B4-BE49-F238E27FC236}">
                <a16:creationId xmlns:a16="http://schemas.microsoft.com/office/drawing/2014/main" id="{395FA420-5595-49D1-9D5F-79EC43B55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4648" y="1721922"/>
            <a:ext cx="3609143"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nhaltsplatzhalter 5" descr="Ein Bild, das Text enthält.&#10;&#10;Automatisch generierte Beschreibung">
            <a:extLst>
              <a:ext uri="{FF2B5EF4-FFF2-40B4-BE49-F238E27FC236}">
                <a16:creationId xmlns:a16="http://schemas.microsoft.com/office/drawing/2014/main" id="{BD15668B-8DDA-1708-4CDB-D79B1149699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578889" y="2020888"/>
            <a:ext cx="2416097" cy="39592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extfeld 4">
            <a:extLst>
              <a:ext uri="{FF2B5EF4-FFF2-40B4-BE49-F238E27FC236}">
                <a16:creationId xmlns:a16="http://schemas.microsoft.com/office/drawing/2014/main" id="{EB5830FF-05CD-82E6-1D16-5278F1E1B8EC}"/>
              </a:ext>
            </a:extLst>
          </p:cNvPr>
          <p:cNvSpPr txBox="1"/>
          <p:nvPr/>
        </p:nvSpPr>
        <p:spPr>
          <a:xfrm>
            <a:off x="857756" y="736374"/>
            <a:ext cx="10115044" cy="36933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dirty="0" err="1">
                <a:solidFill>
                  <a:srgbClr val="000000"/>
                </a:solidFill>
                <a:uFillTx/>
                <a:latin typeface="Calibri"/>
              </a:rPr>
              <a:t>Kommenta</a:t>
            </a:r>
            <a:r>
              <a:rPr lang="cs-CZ" dirty="0" err="1">
                <a:solidFill>
                  <a:srgbClr val="000000"/>
                </a:solidFill>
                <a:latin typeface="Calibri"/>
              </a:rPr>
              <a:t>r</a:t>
            </a:r>
            <a:r>
              <a:rPr lang="cs-CZ" dirty="0">
                <a:solidFill>
                  <a:srgbClr val="000000"/>
                </a:solidFill>
                <a:latin typeface="Calibri"/>
              </a:rPr>
              <a:t> </a:t>
            </a:r>
            <a:r>
              <a:rPr lang="cs-CZ" dirty="0" err="1">
                <a:solidFill>
                  <a:srgbClr val="000000"/>
                </a:solidFill>
                <a:latin typeface="Calibri"/>
              </a:rPr>
              <a:t>zum</a:t>
            </a:r>
            <a:r>
              <a:rPr lang="cs-CZ" dirty="0">
                <a:solidFill>
                  <a:srgbClr val="000000"/>
                </a:solidFill>
                <a:latin typeface="Calibri"/>
              </a:rPr>
              <a:t> </a:t>
            </a:r>
            <a:r>
              <a:rPr lang="cs-CZ" dirty="0" err="1">
                <a:solidFill>
                  <a:srgbClr val="000000"/>
                </a:solidFill>
                <a:latin typeface="Calibri"/>
              </a:rPr>
              <a:t>einleitenden</a:t>
            </a:r>
            <a:r>
              <a:rPr lang="cs-CZ" dirty="0">
                <a:solidFill>
                  <a:srgbClr val="000000"/>
                </a:solidFill>
                <a:latin typeface="Calibri"/>
              </a:rPr>
              <a:t> Foto: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rgbClr val="000000"/>
                </a:solidFill>
                <a:uFillTx/>
                <a:latin typeface="Calibri"/>
              </a:rPr>
              <a:t>Sein letztes Werk </a:t>
            </a:r>
            <a:r>
              <a:rPr lang="de-DE" sz="1800" b="0" i="1" u="none" strike="noStrike" kern="1200" cap="none" spc="0" baseline="0" dirty="0">
                <a:solidFill>
                  <a:srgbClr val="000000"/>
                </a:solidFill>
                <a:uFillTx/>
                <a:latin typeface="Calibri"/>
              </a:rPr>
              <a:t>Joseph </a:t>
            </a:r>
            <a:r>
              <a:rPr lang="de-DE" sz="1800" b="0" i="1" u="none" strike="noStrike" kern="1200" cap="none" spc="0" baseline="0" dirty="0" err="1">
                <a:solidFill>
                  <a:srgbClr val="000000"/>
                </a:solidFill>
                <a:uFillTx/>
                <a:latin typeface="Calibri"/>
              </a:rPr>
              <a:t>Kerkhovens</a:t>
            </a:r>
            <a:r>
              <a:rPr lang="de-DE" sz="1800" b="0" i="1" u="none" strike="noStrike" kern="1200" cap="none" spc="0" baseline="0" dirty="0">
                <a:solidFill>
                  <a:srgbClr val="000000"/>
                </a:solidFill>
                <a:uFillTx/>
                <a:latin typeface="Calibri"/>
              </a:rPr>
              <a:t> dritte Existenz</a:t>
            </a:r>
            <a:r>
              <a:rPr lang="de-DE" sz="1800" b="0" i="0" u="none" strike="noStrike" kern="1200" cap="none" spc="0" baseline="0" dirty="0">
                <a:solidFill>
                  <a:srgbClr val="000000"/>
                </a:solidFill>
                <a:uFillTx/>
                <a:latin typeface="Calibri"/>
              </a:rPr>
              <a:t> (1933 vollendet, erschien postum 1934) ist im Amsterdamer Exilverlag </a:t>
            </a:r>
            <a:r>
              <a:rPr lang="de-DE" sz="1800" b="0" i="0" u="none" strike="noStrike" kern="1200" cap="none" spc="0" baseline="0" dirty="0" err="1">
                <a:solidFill>
                  <a:srgbClr val="000000"/>
                </a:solidFill>
                <a:uFillTx/>
                <a:latin typeface="Calibri"/>
              </a:rPr>
              <a:t>Querido</a:t>
            </a:r>
            <a:r>
              <a:rPr lang="de-DE" sz="1800" b="0" i="0" u="none" strike="noStrike" kern="1200" cap="none" spc="0" baseline="0" dirty="0">
                <a:solidFill>
                  <a:srgbClr val="000000"/>
                </a:solidFill>
                <a:uFillTx/>
                <a:latin typeface="Calibri"/>
              </a:rPr>
              <a:t> posthum erschienen.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rgbClr val="000000"/>
                </a:solidFill>
                <a:uFillTx/>
                <a:latin typeface="Calibri"/>
              </a:rPr>
              <a:t>Der Arzt und Psychiater Joseph </a:t>
            </a:r>
            <a:r>
              <a:rPr lang="de-DE" sz="1800" b="0" i="0" u="none" strike="noStrike" kern="1200" cap="none" spc="0" baseline="0" dirty="0" err="1">
                <a:solidFill>
                  <a:srgbClr val="000000"/>
                </a:solidFill>
                <a:uFillTx/>
                <a:latin typeface="Calibri"/>
              </a:rPr>
              <a:t>Kerkhoven</a:t>
            </a:r>
            <a:r>
              <a:rPr lang="de-DE" sz="1800" b="0" i="0" u="none" strike="noStrike" kern="1200" cap="none" spc="0" baseline="0" dirty="0">
                <a:solidFill>
                  <a:srgbClr val="000000"/>
                </a:solidFill>
                <a:uFillTx/>
                <a:latin typeface="Calibri"/>
              </a:rPr>
              <a:t> schon aus dem Roman „Etzel </a:t>
            </a:r>
            <a:r>
              <a:rPr lang="de-DE" sz="1800" b="0" i="0" u="none" strike="noStrike" kern="1200" cap="none" spc="0" baseline="0" dirty="0" err="1">
                <a:solidFill>
                  <a:srgbClr val="000000"/>
                </a:solidFill>
                <a:uFillTx/>
                <a:latin typeface="Calibri"/>
              </a:rPr>
              <a:t>Andergast</a:t>
            </a:r>
            <a:r>
              <a:rPr lang="de-DE" sz="1800" b="0" i="0" u="none" strike="noStrike" kern="1200" cap="none" spc="0" baseline="0" dirty="0">
                <a:solidFill>
                  <a:srgbClr val="000000"/>
                </a:solidFill>
                <a:uFillTx/>
                <a:latin typeface="Calibri"/>
              </a:rPr>
              <a:t>“ bekannt: </a:t>
            </a:r>
            <a:r>
              <a:rPr lang="de-DE" sz="1800" b="0" i="1" u="none" strike="noStrike" kern="1200" cap="none" spc="0" baseline="0" dirty="0">
                <a:solidFill>
                  <a:srgbClr val="000000"/>
                </a:solidFill>
                <a:uFillTx/>
                <a:latin typeface="Calibri"/>
              </a:rPr>
              <a:t>Nimmt die Seele die Krankheit nicht an, so kann sie den Leib nicht ergreifen</a:t>
            </a:r>
            <a:r>
              <a:rPr lang="de-DE" sz="1800" b="0" i="0" u="none" strike="noStrike" kern="1200" cap="none" spc="0" baseline="0" dirty="0">
                <a:solidFill>
                  <a:srgbClr val="000000"/>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rgbClr val="000000"/>
                </a:solidFill>
                <a:uFillTx/>
                <a:latin typeface="Calibri"/>
              </a:rPr>
              <a:t>Thomas Mann notiert über sein Treffen mit Wassermann in Zürich: HW. von seiner holländischen Reise zurück, sieht sehr schlecht aus und injiziert dreimal täglich Insulin. Seine Angelegenheiten stehen desolat. Er macht den Eindruck eines ruinierten Mannes. (Schneider-Handschin).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dirty="0">
              <a:solidFill>
                <a:srgbClr val="000000"/>
              </a:solidFill>
              <a:uFillTx/>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extfeld 5">
            <a:extLst>
              <a:ext uri="{FF2B5EF4-FFF2-40B4-BE49-F238E27FC236}">
                <a16:creationId xmlns:a16="http://schemas.microsoft.com/office/drawing/2014/main" id="{EC705DB4-BCCF-9894-5034-43DC16C3FCD8}"/>
              </a:ext>
            </a:extLst>
          </p:cNvPr>
          <p:cNvSpPr txBox="1"/>
          <p:nvPr/>
        </p:nvSpPr>
        <p:spPr>
          <a:xfrm>
            <a:off x="872063" y="745071"/>
            <a:ext cx="8271936" cy="424731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1" i="0" u="sng" strike="noStrike" kern="1200" cap="none" spc="0" baseline="0" dirty="0">
                <a:solidFill>
                  <a:srgbClr val="000000"/>
                </a:solidFill>
                <a:uFillTx/>
                <a:latin typeface="Calibri"/>
              </a:rPr>
              <a:t>Das Los der Juden, 1904</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rgbClr val="000000"/>
                </a:solidFill>
                <a:uFillTx/>
                <a:latin typeface="Calibri"/>
              </a:rPr>
              <a:t>Ich glaube auch nicht an die Geschichte vom »Erbfeind«. [...] Wenn ein Semit und ein Arier auf eine einsame Insel verschlagen würden, sie würden sich zu verstehen, zu verständigen, zu lieben versuchen. Die Abneigung des Durchschnitts-Deutschen oder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rgbClr val="000000"/>
                </a:solidFill>
                <a:uFillTx/>
                <a:latin typeface="Calibri"/>
              </a:rPr>
              <a:t>-Christen oder -Germanen gegen den Durchschnitts-Juden beruht auf Unwissenheit, auf versteinertem Misstrauen, auf religiöser Voreingenommenheit.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rgbClr val="000000"/>
                </a:solidFill>
                <a:uFillTx/>
                <a:latin typeface="Calibri"/>
              </a:rPr>
              <a:t>Es gibt kein jüdisches Volk</a:t>
            </a:r>
            <a:r>
              <a:rPr lang="cs-CZ" sz="1800" b="0" i="0" u="none" strike="noStrike" kern="1200" cap="none" spc="0" baseline="0" dirty="0">
                <a:solidFill>
                  <a:srgbClr val="000000"/>
                </a:solidFill>
                <a:uFillTx/>
                <a:latin typeface="Calibri"/>
              </a:rPr>
              <a:t>,</a:t>
            </a:r>
            <a:r>
              <a:rPr lang="de-DE" sz="1800" b="0" i="0" u="none" strike="noStrike" kern="1200" cap="none" spc="0" baseline="0" dirty="0">
                <a:solidFill>
                  <a:srgbClr val="000000"/>
                </a:solidFill>
                <a:uFillTx/>
                <a:latin typeface="Calibri"/>
              </a:rPr>
              <a:t> vielleicht nicht einmal eine jüdische Rasse, doch alle wissen vom Juden, dem Gezeichnete</a:t>
            </a:r>
            <a:r>
              <a:rPr lang="cs-CZ" sz="1800" b="0" i="0" u="none" strike="noStrike" kern="1200" cap="none" spc="0" baseline="0" dirty="0">
                <a:solidFill>
                  <a:srgbClr val="000000"/>
                </a:solidFill>
                <a:uFillTx/>
                <a:latin typeface="Calibri"/>
              </a:rPr>
              <a:t>n</a:t>
            </a:r>
            <a:r>
              <a:rPr lang="de-DE" sz="1800" b="0" i="0" u="none" strike="noStrike" kern="1200" cap="none" spc="0" baseline="0" dirty="0">
                <a:solidFill>
                  <a:srgbClr val="000000"/>
                </a:solidFill>
                <a:uFillTx/>
                <a:latin typeface="Calibri"/>
              </a:rPr>
              <a:t>, Auserwählten, mit Erinnerungen Beladenen, Schicksalserfüllten.</a:t>
            </a:r>
            <a:endParaRPr lang="cs-CZ"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dirty="0">
              <a:solidFill>
                <a:srgbClr val="000000"/>
              </a:solidFill>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1" i="0" u="sng" strike="noStrike" kern="1200" cap="none" spc="0" baseline="0" dirty="0">
                <a:solidFill>
                  <a:srgbClr val="000000"/>
                </a:solidFill>
                <a:uFillTx/>
                <a:latin typeface="Calibri"/>
              </a:rPr>
              <a:t>Der Literat oder Mythos und Persönlichkeit, 1909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rgbClr val="000000"/>
                </a:solidFill>
                <a:uFillTx/>
                <a:latin typeface="Calibri"/>
              </a:rPr>
              <a:t>Der Jude als Europäer, als Kosmopolit ist ein Literat; der Jude als Orientale, nicht im ethnographischen, sondern im mythischen Sinne, mit der verwandelnden Kraft der Gegenwart, die er besitzen muss, kann Schöpfer sein.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000000"/>
              </a:solidFill>
              <a:uFillTx/>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7F45707-97C3-CCE8-DDD1-B68C75C74BE6}"/>
              </a:ext>
            </a:extLst>
          </p:cNvPr>
          <p:cNvSpPr txBox="1"/>
          <p:nvPr/>
        </p:nvSpPr>
        <p:spPr>
          <a:xfrm>
            <a:off x="695915" y="1092425"/>
            <a:ext cx="10762407" cy="2862322"/>
          </a:xfrm>
          <a:prstGeom prst="rect">
            <a:avLst/>
          </a:prstGeom>
          <a:noFill/>
        </p:spPr>
        <p:txBody>
          <a:bodyPr wrap="square">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1" i="0" u="sng"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1" i="0" u="sng" strike="noStrike" kern="1200" cap="none" spc="0" baseline="0" dirty="0">
                <a:solidFill>
                  <a:srgbClr val="000000"/>
                </a:solidFill>
                <a:uFillTx/>
                <a:latin typeface="Calibri"/>
              </a:rPr>
              <a:t>Der Jude als Orientale, 1914</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rgbClr val="000000"/>
                </a:solidFill>
                <a:uFillTx/>
                <a:latin typeface="Calibri"/>
              </a:rPr>
              <a:t> Lieber Freund Martin Buber!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rgbClr val="000000"/>
                </a:solidFill>
                <a:uFillTx/>
                <a:latin typeface="Calibri"/>
              </a:rPr>
              <a:t>Sie haben mich gebeten, ich möge eine auf Juden und Judentum sich beziehende Stelle in meinem Büchlein »Der Literat oder Mythos und Persönlichkeit« zugunsten einer Sammelschrift in ausführlicherer Weise, als es dort geschehen ist, also gleichsam erläuternd oder exemplifizierend, der Betrachtung würdigen und dabei das Angedeutete, Hingeworfene und scheinbar Beiläufige rechtfertigen, festigen und klarstellen. … [Der </a:t>
            </a:r>
            <a:r>
              <a:rPr lang="de-DE" sz="1800" b="0" i="0" u="none" strike="noStrike" kern="1200" cap="none" spc="0" baseline="0" dirty="0" err="1">
                <a:solidFill>
                  <a:srgbClr val="000000"/>
                </a:solidFill>
                <a:uFillTx/>
                <a:latin typeface="Calibri"/>
              </a:rPr>
              <a:t>orientale</a:t>
            </a:r>
            <a:r>
              <a:rPr lang="de-DE" sz="1800" b="0" i="0" u="none" strike="noStrike" kern="1200" cap="none" spc="0" baseline="0" dirty="0">
                <a:solidFill>
                  <a:srgbClr val="000000"/>
                </a:solidFill>
                <a:uFillTx/>
                <a:latin typeface="Calibri"/>
              </a:rPr>
              <a:t> Jude ist] noch im Besitz seiner Vergangenheit und [steht] daher </a:t>
            </a:r>
            <a:r>
              <a:rPr lang="de-DE" sz="1800" b="0" i="0" u="none" strike="noStrike" kern="1200" cap="none" spc="0" baseline="0" dirty="0" err="1">
                <a:solidFill>
                  <a:srgbClr val="000000"/>
                </a:solidFill>
                <a:uFillTx/>
                <a:latin typeface="Calibri"/>
              </a:rPr>
              <a:t>bewußter</a:t>
            </a:r>
            <a:r>
              <a:rPr lang="de-DE" sz="1800" b="0" i="0" u="none" strike="noStrike" kern="1200" cap="none" spc="0" baseline="0" dirty="0">
                <a:solidFill>
                  <a:srgbClr val="000000"/>
                </a:solidFill>
                <a:uFillTx/>
                <a:latin typeface="Calibri"/>
              </a:rPr>
              <a:t> und selbstverständlicher im Leben. [...] Sein Geist [hat] Muße für die innere Welt. Der Typus dieses Juden existierte in Spanien noch, als ihn die übrige Christenwelt längst vernichtet hatte. Den Mord hat Europa zu büßen.</a:t>
            </a:r>
          </a:p>
        </p:txBody>
      </p:sp>
    </p:spTree>
    <p:extLst>
      <p:ext uri="{BB962C8B-B14F-4D97-AF65-F5344CB8AC3E}">
        <p14:creationId xmlns:p14="http://schemas.microsoft.com/office/powerpoint/2010/main" val="216155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58DC2BA1-525A-AF16-2DB4-B0E008AC29AD}"/>
              </a:ext>
            </a:extLst>
          </p:cNvPr>
          <p:cNvSpPr txBox="1"/>
          <p:nvPr/>
        </p:nvSpPr>
        <p:spPr>
          <a:xfrm>
            <a:off x="745071" y="736604"/>
            <a:ext cx="10693395" cy="45243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1" i="0" u="sng" strike="noStrike" kern="1200" cap="none" spc="0" baseline="0" dirty="0">
                <a:solidFill>
                  <a:srgbClr val="000000"/>
                </a:solidFill>
                <a:uFillTx/>
                <a:latin typeface="Calibri"/>
              </a:rPr>
              <a:t>Der Jude als Orientale, 1914, </a:t>
            </a:r>
            <a:r>
              <a:rPr lang="de-DE" sz="1800" b="0" i="0" u="none" strike="noStrike" kern="1200" cap="none" spc="0" baseline="0" dirty="0">
                <a:solidFill>
                  <a:srgbClr val="000000"/>
                </a:solidFill>
                <a:uFillTx/>
                <a:latin typeface="Calibri"/>
              </a:rPr>
              <a:t>zitiert ausführlich »Der Literat oder Mythos und Persönlichkeit«: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rgbClr val="000000"/>
                </a:solidFill>
                <a:uFillTx/>
                <a:latin typeface="Calibri"/>
              </a:rPr>
              <a:t>In der Existenz des Juden gibt sich die schärfste Gegensätzlichkeit geistiger und seelischer Eigenschaften kund. Er ist entweder der gottloseste oder der gotterfüllteste aller Menschen; er ist entweder wahrhaft sozial, sei es in veralteten, leblosen Formen, sei es in neuen, utopischen, das Alte zerstörenden, oder er will in anarchischer Einsamkeit nur sich selber suchen. Entweder ist er ein Fanatiker oder ein Gleichgültiger, entweder ein Söldner oder ein Prophet. </a:t>
            </a:r>
            <a:r>
              <a:rPr lang="de-DE" sz="1800" b="1" i="0" u="none" strike="noStrike" kern="1200" cap="none" spc="0" baseline="0" dirty="0">
                <a:solidFill>
                  <a:srgbClr val="000000"/>
                </a:solidFill>
                <a:uFillTx/>
                <a:latin typeface="Calibri"/>
              </a:rPr>
              <a:t>Das Schicksal der Nation, ihre Vereinzelung unter fremden Nationen, ihre ungeheuren wirtschaftlichen und geistigen Anstrengungen im Kampf gegen die widrigsten Umstände, der fortwährende Zustand der Abwehr, der Selbstbehauptung, das plötzliche Erwachen am Morgen eines Kulturtags, das leidenschaftliche Ergreifen der Hilfsmittel und Waffen dieser Kultur und die darauf erfolgte gewaltsame Unterdrückung und Zerschneidung der Tradition, all das hat die Juden als ganzes Volk zu einer Art von Literatenrolle vorbestimmt.</a:t>
            </a:r>
            <a:r>
              <a:rPr lang="de-DE" sz="1800" b="0" i="0" u="none" strike="noStrike" kern="1200" cap="none" spc="0" baseline="0" dirty="0">
                <a:solidFill>
                  <a:srgbClr val="000000"/>
                </a:solidFill>
                <a:uFillTx/>
                <a:latin typeface="Calibri"/>
              </a:rPr>
              <a:t> </a:t>
            </a:r>
            <a:endParaRPr lang="cs-CZ"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dirty="0">
              <a:solidFill>
                <a:srgbClr val="000000"/>
              </a:solidFill>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1" i="0" u="none" strike="noStrike" kern="1200" cap="none" spc="0" baseline="0" dirty="0">
                <a:solidFill>
                  <a:srgbClr val="000000"/>
                </a:solidFill>
                <a:uFillTx/>
                <a:latin typeface="Calibri"/>
              </a:rPr>
              <a:t>Mein Weg als</a:t>
            </a:r>
            <a:r>
              <a:rPr lang="cs-CZ" sz="1800" b="1" i="0" u="none" strike="noStrike" kern="1200" cap="none" spc="0" baseline="0" dirty="0">
                <a:solidFill>
                  <a:srgbClr val="000000"/>
                </a:solidFill>
                <a:uFillTx/>
                <a:latin typeface="Calibri"/>
              </a:rPr>
              <a:t> </a:t>
            </a:r>
            <a:r>
              <a:rPr lang="de-DE" sz="1800" b="1" i="0" u="none" strike="noStrike" kern="1200" cap="none" spc="0" baseline="0" dirty="0">
                <a:solidFill>
                  <a:srgbClr val="000000"/>
                </a:solidFill>
                <a:uFillTx/>
                <a:latin typeface="Calibri"/>
              </a:rPr>
              <a:t>Deutscher und Jude </a:t>
            </a:r>
            <a:r>
              <a:rPr lang="cs-CZ" sz="1800" b="1" i="0" u="none" strike="noStrike" kern="1200" cap="none" spc="0" baseline="0" dirty="0">
                <a:solidFill>
                  <a:srgbClr val="000000"/>
                </a:solidFill>
                <a:uFillTx/>
                <a:latin typeface="Calibri"/>
              </a:rPr>
              <a:t> </a:t>
            </a:r>
            <a:r>
              <a:rPr lang="cs-CZ" sz="1800" i="0" u="none" strike="noStrike" kern="1200" cap="none" spc="0" baseline="0" dirty="0" err="1">
                <a:solidFill>
                  <a:srgbClr val="000000"/>
                </a:solidFill>
                <a:uFillTx/>
                <a:latin typeface="Calibri"/>
              </a:rPr>
              <a:t>erschien</a:t>
            </a:r>
            <a:r>
              <a:rPr lang="cs-CZ" sz="1800" i="0" u="none" strike="noStrike" kern="1200" cap="none" spc="0" baseline="0" dirty="0">
                <a:solidFill>
                  <a:srgbClr val="000000"/>
                </a:solidFill>
                <a:uFillTx/>
                <a:latin typeface="Calibri"/>
              </a:rPr>
              <a:t> </a:t>
            </a:r>
            <a:r>
              <a:rPr lang="de-DE" sz="1800" i="0" u="none" strike="noStrike" kern="1200" cap="none" spc="0" baseline="0" dirty="0">
                <a:solidFill>
                  <a:srgbClr val="000000"/>
                </a:solidFill>
                <a:uFillTx/>
                <a:latin typeface="Calibri"/>
              </a:rPr>
              <a:t>in einer Erstauflage</a:t>
            </a:r>
            <a:r>
              <a:rPr lang="cs-CZ" sz="1800" i="0" u="none" strike="noStrike" kern="1200" cap="none" spc="0" baseline="0" dirty="0">
                <a:solidFill>
                  <a:srgbClr val="000000"/>
                </a:solidFill>
                <a:uFillTx/>
                <a:latin typeface="Calibri"/>
              </a:rPr>
              <a:t> </a:t>
            </a:r>
            <a:r>
              <a:rPr lang="de-DE" sz="1800" i="0" u="none" strike="noStrike" kern="1200" cap="none" spc="0" baseline="0" dirty="0">
                <a:solidFill>
                  <a:srgbClr val="000000"/>
                </a:solidFill>
                <a:uFillTx/>
                <a:latin typeface="Calibri"/>
              </a:rPr>
              <a:t>von 15 000 Exemplaren, 1922 werden 5000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i="0" u="none" strike="noStrike" kern="1200" cap="none" spc="0" baseline="0" dirty="0">
                <a:solidFill>
                  <a:srgbClr val="000000"/>
                </a:solidFill>
                <a:uFillTx/>
                <a:latin typeface="Calibri"/>
              </a:rPr>
              <a:t>Exemplare nachgedruckt</a:t>
            </a:r>
            <a:r>
              <a:rPr lang="cs-CZ" sz="1800" i="0" u="none" strike="noStrike" kern="1200" cap="none" spc="0" baseline="0" dirty="0">
                <a:solidFill>
                  <a:srgbClr val="000000"/>
                </a:solidFill>
                <a:uFillTx/>
                <a:latin typeface="Calibri"/>
              </a:rPr>
              <a:t>, </a:t>
            </a:r>
            <a:r>
              <a:rPr lang="cs-CZ" sz="1800" i="0" u="none" strike="noStrike" kern="1200" cap="none" spc="0" baseline="0" dirty="0" err="1">
                <a:solidFill>
                  <a:srgbClr val="000000"/>
                </a:solidFill>
                <a:uFillTx/>
                <a:latin typeface="Calibri"/>
              </a:rPr>
              <a:t>verglichen</a:t>
            </a:r>
            <a:r>
              <a:rPr lang="cs-CZ" sz="1800" i="0" u="none" strike="noStrike" kern="1200" cap="none" spc="0" baseline="0" dirty="0">
                <a:solidFill>
                  <a:srgbClr val="000000"/>
                </a:solidFill>
                <a:uFillTx/>
                <a:latin typeface="Calibri"/>
              </a:rPr>
              <a:t> </a:t>
            </a:r>
            <a:r>
              <a:rPr lang="cs-CZ" sz="1800" i="0" u="none" strike="noStrike" kern="1200" cap="none" spc="0" baseline="0" dirty="0" err="1">
                <a:solidFill>
                  <a:srgbClr val="000000"/>
                </a:solidFill>
                <a:uFillTx/>
                <a:latin typeface="Calibri"/>
              </a:rPr>
              <a:t>mit</a:t>
            </a:r>
            <a:r>
              <a:rPr lang="cs-CZ" sz="1800" i="0" u="none" strike="noStrike" kern="1200" cap="none" spc="0" baseline="0" dirty="0">
                <a:solidFill>
                  <a:srgbClr val="000000"/>
                </a:solidFill>
                <a:uFillTx/>
                <a:latin typeface="Calibri"/>
              </a:rPr>
              <a:t> den </a:t>
            </a:r>
            <a:r>
              <a:rPr lang="cs-CZ" sz="1800" i="0" u="none" strike="noStrike" kern="1200" cap="none" spc="0" baseline="0" dirty="0" err="1">
                <a:solidFill>
                  <a:srgbClr val="000000"/>
                </a:solidFill>
                <a:uFillTx/>
                <a:latin typeface="Calibri"/>
              </a:rPr>
              <a:t>Romanen</a:t>
            </a:r>
            <a:r>
              <a:rPr lang="cs-CZ" sz="1800" i="0" u="none" strike="noStrike" kern="1200" cap="none" spc="0" baseline="0" dirty="0">
                <a:solidFill>
                  <a:srgbClr val="000000"/>
                </a:solidFill>
                <a:uFillTx/>
                <a:latin typeface="Calibri"/>
              </a:rPr>
              <a:t> </a:t>
            </a:r>
            <a:r>
              <a:rPr lang="cs-CZ" sz="1800" i="0" u="none" strike="noStrike" kern="1200" cap="none" spc="0" baseline="0" dirty="0" err="1">
                <a:solidFill>
                  <a:srgbClr val="000000"/>
                </a:solidFill>
                <a:uFillTx/>
                <a:latin typeface="Calibri"/>
              </a:rPr>
              <a:t>eine</a:t>
            </a:r>
            <a:r>
              <a:rPr lang="cs-CZ" sz="1800" i="0" u="none" strike="noStrike" kern="1200" cap="none" spc="0" baseline="0" dirty="0">
                <a:solidFill>
                  <a:srgbClr val="000000"/>
                </a:solidFill>
                <a:uFillTx/>
                <a:latin typeface="Calibri"/>
              </a:rPr>
              <a:t> </a:t>
            </a:r>
            <a:r>
              <a:rPr lang="cs-CZ" sz="1800" i="0" u="none" strike="noStrike" kern="1200" cap="none" spc="0" baseline="0" dirty="0" err="1">
                <a:solidFill>
                  <a:srgbClr val="000000"/>
                </a:solidFill>
                <a:uFillTx/>
                <a:latin typeface="Calibri"/>
              </a:rPr>
              <a:t>recht</a:t>
            </a:r>
            <a:r>
              <a:rPr lang="cs-CZ" sz="1800" i="0" u="none" strike="noStrike" kern="1200" cap="none" spc="0" baseline="0" dirty="0">
                <a:solidFill>
                  <a:srgbClr val="000000"/>
                </a:solidFill>
                <a:uFillTx/>
                <a:latin typeface="Calibri"/>
              </a:rPr>
              <a:t> </a:t>
            </a:r>
            <a:r>
              <a:rPr lang="cs-CZ" sz="1800" i="0" u="none" strike="noStrike" kern="1200" cap="none" spc="0" baseline="0" dirty="0" err="1">
                <a:solidFill>
                  <a:srgbClr val="000000"/>
                </a:solidFill>
                <a:uFillTx/>
                <a:latin typeface="Calibri"/>
              </a:rPr>
              <a:t>niedrige</a:t>
            </a:r>
            <a:r>
              <a:rPr lang="cs-CZ" sz="1800" i="0" u="none" strike="noStrike" kern="1200" cap="none" spc="0" baseline="0" dirty="0">
                <a:solidFill>
                  <a:srgbClr val="000000"/>
                </a:solidFill>
                <a:uFillTx/>
                <a:latin typeface="Calibri"/>
              </a:rPr>
              <a:t> </a:t>
            </a:r>
            <a:r>
              <a:rPr lang="cs-CZ" sz="1800" i="0" u="none" strike="noStrike" kern="1200" cap="none" spc="0" baseline="0" dirty="0" err="1">
                <a:solidFill>
                  <a:srgbClr val="000000"/>
                </a:solidFill>
                <a:uFillTx/>
                <a:latin typeface="Calibri"/>
              </a:rPr>
              <a:t>Auflage</a:t>
            </a:r>
            <a:r>
              <a:rPr lang="cs-CZ" sz="1800" i="0" u="none" strike="noStrike" kern="1200" cap="none" spc="0" baseline="0" dirty="0">
                <a:solidFill>
                  <a:srgbClr val="000000"/>
                </a:solidFill>
                <a:uFillTx/>
                <a:latin typeface="Calibri"/>
              </a:rPr>
              <a:t>. </a:t>
            </a:r>
            <a:r>
              <a:rPr lang="cs-CZ" sz="1800" i="0" u="none" strike="noStrike" kern="1200" cap="none" spc="0" baseline="0" dirty="0" err="1">
                <a:solidFill>
                  <a:srgbClr val="000000"/>
                </a:solidFill>
                <a:uFillTx/>
                <a:latin typeface="Calibri"/>
              </a:rPr>
              <a:t>Eine</a:t>
            </a:r>
            <a:r>
              <a:rPr lang="cs-CZ" sz="1800" i="0" u="none" strike="noStrike" kern="1200" cap="none" spc="0" baseline="0" dirty="0">
                <a:solidFill>
                  <a:srgbClr val="000000"/>
                </a:solidFill>
                <a:uFillTx/>
                <a:latin typeface="Calibri"/>
              </a:rPr>
              <a:t> </a:t>
            </a:r>
            <a:r>
              <a:rPr lang="cs-CZ" sz="1800" i="0" u="none" strike="noStrike" kern="1200" cap="none" spc="0" baseline="0" dirty="0" err="1">
                <a:solidFill>
                  <a:srgbClr val="000000"/>
                </a:solidFill>
                <a:uFillTx/>
                <a:latin typeface="Calibri"/>
              </a:rPr>
              <a:t>weitere</a:t>
            </a:r>
            <a:r>
              <a:rPr lang="cs-CZ" sz="1800" i="0" u="none" strike="noStrike" kern="1200" cap="none" spc="0" baseline="0" dirty="0">
                <a:solidFill>
                  <a:srgbClr val="000000"/>
                </a:solidFill>
                <a:uFillTx/>
                <a:latin typeface="Calibri"/>
              </a:rPr>
              <a:t> </a:t>
            </a:r>
            <a:r>
              <a:rPr lang="cs-CZ" sz="1800" i="0" u="none" strike="noStrike" kern="1200" cap="none" spc="0" baseline="0" dirty="0" err="1">
                <a:solidFill>
                  <a:srgbClr val="000000"/>
                </a:solidFill>
                <a:uFillTx/>
                <a:latin typeface="Calibri"/>
              </a:rPr>
              <a:t>Rezeption</a:t>
            </a:r>
            <a:r>
              <a:rPr lang="cs-CZ" sz="1800" i="0" u="none" strike="noStrike" kern="1200" cap="none" spc="0" baseline="0" dirty="0">
                <a:solidFill>
                  <a:srgbClr val="000000"/>
                </a:solidFill>
                <a:uFillTx/>
                <a:latin typeface="Calibri"/>
              </a:rPr>
              <a:t> der </a:t>
            </a:r>
            <a:r>
              <a:rPr lang="de-DE" sz="1800" i="0" u="none" strike="noStrike" kern="1200" cap="none" spc="0" baseline="0" dirty="0">
                <a:solidFill>
                  <a:srgbClr val="000000"/>
                </a:solidFill>
                <a:uFillTx/>
                <a:latin typeface="Calibri"/>
              </a:rPr>
              <a:t>Autobiographie </a:t>
            </a:r>
            <a:r>
              <a:rPr lang="cs-CZ" sz="1800" i="0" u="none" strike="noStrike" kern="1200" cap="none" spc="0" baseline="0" dirty="0" err="1">
                <a:solidFill>
                  <a:srgbClr val="000000"/>
                </a:solidFill>
                <a:uFillTx/>
                <a:latin typeface="Calibri"/>
              </a:rPr>
              <a:t>setzt</a:t>
            </a:r>
            <a:r>
              <a:rPr lang="cs-CZ" sz="1800" i="0" u="none" strike="noStrike" kern="1200" cap="none" spc="0" baseline="0" dirty="0">
                <a:solidFill>
                  <a:srgbClr val="000000"/>
                </a:solidFill>
                <a:uFillTx/>
                <a:latin typeface="Calibri"/>
              </a:rPr>
              <a:t> </a:t>
            </a:r>
            <a:r>
              <a:rPr lang="de-DE" sz="1800" i="0" u="none" strike="noStrike" kern="1200" cap="none" spc="0" baseline="0" dirty="0">
                <a:solidFill>
                  <a:srgbClr val="000000"/>
                </a:solidFill>
                <a:uFillTx/>
                <a:latin typeface="Calibri"/>
              </a:rPr>
              <a:t>erst </a:t>
            </a:r>
            <a:r>
              <a:rPr lang="cs-CZ" sz="1800" i="0" u="none" strike="noStrike" kern="1200" cap="none" spc="0" baseline="0" dirty="0">
                <a:solidFill>
                  <a:srgbClr val="000000"/>
                </a:solidFill>
                <a:uFillTx/>
                <a:latin typeface="Calibri"/>
              </a:rPr>
              <a:t> </a:t>
            </a:r>
            <a:r>
              <a:rPr lang="de-DE" sz="1800" i="0" u="none" strike="noStrike" kern="1200" cap="none" spc="0" baseline="0" dirty="0">
                <a:solidFill>
                  <a:srgbClr val="000000"/>
                </a:solidFill>
                <a:uFillTx/>
                <a:latin typeface="Calibri"/>
              </a:rPr>
              <a:t>1987</a:t>
            </a:r>
            <a:r>
              <a:rPr lang="cs-CZ" sz="1800" i="0" u="none" strike="noStrike" kern="1200" cap="none" spc="0" baseline="0" dirty="0">
                <a:solidFill>
                  <a:srgbClr val="000000"/>
                </a:solidFill>
                <a:uFillTx/>
                <a:latin typeface="Calibri"/>
              </a:rPr>
              <a:t> </a:t>
            </a:r>
            <a:r>
              <a:rPr lang="cs-CZ" sz="1800" i="0" u="none" strike="noStrike" kern="1200" cap="none" spc="0" baseline="0" dirty="0" err="1">
                <a:solidFill>
                  <a:srgbClr val="000000"/>
                </a:solidFill>
                <a:uFillTx/>
                <a:latin typeface="Calibri"/>
              </a:rPr>
              <a:t>an</a:t>
            </a:r>
            <a:r>
              <a:rPr lang="cs-CZ" sz="1800" i="0" u="none" strike="noStrike" kern="1200" cap="none" spc="0" baseline="0" dirty="0">
                <a:solidFill>
                  <a:srgbClr val="000000"/>
                </a:solidFill>
                <a:uFillTx/>
                <a:latin typeface="Calibri"/>
              </a:rPr>
              <a:t>.</a:t>
            </a:r>
            <a:endParaRPr lang="de-DE" sz="1800" i="0" u="none" strike="noStrike" kern="1200" cap="none" spc="0" baseline="0" dirty="0">
              <a:solidFill>
                <a:srgbClr val="000000"/>
              </a:solidFill>
              <a:uFillTx/>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620425B4-ABFA-05EC-4C5C-7E0048FDB378}"/>
              </a:ext>
            </a:extLst>
          </p:cNvPr>
          <p:cNvSpPr txBox="1"/>
          <p:nvPr/>
        </p:nvSpPr>
        <p:spPr>
          <a:xfrm>
            <a:off x="702734" y="736594"/>
            <a:ext cx="10803471" cy="42473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Als ich in New York, oft und oft, durch die Straßen von Bronx ging, stierte mich jüdisches Elend in solchen Massen an, daß es den Augen schwer wurde zu schauen. Dieses Riesenghetto hat eine Bevölkerung von eindreiviertel Millionen Seelen; in jedem Jahr wandern davon etwa tausend zu Wohlhabenheit und hundert zum Reichtum ab; diese Minorität bildet den Zündstoff für den Ofen des Antisemitismus, die Millionen werden ohnehin drin verbrannt. Verbrannt wird auf alle Fälle. Wenn auch nicht mehr wirklich, so doch in effigie, was die Dinge vor Gott um kein Jota besser macht. In der Zeit des ersten Kreuzzugs war es ein einzelner Mönch, der es fertigbrachte, daß in den Rheinprovinzen sechzehntausend Juden massakriert wurden und Selbstmord begingen; warum vermag im Bösen ein Einzelner so viel, und im Guten ein Einzelner fast nichts?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(Selbstbetrachtungen, 1933)</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 ... der Herd der Umtriebe, das Zentrum der Infektion, ist nach wie vor Deutschland. Das schmerzt. ... Es ließe mich nicht ruhen, auch wenn ich kein Jude wäre; den Stachel würde ich nicht los, ... das Gefühl einer brandigen Wunde am Körper der Nation.”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0000"/>
                </a:solidFill>
                <a:uFillTx/>
                <a:latin typeface="Calibri"/>
              </a:rPr>
              <a:t>(Selbstschau am Ende des sechsten Jahrzehnts, März 1933)</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000DD972-40EB-4B09-21C2-5DD6DE82EBE0}"/>
              </a:ext>
            </a:extLst>
          </p:cNvPr>
          <p:cNvSpPr txBox="1"/>
          <p:nvPr/>
        </p:nvSpPr>
        <p:spPr>
          <a:xfrm>
            <a:off x="865847" y="736375"/>
            <a:ext cx="10317345" cy="36933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rgbClr val="000000"/>
                </a:solidFill>
                <a:uFillTx/>
                <a:latin typeface="Calibri"/>
              </a:rPr>
              <a:t>Beatrix Müller-</a:t>
            </a:r>
            <a:r>
              <a:rPr lang="de-DE" sz="1800" b="0" i="0" u="none" strike="noStrike" kern="1200" cap="none" spc="0" baseline="0" dirty="0" err="1">
                <a:solidFill>
                  <a:srgbClr val="000000"/>
                </a:solidFill>
                <a:uFillTx/>
                <a:latin typeface="Calibri"/>
              </a:rPr>
              <a:t>Kampel</a:t>
            </a:r>
            <a:r>
              <a:rPr lang="de-DE" sz="1800" b="0" i="0" u="none" strike="noStrike" kern="1200" cap="none" spc="0" baseline="0" dirty="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rgbClr val="000000"/>
                </a:solidFill>
                <a:uFillTx/>
                <a:latin typeface="Calibri"/>
              </a:rPr>
              <a:t>‚Biographie‘ – hier jene Jakob Wassermanns – als eine „konstruierte Flugbahn“, motiviert und zu einem nicht geringen Teil determiniert von sozial vordefinierten Positionen, Dispositionen und </a:t>
            </a:r>
            <a:r>
              <a:rPr lang="de-DE" sz="1800" b="1" i="0" u="none" strike="noStrike" kern="1200" cap="none" spc="0" baseline="0" dirty="0">
                <a:solidFill>
                  <a:srgbClr val="000000"/>
                </a:solidFill>
                <a:uFillTx/>
                <a:latin typeface="Calibri"/>
              </a:rPr>
              <a:t>Positionierungen in den sozialen und literarischen Feldern der Zeit. </a:t>
            </a:r>
            <a:r>
              <a:rPr lang="de-DE" sz="1800" b="0" i="0" u="none" strike="noStrike" kern="1200" cap="none" spc="0" baseline="0" dirty="0">
                <a:solidFill>
                  <a:srgbClr val="000000"/>
                </a:solidFill>
                <a:uFillTx/>
                <a:latin typeface="Calibri"/>
              </a:rPr>
              <a:t>Das heißt höchst konkret: den Blick nicht auf die großen Intentionen, sondern auf die kleinen </a:t>
            </a:r>
            <a:r>
              <a:rPr lang="de-DE" sz="1800" b="0" i="0" u="none" strike="noStrike" kern="1200" cap="none" spc="0" baseline="0" dirty="0" err="1">
                <a:solidFill>
                  <a:srgbClr val="000000"/>
                </a:solidFill>
                <a:uFillTx/>
                <a:latin typeface="Calibri"/>
              </a:rPr>
              <a:t>Konkretisationen</a:t>
            </a:r>
            <a:r>
              <a:rPr lang="de-DE" sz="1800" b="0" i="0" u="none" strike="noStrike" kern="1200" cap="none" spc="0" baseline="0" dirty="0">
                <a:solidFill>
                  <a:srgbClr val="000000"/>
                </a:solidFill>
                <a:uFillTx/>
                <a:latin typeface="Calibri"/>
              </a:rPr>
              <a:t> zu richten; nicht auf das Kunstverständnis,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rgbClr val="000000"/>
                </a:solidFill>
                <a:uFillTx/>
                <a:latin typeface="Calibri"/>
              </a:rPr>
              <a:t>sondern auf den </a:t>
            </a:r>
            <a:r>
              <a:rPr lang="de-DE" sz="1800" b="1" i="0" u="none" strike="noStrike" kern="1200" cap="none" spc="0" baseline="0" dirty="0">
                <a:solidFill>
                  <a:srgbClr val="000000"/>
                </a:solidFill>
                <a:uFillTx/>
                <a:latin typeface="Calibri"/>
              </a:rPr>
              <a:t>Habitus</a:t>
            </a:r>
            <a:r>
              <a:rPr lang="de-DE" sz="1800" b="0" i="0" u="none" strike="noStrike" kern="1200" cap="none" spc="0" baseline="0" dirty="0">
                <a:solidFill>
                  <a:srgbClr val="000000"/>
                </a:solidFill>
                <a:uFillTx/>
                <a:latin typeface="Calibri"/>
              </a:rPr>
              <a:t> als einen „Praxissinn, der einem sagt, was in einer bestimmten Situation zu tun ist“; nicht auf Nimbus, sondern auf Herkunft; nicht auf veräußerlichten Geist und veröffentlichtes Gefühl, sondern auf Affären und Geld.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dirty="0" err="1">
                <a:solidFill>
                  <a:srgbClr val="000000"/>
                </a:solidFill>
                <a:uFillTx/>
                <a:latin typeface="Calibri"/>
              </a:rPr>
              <a:t>Unter</a:t>
            </a:r>
            <a:r>
              <a:rPr lang="cs-CZ" sz="1800" b="0" i="0" u="none" strike="noStrike" kern="1200" cap="none" spc="0" baseline="0" dirty="0">
                <a:solidFill>
                  <a:srgbClr val="000000"/>
                </a:solidFill>
                <a:uFillTx/>
                <a:latin typeface="Calibri"/>
              </a:rPr>
              <a:t> </a:t>
            </a:r>
            <a:r>
              <a:rPr lang="cs-CZ" sz="1800" b="0" i="0" u="none" strike="noStrike" kern="1200" cap="none" spc="0" baseline="0" dirty="0" err="1">
                <a:solidFill>
                  <a:srgbClr val="000000"/>
                </a:solidFill>
                <a:uFillTx/>
                <a:latin typeface="Calibri"/>
              </a:rPr>
              <a:t>diesem</a:t>
            </a:r>
            <a:r>
              <a:rPr lang="cs-CZ" sz="1800" b="0" i="0" u="none" strike="noStrike" kern="1200" cap="none" spc="0" baseline="0" dirty="0">
                <a:solidFill>
                  <a:srgbClr val="000000"/>
                </a:solidFill>
                <a:uFillTx/>
                <a:latin typeface="Calibri"/>
              </a:rPr>
              <a:t> </a:t>
            </a:r>
            <a:r>
              <a:rPr lang="cs-CZ" sz="1800" b="0" i="0" u="none" strike="noStrike" kern="1200" cap="none" spc="0" baseline="0" dirty="0" err="1">
                <a:solidFill>
                  <a:srgbClr val="000000"/>
                </a:solidFill>
                <a:uFillTx/>
                <a:latin typeface="Calibri"/>
              </a:rPr>
              <a:t>Blickwinkel</a:t>
            </a:r>
            <a:r>
              <a:rPr lang="cs-CZ" sz="1800" b="0" i="0" u="none" strike="noStrike" kern="1200" cap="none" spc="0" baseline="0" dirty="0">
                <a:solidFill>
                  <a:srgbClr val="000000"/>
                </a:solidFill>
                <a:uFillTx/>
                <a:latin typeface="Calibri"/>
              </a:rPr>
              <a:t> erg</a:t>
            </a:r>
            <a:r>
              <a:rPr lang="de-DE" sz="1800" b="0" i="0" u="none" strike="noStrike" kern="1200" cap="none" spc="0" baseline="0" dirty="0">
                <a:solidFill>
                  <a:srgbClr val="000000"/>
                </a:solidFill>
                <a:uFillTx/>
                <a:latin typeface="Calibri"/>
              </a:rPr>
              <a:t>ä</a:t>
            </a:r>
            <a:r>
              <a:rPr lang="cs-CZ" sz="1800" b="0" i="0" u="none" strike="noStrike" kern="1200" cap="none" spc="0" baseline="0" dirty="0" err="1">
                <a:solidFill>
                  <a:srgbClr val="000000"/>
                </a:solidFill>
                <a:uFillTx/>
                <a:latin typeface="Calibri"/>
              </a:rPr>
              <a:t>nz</a:t>
            </a:r>
            <a:r>
              <a:rPr lang="de-DE" sz="1800" b="0" i="0" u="none" strike="noStrike" kern="1200" cap="none" spc="0" baseline="0" dirty="0">
                <a:solidFill>
                  <a:srgbClr val="000000"/>
                </a:solidFill>
                <a:uFillTx/>
                <a:latin typeface="Calibri"/>
              </a:rPr>
              <a:t>t</a:t>
            </a:r>
            <a:r>
              <a:rPr lang="cs-CZ" sz="1800" b="0" i="0" u="none" strike="noStrike" kern="1200" cap="none" spc="0" baseline="0" dirty="0">
                <a:solidFill>
                  <a:srgbClr val="000000"/>
                </a:solidFill>
                <a:uFillTx/>
                <a:latin typeface="Calibri"/>
              </a:rPr>
              <a:t> </a:t>
            </a:r>
            <a:r>
              <a:rPr lang="de-DE" dirty="0">
                <a:solidFill>
                  <a:srgbClr val="000000"/>
                </a:solidFill>
                <a:latin typeface="Calibri"/>
              </a:rPr>
              <a:t>s</a:t>
            </a:r>
            <a:r>
              <a:rPr lang="cs-CZ" sz="1800" b="0" i="0" u="none" strike="noStrike" kern="1200" cap="none" spc="0" baseline="0" dirty="0" err="1">
                <a:solidFill>
                  <a:srgbClr val="000000"/>
                </a:solidFill>
                <a:uFillTx/>
                <a:latin typeface="Calibri"/>
              </a:rPr>
              <a:t>ie</a:t>
            </a:r>
            <a:r>
              <a:rPr lang="cs-CZ" sz="1800" b="0" i="0" u="none" strike="noStrike" kern="1200" cap="none" spc="0" baseline="0" dirty="0">
                <a:solidFill>
                  <a:srgbClr val="000000"/>
                </a:solidFill>
                <a:uFillTx/>
                <a:latin typeface="Calibri"/>
              </a:rPr>
              <a:t> </a:t>
            </a:r>
            <a:r>
              <a:rPr lang="de-DE" sz="1800" b="0" i="0" u="none" strike="noStrike" kern="1200" cap="none" spc="0" baseline="0" dirty="0">
                <a:solidFill>
                  <a:srgbClr val="000000"/>
                </a:solidFill>
                <a:uFillTx/>
                <a:latin typeface="Calibri"/>
              </a:rPr>
              <a:t>dann </a:t>
            </a:r>
            <a:r>
              <a:rPr lang="cs-CZ" sz="1800" b="0" i="0" u="none" strike="noStrike" kern="1200" cap="none" spc="0" baseline="0" dirty="0" err="1">
                <a:solidFill>
                  <a:srgbClr val="000000"/>
                </a:solidFill>
                <a:uFillTx/>
                <a:latin typeface="Calibri"/>
              </a:rPr>
              <a:t>die</a:t>
            </a:r>
            <a:r>
              <a:rPr lang="cs-CZ" sz="1800" b="0" i="0" u="none" strike="noStrike" kern="1200" cap="none" spc="0" baseline="0" dirty="0">
                <a:solidFill>
                  <a:srgbClr val="000000"/>
                </a:solidFill>
                <a:uFillTx/>
                <a:latin typeface="Calibri"/>
              </a:rPr>
              <a:t> </a:t>
            </a:r>
            <a:r>
              <a:rPr lang="cs-CZ" sz="1800" b="0" i="0" u="none" strike="noStrike" kern="1200" cap="none" spc="0" baseline="0" dirty="0" err="1">
                <a:solidFill>
                  <a:srgbClr val="000000"/>
                </a:solidFill>
                <a:uFillTx/>
                <a:latin typeface="Calibri"/>
              </a:rPr>
              <a:t>bekannten</a:t>
            </a:r>
            <a:r>
              <a:rPr lang="cs-CZ" sz="1800" b="0" i="0" u="none" strike="noStrike" kern="1200" cap="none" spc="0" baseline="0" dirty="0">
                <a:solidFill>
                  <a:srgbClr val="000000"/>
                </a:solidFill>
                <a:uFillTx/>
                <a:latin typeface="Calibri"/>
              </a:rPr>
              <a:t> </a:t>
            </a:r>
            <a:r>
              <a:rPr lang="cs-CZ" sz="1800" b="0" i="0" u="none" strike="noStrike" kern="1200" cap="none" spc="0" baseline="0" dirty="0" err="1">
                <a:solidFill>
                  <a:srgbClr val="000000"/>
                </a:solidFill>
                <a:uFillTx/>
                <a:latin typeface="Calibri"/>
              </a:rPr>
              <a:t>Biographischen</a:t>
            </a:r>
            <a:r>
              <a:rPr lang="cs-CZ" sz="1800" b="0" i="0" u="none" strike="noStrike" kern="1200" cap="none" spc="0" baseline="0" dirty="0">
                <a:solidFill>
                  <a:srgbClr val="000000"/>
                </a:solidFill>
                <a:uFillTx/>
                <a:latin typeface="Calibri"/>
              </a:rPr>
              <a:t> </a:t>
            </a:r>
            <a:r>
              <a:rPr lang="cs-CZ" sz="1800" b="0" i="0" u="none" strike="noStrike" kern="1200" cap="none" spc="0" baseline="0" dirty="0" err="1">
                <a:solidFill>
                  <a:srgbClr val="000000"/>
                </a:solidFill>
                <a:uFillTx/>
                <a:latin typeface="Calibri"/>
              </a:rPr>
              <a:t>Angaben</a:t>
            </a:r>
            <a:r>
              <a:rPr lang="cs-CZ" sz="1800" b="0" i="0" u="none" strike="noStrike" kern="1200" cap="none" spc="0" baseline="0" dirty="0">
                <a:solidFill>
                  <a:srgbClr val="000000"/>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rgbClr val="000000"/>
                </a:solidFill>
                <a:uFillTx/>
                <a:latin typeface="Calibri"/>
              </a:rPr>
              <a:t>Ein reicher Onkel mütterlicherseits, </a:t>
            </a:r>
            <a:r>
              <a:rPr lang="de-DE" sz="1800" b="0" i="0" u="none" strike="noStrike" kern="1200" cap="none" spc="0" baseline="0" dirty="0" err="1">
                <a:solidFill>
                  <a:srgbClr val="000000"/>
                </a:solidFill>
                <a:uFillTx/>
                <a:latin typeface="Calibri"/>
              </a:rPr>
              <a:t>einFächerfabrikant</a:t>
            </a:r>
            <a:endParaRPr lang="de-DE"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dirty="0">
                <a:solidFill>
                  <a:srgbClr val="000000"/>
                </a:solidFill>
                <a:uFillTx/>
                <a:latin typeface="Calibri"/>
              </a:rPr>
              <a:t>Paul </a:t>
            </a:r>
            <a:r>
              <a:rPr lang="cs-CZ" sz="1800" b="0" i="0" u="none" strike="noStrike" kern="1200" cap="none" spc="0" baseline="0" dirty="0" err="1">
                <a:solidFill>
                  <a:srgbClr val="000000"/>
                </a:solidFill>
                <a:uFillTx/>
                <a:latin typeface="Calibri"/>
              </a:rPr>
              <a:t>Heyse</a:t>
            </a:r>
            <a:endParaRPr lang="de-DE"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dirty="0">
                <a:solidFill>
                  <a:srgbClr val="000000"/>
                </a:solidFill>
                <a:uFillTx/>
                <a:latin typeface="Calibri"/>
              </a:rPr>
              <a:t>1895 engagiert Ernst von Wolzogen Wassermann als Sekretär.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742C0-DAAA-45DD-6302-D7DFFC37C8DC}"/>
              </a:ext>
            </a:extLst>
          </p:cNvPr>
          <p:cNvSpPr>
            <a:spLocks noGrp="1"/>
          </p:cNvSpPr>
          <p:nvPr>
            <p:ph type="title"/>
          </p:nvPr>
        </p:nvSpPr>
        <p:spPr/>
        <p:txBody>
          <a:bodyPr>
            <a:normAutofit/>
          </a:bodyPr>
          <a:lstStyle/>
          <a:p>
            <a:r>
              <a:rPr lang="de-DE" sz="3200" dirty="0"/>
              <a:t>der im Feld</a:t>
            </a:r>
            <a:r>
              <a:rPr lang="cs-CZ" sz="3200" dirty="0"/>
              <a:t> </a:t>
            </a:r>
            <a:r>
              <a:rPr lang="de-DE" sz="3200" dirty="0"/>
              <a:t>herrschende und die Kunstspieler beherrschende legitime ‚Geschmack‘</a:t>
            </a:r>
            <a:endParaRPr lang="cs-CZ" sz="3200" dirty="0"/>
          </a:p>
        </p:txBody>
      </p:sp>
      <p:sp>
        <p:nvSpPr>
          <p:cNvPr id="3" name="Inhaltsplatzhalter 2">
            <a:extLst>
              <a:ext uri="{FF2B5EF4-FFF2-40B4-BE49-F238E27FC236}">
                <a16:creationId xmlns:a16="http://schemas.microsoft.com/office/drawing/2014/main" id="{095CABA9-56D6-BE42-5DB2-F9C41AB6E6AB}"/>
              </a:ext>
            </a:extLst>
          </p:cNvPr>
          <p:cNvSpPr>
            <a:spLocks noGrp="1"/>
          </p:cNvSpPr>
          <p:nvPr>
            <p:ph idx="1"/>
          </p:nvPr>
        </p:nvSpPr>
        <p:spPr/>
        <p:txBody>
          <a:bodyPr>
            <a:normAutofit fontScale="92500" lnSpcReduction="20000"/>
          </a:bodyPr>
          <a:lstStyle/>
          <a:p>
            <a:pPr marL="0" indent="0">
              <a:buNone/>
            </a:pPr>
            <a:r>
              <a:rPr lang="de-DE" dirty="0"/>
              <a:t>Michael Pollak: Wien 1900. Eine verletzte Identität</a:t>
            </a:r>
            <a:r>
              <a:rPr lang="cs-CZ" dirty="0"/>
              <a:t>. </a:t>
            </a:r>
            <a:r>
              <a:rPr lang="de-DE" dirty="0"/>
              <a:t>Konstanz 1997</a:t>
            </a:r>
            <a:r>
              <a:rPr lang="cs-CZ" dirty="0"/>
              <a:t>.</a:t>
            </a:r>
          </a:p>
          <a:p>
            <a:pPr marL="0" indent="0">
              <a:buNone/>
            </a:pPr>
            <a:r>
              <a:rPr lang="de-DE" dirty="0"/>
              <a:t>Die große Wende in der Geschichte des 19. Jahrhunderts </a:t>
            </a:r>
            <a:r>
              <a:rPr lang="cs-CZ" dirty="0"/>
              <a:t>: </a:t>
            </a:r>
            <a:r>
              <a:rPr lang="cs-CZ" dirty="0" err="1"/>
              <a:t>das</a:t>
            </a:r>
            <a:r>
              <a:rPr lang="cs-CZ" dirty="0"/>
              <a:t> </a:t>
            </a:r>
            <a:r>
              <a:rPr lang="de-DE" dirty="0"/>
              <a:t>Aufkommen des (politischen) Antisemitismus, </a:t>
            </a:r>
            <a:r>
              <a:rPr lang="cs-CZ" dirty="0"/>
              <a:t>vor </a:t>
            </a:r>
            <a:r>
              <a:rPr lang="cs-CZ" dirty="0" err="1"/>
              <a:t>allem</a:t>
            </a:r>
            <a:r>
              <a:rPr lang="cs-CZ" dirty="0"/>
              <a:t> </a:t>
            </a:r>
            <a:r>
              <a:rPr lang="de-DE" dirty="0"/>
              <a:t>die </a:t>
            </a:r>
            <a:r>
              <a:rPr lang="de-DE" dirty="0" err="1"/>
              <a:t>christlichsoziale</a:t>
            </a:r>
            <a:r>
              <a:rPr lang="de-DE" dirty="0"/>
              <a:t> Massenbewegung mit ihrer Kulmination unter </a:t>
            </a:r>
            <a:r>
              <a:rPr lang="de-DE" dirty="0" err="1"/>
              <a:t>Luege</a:t>
            </a:r>
            <a:r>
              <a:rPr lang="cs-CZ" dirty="0"/>
              <a:t>r.</a:t>
            </a:r>
            <a:endParaRPr lang="de-DE" dirty="0"/>
          </a:p>
          <a:p>
            <a:pPr marL="0" indent="0">
              <a:buNone/>
            </a:pPr>
            <a:r>
              <a:rPr lang="de-DE" dirty="0"/>
              <a:t>Die Identitätsarbeit</a:t>
            </a:r>
            <a:r>
              <a:rPr lang="cs-CZ" dirty="0"/>
              <a:t> der </a:t>
            </a:r>
            <a:r>
              <a:rPr lang="cs-CZ" dirty="0" err="1"/>
              <a:t>Bedrohten</a:t>
            </a:r>
            <a:r>
              <a:rPr lang="cs-CZ" dirty="0"/>
              <a:t> </a:t>
            </a:r>
            <a:r>
              <a:rPr lang="cs-CZ" dirty="0" err="1"/>
              <a:t>bezieht</a:t>
            </a:r>
            <a:r>
              <a:rPr lang="cs-CZ" dirty="0"/>
              <a:t> </a:t>
            </a:r>
            <a:r>
              <a:rPr lang="cs-CZ" dirty="0" err="1"/>
              <a:t>sich</a:t>
            </a:r>
            <a:r>
              <a:rPr lang="cs-CZ" dirty="0"/>
              <a:t> </a:t>
            </a:r>
            <a:r>
              <a:rPr lang="de-DE" dirty="0"/>
              <a:t>vor allem auf die Bereiche nationale Zugehörigkeit, ästhetische Präferenzen </a:t>
            </a:r>
            <a:r>
              <a:rPr lang="cs-CZ" dirty="0" err="1"/>
              <a:t>und</a:t>
            </a:r>
            <a:r>
              <a:rPr lang="cs-CZ" dirty="0"/>
              <a:t> </a:t>
            </a:r>
            <a:r>
              <a:rPr lang="de-DE" dirty="0"/>
              <a:t>Geschlechterverhältnis</a:t>
            </a:r>
            <a:r>
              <a:rPr lang="cs-CZ" dirty="0"/>
              <a:t>.</a:t>
            </a:r>
            <a:endParaRPr lang="de-DE" dirty="0"/>
          </a:p>
          <a:p>
            <a:pPr marL="0" indent="0">
              <a:buNone/>
            </a:pPr>
            <a:r>
              <a:rPr lang="de-DE" dirty="0"/>
              <a:t>Die unpolitische </a:t>
            </a:r>
            <a:r>
              <a:rPr lang="de-DE" dirty="0" err="1"/>
              <a:t>L'art</a:t>
            </a:r>
            <a:r>
              <a:rPr lang="de-DE" dirty="0"/>
              <a:t> </a:t>
            </a:r>
            <a:r>
              <a:rPr lang="de-DE" dirty="0" err="1"/>
              <a:t>pour</a:t>
            </a:r>
            <a:r>
              <a:rPr lang="de-DE" dirty="0"/>
              <a:t> </a:t>
            </a:r>
            <a:r>
              <a:rPr lang="de-DE" dirty="0" err="1"/>
              <a:t>l'art</a:t>
            </a:r>
            <a:r>
              <a:rPr lang="de-DE" dirty="0"/>
              <a:t>- Bewegung Jung-Wiens erhält - so die Pointe Pollaks - eine unerwartete Wendung ins eminent Politische; und die</a:t>
            </a:r>
            <a:r>
              <a:rPr lang="cs-CZ" dirty="0"/>
              <a:t> </a:t>
            </a:r>
            <a:r>
              <a:rPr lang="de-DE" dirty="0" err="1"/>
              <a:t>Schorske</a:t>
            </a:r>
            <a:r>
              <a:rPr lang="de-DE" dirty="0"/>
              <a:t>-Hypothese wird geradezu invertiert. </a:t>
            </a:r>
            <a:r>
              <a:rPr lang="cs-CZ" dirty="0"/>
              <a:t>(Albert M</a:t>
            </a:r>
            <a:r>
              <a:rPr lang="de-DE" dirty="0"/>
              <a:t>ü</a:t>
            </a:r>
            <a:r>
              <a:rPr lang="cs-CZ" dirty="0" err="1"/>
              <a:t>ller</a:t>
            </a:r>
            <a:r>
              <a:rPr lang="de-DE" dirty="0"/>
              <a:t>)</a:t>
            </a:r>
          </a:p>
          <a:p>
            <a:pPr marL="0" indent="0">
              <a:buNone/>
            </a:pPr>
            <a:r>
              <a:rPr lang="de-DE" dirty="0" err="1"/>
              <a:t>Schorske</a:t>
            </a:r>
            <a:r>
              <a:rPr lang="de-DE" dirty="0"/>
              <a:t> besteht auf einem Zusammenhalt der gesamten Elite in Wien (im Unterschied zu Berlin, Paris  oder London, S. XVI) und auf dem Bruch mit der historischen Anschauung.</a:t>
            </a:r>
            <a:endParaRPr lang="cs-CZ" dirty="0"/>
          </a:p>
        </p:txBody>
      </p:sp>
    </p:spTree>
    <p:extLst>
      <p:ext uri="{BB962C8B-B14F-4D97-AF65-F5344CB8AC3E}">
        <p14:creationId xmlns:p14="http://schemas.microsoft.com/office/powerpoint/2010/main" val="23119073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1179</TotalTime>
  <Words>2942</Words>
  <Application>Microsoft Office PowerPoint</Application>
  <PresentationFormat>Breitbild</PresentationFormat>
  <Paragraphs>91</Paragraphs>
  <Slides>19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AGaramondPro-Regular</vt:lpstr>
      <vt:lpstr>Arial</vt:lpstr>
      <vt:lpstr>Calibri</vt:lpstr>
      <vt:lpstr>Calibri Light</vt:lpstr>
      <vt:lpstr>Office</vt:lpstr>
      <vt:lpstr>Jakob Wassermann</vt:lpstr>
      <vt:lpstr>Das Los der Juden, Neue Rundschau 1904</vt:lpstr>
      <vt:lpstr>PowerPoint-Präsentation</vt:lpstr>
      <vt:lpstr>PowerPoint-Präsentation</vt:lpstr>
      <vt:lpstr>PowerPoint-Präsentation</vt:lpstr>
      <vt:lpstr>PowerPoint-Präsentation</vt:lpstr>
      <vt:lpstr>PowerPoint-Präsentation</vt:lpstr>
      <vt:lpstr>PowerPoint-Präsentation</vt:lpstr>
      <vt:lpstr>der im Feld herrschende und die Kunstspieler beherrschende legitime ‚Geschmack‘</vt:lpstr>
      <vt:lpstr>Moritz Goldstein, Deutsch- jüdischer Parnass. Kunstwart, Jg. 25, Heft 11, 1912, S. 281-94  Programm einer deutschsprachigen jüdischen Nationalliteratur</vt:lpstr>
      <vt:lpstr>Moritz Goldstein, Deutsch- jüdischer Parnass</vt:lpstr>
      <vt:lpstr>Kriegsglück</vt:lpstr>
      <vt:lpstr>Steigerung der Honorarforderungen</vt:lpstr>
      <vt:lpstr>Kommentar Müller-Kampel</vt:lpstr>
      <vt:lpstr>PowerPoint-Präsentation</vt:lpstr>
      <vt:lpstr>PowerPoint-Präsentation</vt:lpstr>
      <vt:lpstr>Die beiden literarischen Felder  „Wiener Moderne“ und „S. Fischer“</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Jakob Wassermann</dc:title>
  <dc:creator>Zdeněk Mareček</dc:creator>
  <cp:lastModifiedBy>Zdeněk Mareček</cp:lastModifiedBy>
  <cp:revision>18</cp:revision>
  <dcterms:created xsi:type="dcterms:W3CDTF">2022-10-29T08:21:35Z</dcterms:created>
  <dcterms:modified xsi:type="dcterms:W3CDTF">2022-11-02T07:59:30Z</dcterms:modified>
</cp:coreProperties>
</file>