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72" r:id="rId7"/>
    <p:sldId id="264" r:id="rId8"/>
    <p:sldId id="265" r:id="rId9"/>
    <p:sldId id="266" r:id="rId10"/>
    <p:sldId id="269" r:id="rId11"/>
    <p:sldId id="270" r:id="rId12"/>
    <p:sldId id="271" r:id="rId13"/>
    <p:sldId id="267" r:id="rId14"/>
    <p:sldId id="268" r:id="rId15"/>
    <p:sldId id="257" r:id="rId16"/>
    <p:sldId id="258" r:id="rId17"/>
    <p:sldId id="25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5255B-7A1A-4F6F-993D-EED933BFF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CE9D6A-4EAA-4E32-BF13-28DCF27E7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3FC504-44F7-40D8-BFBB-1D586E70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DB9F0-AB49-4E6A-9268-264D745A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5FF5EA-C02A-4657-BF4A-BE0E2B92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1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02E6B-466C-4FD8-918D-1CF1E30B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AC2B0D-D660-4350-9147-060C24429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6DF572-B3F0-4738-BC05-301E9946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E870C4-81CA-41B6-B900-31F9BAB1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0C0D5C-DE79-44C3-BF0B-F1F9062C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65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7009EB-B84F-46DD-B29E-9E35AB243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FD6BCA-D301-46A4-BC56-A3CF1F910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4D181E-4926-4104-A700-E886B2D7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53818E-E024-4E08-945F-42CA1BFD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EE8FBA-D06F-47D7-8D9D-665CA90F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84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428E5-06C6-4ADF-9BA6-275C02D7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7F0D7-87D0-4E0B-B980-290D75B5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2F1EB-7973-46F2-92C6-1FEFDFF2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C2152E-E019-4F3F-ACAC-BFABF7E8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362ABC-5069-49DB-A5A4-A14973B5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F94E7-88DD-48A3-B83F-C36C638F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CB2DB1-834F-4B5D-8348-8D6BF4D24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89AFC-59D9-4097-BB74-4126C125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C000F7-F3A5-4D00-969E-61F3684D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E50B28-33E7-45F2-A434-7B18EE4E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4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B3F99-7B36-46D0-84BE-861F9211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427D3-1D52-44C4-BC9D-3044D188C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93A7B4-E417-4B06-ACA6-D5882DCF1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D40A19-364E-4479-ADD0-2AC4EF7B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6E228D-37AC-49D4-BCE5-AA0CD9D9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AA25D2-FB9D-47B3-9AB5-C9842D7E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44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0B9C8-4835-4C17-BB7D-0DC18D61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CFF5C-EC39-4519-B07F-74656CD3E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A1313C-4998-4B9C-B867-912CA6400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35778-B662-48BD-8104-35A51F331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0B3508-D6B4-41A4-BFA6-BA2DF89B8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C84F4D-A112-4FA1-91FC-AAF632AA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A3DF27-D4A8-4766-9B1A-99F0FADC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D4921B-71D1-46CC-89A8-E8387C28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0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8BCB0-A598-4F20-B2E2-50C699D1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7DA8AC-47DF-4BAB-8F80-288BA5C8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B692C1-38C3-4EF0-8C5E-C56E483C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D5A1AF-6A45-4EDB-9D09-23B9554D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64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0F7CDF-50EE-4973-A393-10EB8A20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AC792F-A3AE-4200-8C14-77326574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4D338-FACA-42D8-85EF-82F1FB4D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44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7820-454F-4EC4-B533-B49BE15F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01CCA-DD75-4E23-A848-D558A788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6A1D3E-7563-43E2-A838-24144AEB4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1631B-0B6A-4A0B-A56D-CE06B331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3E4AB7-12E2-40CF-ABEE-80C5B553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153B37-3015-4A52-A039-2B589985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9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9691B-6C8F-4031-8735-C7E7AA98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7386A8-09AD-4922-B119-0873A3362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70EECF-762E-40D8-891B-3731C248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C4FB45-EFB8-4673-A7A8-8E5C5177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89F927-A561-4267-A8D9-111FB15F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BA2EEB-B5EA-468E-BB5A-7AC4837E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8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80B387-BA60-4E7C-B872-3AEBF5F6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F9CC65-2559-47B4-9EB3-2451477D5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5CCC03-73E3-4B47-B5E4-B9BCCDCA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000B-F3AA-48A6-9C39-425A62E2660D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854CFB-504C-4D6D-8322-22EC5D357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CAE22-526D-42C8-A1E9-A83DCF7BF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EF31-1A02-4DC4-B093-E505ECB1E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844E9-735D-41CC-AA52-AE40DA495C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Terapeutické rodičovství=pěstounská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18AF86-DCAC-4ED5-983D-29630B681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Lenka Průšová, PhD.</a:t>
            </a:r>
          </a:p>
        </p:txBody>
      </p:sp>
    </p:spTree>
    <p:extLst>
      <p:ext uri="{BB962C8B-B14F-4D97-AF65-F5344CB8AC3E}">
        <p14:creationId xmlns:p14="http://schemas.microsoft.com/office/powerpoint/2010/main" val="387168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14840-671F-44B9-9E41-5D9FA803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Nedovolené 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1114D-DDB2-427F-8057-35E40281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 err="1"/>
              <a:t>Manipulace</a:t>
            </a:r>
            <a:r>
              <a:rPr lang="en-GB" altLang="cs-CZ" dirty="0"/>
              <a:t> s </a:t>
            </a:r>
            <a:r>
              <a:rPr lang="en-GB" altLang="cs-CZ" dirty="0" err="1"/>
              <a:t>dítětem</a:t>
            </a:r>
            <a:r>
              <a:rPr lang="en-GB" altLang="cs-CZ" dirty="0"/>
              <a:t> je </a:t>
            </a:r>
            <a:r>
              <a:rPr lang="en-GB" altLang="cs-CZ" dirty="0" err="1"/>
              <a:t>situace</a:t>
            </a:r>
            <a:r>
              <a:rPr lang="en-GB" altLang="cs-CZ" dirty="0"/>
              <a:t>, </a:t>
            </a:r>
            <a:r>
              <a:rPr lang="en-GB" altLang="cs-CZ" dirty="0" err="1"/>
              <a:t>kdy</a:t>
            </a:r>
            <a:r>
              <a:rPr lang="en-GB" altLang="cs-CZ" dirty="0"/>
              <a:t> je pro </a:t>
            </a:r>
            <a:r>
              <a:rPr lang="en-GB" altLang="cs-CZ" dirty="0" err="1"/>
              <a:t>výsledek</a:t>
            </a:r>
            <a:r>
              <a:rPr lang="en-GB" altLang="cs-CZ" dirty="0"/>
              <a:t> </a:t>
            </a:r>
            <a:r>
              <a:rPr lang="en-GB" altLang="cs-CZ" dirty="0" err="1"/>
              <a:t>vlastního</a:t>
            </a:r>
            <a:r>
              <a:rPr lang="en-GB" altLang="cs-CZ" dirty="0"/>
              <a:t> </a:t>
            </a:r>
            <a:r>
              <a:rPr lang="en-GB" altLang="cs-CZ" dirty="0" err="1"/>
              <a:t>prospěchu</a:t>
            </a:r>
            <a:r>
              <a:rPr lang="en-GB" altLang="cs-CZ" dirty="0"/>
              <a:t> </a:t>
            </a:r>
            <a:r>
              <a:rPr lang="en-GB" altLang="cs-CZ" dirty="0" err="1"/>
              <a:t>zkreslována</a:t>
            </a:r>
            <a:r>
              <a:rPr lang="en-GB" altLang="cs-CZ" dirty="0"/>
              <a:t> </a:t>
            </a:r>
            <a:r>
              <a:rPr lang="en-GB" altLang="cs-CZ" dirty="0" err="1"/>
              <a:t>pravdivá</a:t>
            </a:r>
            <a:r>
              <a:rPr lang="en-GB" altLang="cs-CZ" dirty="0"/>
              <a:t> </a:t>
            </a:r>
            <a:r>
              <a:rPr lang="en-GB" altLang="cs-CZ" dirty="0" err="1"/>
              <a:t>skutečnost</a:t>
            </a:r>
            <a:r>
              <a:rPr lang="en-GB" altLang="cs-CZ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  <a:p>
            <a:r>
              <a:rPr lang="en-GB" altLang="cs-CZ" dirty="0" err="1"/>
              <a:t>Manipulátorem</a:t>
            </a:r>
            <a:r>
              <a:rPr lang="en-GB" altLang="cs-CZ" dirty="0"/>
              <a:t> </a:t>
            </a:r>
            <a:r>
              <a:rPr lang="en-GB" altLang="cs-CZ" dirty="0" err="1"/>
              <a:t>může</a:t>
            </a:r>
            <a:r>
              <a:rPr lang="en-GB" altLang="cs-CZ" dirty="0"/>
              <a:t> </a:t>
            </a:r>
            <a:r>
              <a:rPr lang="en-GB" altLang="cs-CZ" dirty="0" err="1"/>
              <a:t>být</a:t>
            </a:r>
            <a:r>
              <a:rPr lang="en-GB" altLang="cs-CZ" dirty="0"/>
              <a:t> </a:t>
            </a:r>
            <a:r>
              <a:rPr lang="en-GB" altLang="cs-CZ" dirty="0" err="1"/>
              <a:t>společnost</a:t>
            </a:r>
            <a:r>
              <a:rPr lang="en-GB" altLang="cs-CZ" dirty="0"/>
              <a:t>, </a:t>
            </a:r>
            <a:r>
              <a:rPr lang="en-GB" altLang="cs-CZ" dirty="0" err="1"/>
              <a:t>rodič</a:t>
            </a:r>
            <a:r>
              <a:rPr lang="en-GB" altLang="cs-CZ" dirty="0"/>
              <a:t>, </a:t>
            </a:r>
            <a:r>
              <a:rPr lang="en-GB" altLang="cs-CZ" dirty="0" err="1"/>
              <a:t>širší</a:t>
            </a:r>
            <a:r>
              <a:rPr lang="en-GB" altLang="cs-CZ" dirty="0"/>
              <a:t> </a:t>
            </a:r>
            <a:r>
              <a:rPr lang="en-GB" altLang="cs-CZ" dirty="0" err="1"/>
              <a:t>rodina</a:t>
            </a:r>
            <a:r>
              <a:rPr lang="en-GB" altLang="cs-CZ" dirty="0"/>
              <a:t>, </a:t>
            </a:r>
            <a:r>
              <a:rPr lang="en-GB" altLang="cs-CZ" dirty="0" err="1"/>
              <a:t>organizace</a:t>
            </a:r>
            <a:r>
              <a:rPr lang="en-GB" altLang="cs-CZ" dirty="0"/>
              <a:t>, </a:t>
            </a:r>
            <a:r>
              <a:rPr lang="en-GB" altLang="cs-CZ" dirty="0" err="1"/>
              <a:t>instituce</a:t>
            </a:r>
            <a:r>
              <a:rPr lang="en-GB" altLang="cs-CZ" dirty="0"/>
              <a:t>, </a:t>
            </a:r>
            <a:r>
              <a:rPr lang="en-GB" altLang="cs-CZ" dirty="0" err="1"/>
              <a:t>vrstevnický</a:t>
            </a:r>
            <a:r>
              <a:rPr lang="en-GB" altLang="cs-CZ" dirty="0"/>
              <a:t> </a:t>
            </a:r>
            <a:r>
              <a:rPr lang="en-GB" altLang="cs-CZ" dirty="0" err="1"/>
              <a:t>kolektiv</a:t>
            </a:r>
            <a:r>
              <a:rPr lang="en-GB" altLang="cs-CZ" dirty="0"/>
              <a:t>, </a:t>
            </a:r>
            <a:r>
              <a:rPr lang="en-GB" altLang="cs-CZ" dirty="0" err="1"/>
              <a:t>apod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45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153C0-BA83-411D-BB00-E465A93C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Nedovolené 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505C6-853F-496C-BD3D-5F12E612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sz="2600" dirty="0" err="1"/>
              <a:t>Např</a:t>
            </a:r>
            <a:r>
              <a:rPr lang="en-GB" altLang="cs-CZ" sz="2600" dirty="0"/>
              <a:t>.</a:t>
            </a:r>
          </a:p>
          <a:p>
            <a:pPr lvl="1"/>
            <a:r>
              <a:rPr lang="en-GB" altLang="cs-CZ" dirty="0" err="1"/>
              <a:t>popouzení</a:t>
            </a:r>
            <a:r>
              <a:rPr lang="en-GB" altLang="cs-CZ" dirty="0"/>
              <a:t> </a:t>
            </a:r>
            <a:r>
              <a:rPr lang="en-GB" altLang="cs-CZ" dirty="0" err="1"/>
              <a:t>proti</a:t>
            </a:r>
            <a:r>
              <a:rPr lang="en-GB" altLang="cs-CZ" dirty="0"/>
              <a:t> </a:t>
            </a:r>
            <a:r>
              <a:rPr lang="en-GB" altLang="cs-CZ" dirty="0" err="1"/>
              <a:t>druhému</a:t>
            </a:r>
            <a:r>
              <a:rPr lang="en-GB" altLang="cs-CZ" dirty="0"/>
              <a:t> </a:t>
            </a:r>
            <a:r>
              <a:rPr lang="en-GB" altLang="cs-CZ" dirty="0" err="1"/>
              <a:t>rodiči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zakazování</a:t>
            </a:r>
            <a:r>
              <a:rPr lang="en-GB" altLang="cs-CZ" dirty="0"/>
              <a:t> </a:t>
            </a:r>
            <a:r>
              <a:rPr lang="en-GB" altLang="cs-CZ" dirty="0" err="1"/>
              <a:t>kontaktu</a:t>
            </a:r>
            <a:r>
              <a:rPr lang="en-GB" altLang="cs-CZ" dirty="0"/>
              <a:t> s </a:t>
            </a:r>
            <a:r>
              <a:rPr lang="en-GB" altLang="cs-CZ" dirty="0" err="1"/>
              <a:t>některým</a:t>
            </a:r>
            <a:r>
              <a:rPr lang="en-GB" altLang="cs-CZ" dirty="0"/>
              <a:t> </a:t>
            </a:r>
            <a:r>
              <a:rPr lang="cs-CZ" altLang="cs-CZ" dirty="0"/>
              <a:t>z</a:t>
            </a:r>
            <a:r>
              <a:rPr lang="en-GB" altLang="cs-CZ" dirty="0"/>
              <a:t> </a:t>
            </a:r>
            <a:r>
              <a:rPr lang="en-GB" altLang="cs-CZ" dirty="0" err="1"/>
              <a:t>rodičů</a:t>
            </a:r>
            <a:r>
              <a:rPr lang="en-GB" altLang="cs-CZ" dirty="0"/>
              <a:t> </a:t>
            </a:r>
            <a:r>
              <a:rPr lang="en-GB" altLang="cs-CZ" dirty="0" err="1"/>
              <a:t>či</a:t>
            </a:r>
            <a:r>
              <a:rPr lang="en-GB" altLang="cs-CZ" dirty="0"/>
              <a:t> </a:t>
            </a:r>
            <a:r>
              <a:rPr lang="en-GB" altLang="cs-CZ" dirty="0" err="1"/>
              <a:t>prarodičů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navádění</a:t>
            </a:r>
            <a:r>
              <a:rPr lang="en-GB" altLang="cs-CZ" dirty="0"/>
              <a:t> k </a:t>
            </a:r>
            <a:r>
              <a:rPr lang="en-GB" altLang="cs-CZ" dirty="0" err="1"/>
              <a:t>chybnému</a:t>
            </a:r>
            <a:r>
              <a:rPr lang="en-GB" altLang="cs-CZ" dirty="0"/>
              <a:t> </a:t>
            </a:r>
            <a:r>
              <a:rPr lang="en-GB" altLang="cs-CZ" dirty="0" err="1"/>
              <a:t>chování</a:t>
            </a:r>
            <a:r>
              <a:rPr lang="en-GB" altLang="cs-CZ" dirty="0"/>
              <a:t> s </a:t>
            </a:r>
            <a:r>
              <a:rPr lang="en-GB" altLang="cs-CZ" dirty="0" err="1"/>
              <a:t>druhým</a:t>
            </a:r>
            <a:r>
              <a:rPr lang="en-GB" altLang="cs-CZ" dirty="0"/>
              <a:t> </a:t>
            </a:r>
            <a:r>
              <a:rPr lang="en-GB" altLang="cs-CZ" dirty="0" err="1"/>
              <a:t>člověkem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využívání</a:t>
            </a:r>
            <a:r>
              <a:rPr lang="en-GB" altLang="cs-CZ" dirty="0"/>
              <a:t> </a:t>
            </a:r>
            <a:r>
              <a:rPr lang="en-GB" altLang="cs-CZ" dirty="0" err="1"/>
              <a:t>některých</a:t>
            </a:r>
            <a:r>
              <a:rPr lang="en-GB" altLang="cs-CZ" dirty="0"/>
              <a:t> </a:t>
            </a:r>
            <a:r>
              <a:rPr lang="en-GB" altLang="cs-CZ" dirty="0" err="1"/>
              <a:t>informací</a:t>
            </a:r>
            <a:r>
              <a:rPr lang="en-GB" altLang="cs-CZ" dirty="0"/>
              <a:t> k </a:t>
            </a:r>
            <a:r>
              <a:rPr lang="en-GB" altLang="cs-CZ" dirty="0" err="1"/>
              <a:t>diskreditaci</a:t>
            </a:r>
            <a:r>
              <a:rPr lang="en-GB" altLang="cs-CZ" dirty="0"/>
              <a:t> </a:t>
            </a:r>
            <a:r>
              <a:rPr lang="en-GB" altLang="cs-CZ" dirty="0" err="1"/>
              <a:t>člověka</a:t>
            </a:r>
            <a:r>
              <a:rPr lang="en-GB" altLang="cs-CZ" dirty="0"/>
              <a:t> </a:t>
            </a:r>
            <a:r>
              <a:rPr lang="en-GB" altLang="cs-CZ" dirty="0" err="1"/>
              <a:t>před</a:t>
            </a:r>
            <a:r>
              <a:rPr lang="en-GB" altLang="cs-CZ" dirty="0"/>
              <a:t> </a:t>
            </a:r>
            <a:r>
              <a:rPr lang="en-GB" altLang="cs-CZ" dirty="0" err="1"/>
              <a:t>dítětem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nabídka</a:t>
            </a:r>
            <a:r>
              <a:rPr lang="en-GB" altLang="cs-CZ" dirty="0"/>
              <a:t> </a:t>
            </a:r>
            <a:r>
              <a:rPr lang="en-GB" altLang="cs-CZ" dirty="0" err="1"/>
              <a:t>obrazu</a:t>
            </a:r>
            <a:r>
              <a:rPr lang="en-GB" altLang="cs-CZ" dirty="0"/>
              <a:t> </a:t>
            </a:r>
            <a:r>
              <a:rPr lang="en-GB" altLang="cs-CZ" dirty="0" err="1"/>
              <a:t>dítěte</a:t>
            </a:r>
            <a:r>
              <a:rPr lang="en-GB" altLang="cs-CZ" dirty="0"/>
              <a:t> pro </a:t>
            </a:r>
            <a:r>
              <a:rPr lang="en-GB" altLang="cs-CZ" dirty="0" err="1"/>
              <a:t>komerční</a:t>
            </a:r>
            <a:r>
              <a:rPr lang="en-GB" altLang="cs-CZ" dirty="0"/>
              <a:t> </a:t>
            </a:r>
            <a:r>
              <a:rPr lang="en-GB" altLang="cs-CZ" dirty="0" err="1"/>
              <a:t>účely</a:t>
            </a:r>
            <a:r>
              <a:rPr lang="en-GB" altLang="cs-CZ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01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C63A6-195A-4FB8-9B91-8E88EA1A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Nedovolené 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942C04-5872-4AA1-AC09-D4604124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r>
              <a:rPr lang="en-GB" altLang="cs-CZ" dirty="0" err="1"/>
              <a:t>nucení</a:t>
            </a:r>
            <a:r>
              <a:rPr lang="en-GB" altLang="cs-CZ" dirty="0"/>
              <a:t> </a:t>
            </a:r>
            <a:r>
              <a:rPr lang="en-GB" altLang="cs-CZ" dirty="0" err="1"/>
              <a:t>dítěte</a:t>
            </a:r>
            <a:r>
              <a:rPr lang="en-GB" altLang="cs-CZ" dirty="0"/>
              <a:t> do </a:t>
            </a:r>
            <a:r>
              <a:rPr lang="en-GB" altLang="cs-CZ" dirty="0" err="1"/>
              <a:t>nepřiměřených</a:t>
            </a:r>
            <a:r>
              <a:rPr lang="en-GB" altLang="cs-CZ" dirty="0"/>
              <a:t> </a:t>
            </a:r>
            <a:r>
              <a:rPr lang="en-GB" altLang="cs-CZ" dirty="0" err="1"/>
              <a:t>volnoaktivit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pochybné</a:t>
            </a:r>
            <a:r>
              <a:rPr lang="en-GB" altLang="cs-CZ" dirty="0"/>
              <a:t> </a:t>
            </a:r>
            <a:r>
              <a:rPr lang="en-GB" altLang="cs-CZ" dirty="0" err="1"/>
              <a:t>využívání</a:t>
            </a:r>
            <a:r>
              <a:rPr lang="en-GB" altLang="cs-CZ" dirty="0"/>
              <a:t> </a:t>
            </a:r>
            <a:r>
              <a:rPr lang="en-GB" altLang="cs-CZ" dirty="0" err="1"/>
              <a:t>právních</a:t>
            </a:r>
            <a:r>
              <a:rPr lang="en-GB" altLang="cs-CZ" dirty="0"/>
              <a:t> </a:t>
            </a:r>
            <a:r>
              <a:rPr lang="en-GB" altLang="cs-CZ" dirty="0" err="1"/>
              <a:t>norem</a:t>
            </a:r>
            <a:r>
              <a:rPr lang="en-GB" altLang="cs-CZ" dirty="0"/>
              <a:t> </a:t>
            </a:r>
            <a:r>
              <a:rPr lang="en-GB" altLang="cs-CZ" dirty="0" err="1"/>
              <a:t>při</a:t>
            </a:r>
            <a:r>
              <a:rPr lang="en-GB" altLang="cs-CZ" dirty="0"/>
              <a:t> SPOD,</a:t>
            </a:r>
          </a:p>
          <a:p>
            <a:pPr lvl="1"/>
            <a:r>
              <a:rPr lang="en-GB" altLang="cs-CZ" dirty="0" err="1"/>
              <a:t>úmyslné</a:t>
            </a:r>
            <a:r>
              <a:rPr lang="en-GB" altLang="cs-CZ" dirty="0"/>
              <a:t> </a:t>
            </a:r>
            <a:r>
              <a:rPr lang="en-GB" altLang="cs-CZ" dirty="0" err="1"/>
              <a:t>neposkytování</a:t>
            </a:r>
            <a:r>
              <a:rPr lang="en-GB" altLang="cs-CZ" dirty="0"/>
              <a:t> </a:t>
            </a:r>
            <a:r>
              <a:rPr lang="en-GB" altLang="cs-CZ" dirty="0" err="1"/>
              <a:t>informací</a:t>
            </a:r>
            <a:r>
              <a:rPr lang="en-GB" altLang="cs-CZ" dirty="0"/>
              <a:t> </a:t>
            </a:r>
            <a:r>
              <a:rPr lang="en-GB" altLang="cs-CZ" dirty="0" err="1"/>
              <a:t>důležitých</a:t>
            </a:r>
            <a:r>
              <a:rPr lang="en-GB" altLang="cs-CZ" dirty="0"/>
              <a:t> pro </a:t>
            </a:r>
            <a:r>
              <a:rPr lang="en-GB" altLang="cs-CZ" dirty="0" err="1"/>
              <a:t>rozvoj</a:t>
            </a:r>
            <a:r>
              <a:rPr lang="en-GB" altLang="cs-CZ" dirty="0"/>
              <a:t> </a:t>
            </a:r>
            <a:r>
              <a:rPr lang="en-GB" altLang="cs-CZ" dirty="0" err="1"/>
              <a:t>potřeb</a:t>
            </a:r>
            <a:r>
              <a:rPr lang="en-GB" altLang="cs-CZ" dirty="0"/>
              <a:t> </a:t>
            </a:r>
            <a:r>
              <a:rPr lang="en-GB" altLang="cs-CZ" dirty="0" err="1"/>
              <a:t>dítěte</a:t>
            </a:r>
            <a:r>
              <a:rPr lang="en-GB" altLang="cs-CZ" dirty="0"/>
              <a:t>,</a:t>
            </a:r>
          </a:p>
          <a:p>
            <a:pPr lvl="1"/>
            <a:r>
              <a:rPr lang="en-GB" altLang="cs-CZ" dirty="0" err="1"/>
              <a:t>nezákonné</a:t>
            </a:r>
            <a:r>
              <a:rPr lang="en-GB" altLang="cs-CZ" dirty="0"/>
              <a:t> </a:t>
            </a:r>
            <a:r>
              <a:rPr lang="en-GB" altLang="cs-CZ" dirty="0" err="1"/>
              <a:t>postupy</a:t>
            </a:r>
            <a:r>
              <a:rPr lang="en-GB" altLang="cs-CZ" dirty="0"/>
              <a:t> </a:t>
            </a:r>
            <a:r>
              <a:rPr lang="en-GB" altLang="cs-CZ" dirty="0" err="1"/>
              <a:t>při</a:t>
            </a:r>
            <a:r>
              <a:rPr lang="en-GB" altLang="cs-CZ" dirty="0"/>
              <a:t> </a:t>
            </a:r>
            <a:r>
              <a:rPr lang="en-GB" altLang="cs-CZ" dirty="0" err="1"/>
              <a:t>předávání</a:t>
            </a:r>
            <a:r>
              <a:rPr lang="en-GB" altLang="cs-CZ" dirty="0"/>
              <a:t> </a:t>
            </a:r>
            <a:r>
              <a:rPr lang="en-GB" altLang="cs-CZ" dirty="0" err="1"/>
              <a:t>dítěte</a:t>
            </a:r>
            <a:r>
              <a:rPr lang="en-GB" altLang="cs-CZ" dirty="0"/>
              <a:t> do NRP.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51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ED48E-B0B9-4C69-85F0-54536BCCC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nedostatky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1885D-FC37-4956-8904-677A428E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Mnoho možností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Mnoho chvály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Mnoho aktivit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Silná kritika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Hrozby a výhrůžky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Vysoké nároky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Vliv televize, zábavy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Slabá ochrana dítěte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MÁLO OTÁZEK ZE STRANY RODIČŮ K DÍTĚTI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45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423D8-006E-40DA-ACEB-E5E07052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dětí v NRP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70F17-BD8D-4CD7-8CF2-2E91A63D1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Nedokáže adekvátně reagovat na realitu (sebehodnocení x hodnocení v rodině).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Neschopnost nést následky za své chování.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Účelové chování dětí, nepochopení morálních hodnot.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Nechápe zpětnou vazbu.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Úzkostnost, strach ze selhání – uvolnění návyk. látkami, brzká sex. zkušenost.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Fyzická odlišnost (váha, vzrůst).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Osvojené děti mají obtíže s integrací ve skupině.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9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6E48A-0189-439F-96AA-6AB949B51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Předčasné ukončení NRP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6A0C09-5CD1-45CA-A9FF-D61499FCC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Chybí citové pouto </a:t>
            </a:r>
            <a:r>
              <a:rPr lang="cs-CZ" altLang="cs-CZ" sz="2800" b="1" dirty="0"/>
              <a:t>– ve skutečnosti se jedná o vnitřní nepřijetí dítěte, nevytvoření citové vazby, později ke vzniku averze k dítěti a to i po několika společně prožitých letech.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Neschopnost dítěte přijmout hodnoty rodiny </a:t>
            </a:r>
            <a:r>
              <a:rPr lang="cs-CZ" altLang="cs-CZ" sz="2800" b="1" dirty="0"/>
              <a:t>-  nejvíce problémů, které v konečném důsledku mohou mít vliv na ukončení pobytu dítěte v náhradní rodině, bylo žadateli spojováno s neochotou (nikoliv neschopností dítěte) přijmout hodnoty již existující a fungující rodiny.  Děti jsou diagnostikovány v různých zařízeních (SVP, DOL, DPN, atd.)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Tzv. poruchy chování </a:t>
            </a:r>
            <a:r>
              <a:rPr lang="cs-CZ" altLang="cs-CZ" sz="2800" b="1" dirty="0"/>
              <a:t>- které jsou u dítěte průběžně diagnostikovány náhradní rodinou, nikoliv odborníky na tuto problematiku (např. nezvladatelnost chování, trestná činnost dítěte zejména v rodině apod.).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Nepřijetí dítěte ostatními „sourozenci“, </a:t>
            </a:r>
            <a:r>
              <a:rPr lang="cs-CZ" altLang="cs-CZ" sz="2800" b="1" dirty="0"/>
              <a:t>případně psychiatrické problémy dítěte -  které nebyly zřejmé při přijetí dítěte do rodin. U chlapců je specifické nařčení z pohlavního zneužívání jiných dětí.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Dítě se samo chtělo vrátit do dětského domova </a:t>
            </a:r>
            <a:r>
              <a:rPr lang="cs-CZ" altLang="cs-CZ" sz="2800" b="1" dirty="0"/>
              <a:t>-  většinou pod tlakem okolností je vmanipulováno, případně samo vycítí, že se náhradní rodině tzv. „uleví“, když si dítě samo řekne o umístění v ústavní výchově.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Krize v náhradní rodině </a:t>
            </a:r>
            <a:r>
              <a:rPr lang="cs-CZ" altLang="cs-CZ" sz="2800" b="1" dirty="0"/>
              <a:t>(rozvod, úmrtí, dlouhodobé onemocnění atd.) – dítě se vrací do ústavní výchovy ve velmi krátké době po této události.  U chlapců se vyskytuje tzv. „pohlavní zneužívání sourozenců či dětí přátelských rodině pěstounů“.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63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E2E5E-82D1-485B-B393-64D69C39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pěstounství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60289-DBB8-4B64-9FEB-AC5CE271E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Motivace – nejasná, neshody mezi partnery (každý uvádí jiný důvod).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Neschopnost posoudit vlastní možnosti a hranice.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Spěch při zprostředkování NRP.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Nezájem o přesné informace o dítěti, krátké adaptační období.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Pomoc odborného týmu – vzdělávání, zdravotní obtíže, zásahy biologické rodiny.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Mýtus tzv.  univerzálního pěstouna, osvojitele.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Podmínky přijetí dítěte, snaha zajistit si vděčnost dítěte.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Chybějící fyzický kontakt s dítětem.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137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7CCBB-2EF4-42C5-8580-983BFAC8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</a:t>
            </a:r>
            <a:r>
              <a:rPr lang="cs-CZ"/>
              <a:t>úspěšné výchovy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BDC7A-E9BB-4351-990B-6AED37C9B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solidFill>
                  <a:srgbClr val="0070C0"/>
                </a:solidFill>
              </a:rPr>
              <a:t>JAK</a:t>
            </a:r>
            <a:r>
              <a:rPr lang="cs-CZ" altLang="cs-CZ" dirty="0"/>
              <a:t>   - žije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- vnímá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- učí se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- cítí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- myslí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- chce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         - jedná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73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513A4-C2A8-4035-9656-0CC26906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osobnosti ze sociálního hlediska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900C5F-D10C-4248-9932-5DCB6235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Křivdy – naděje</a:t>
            </a:r>
          </a:p>
          <a:p>
            <a:pPr eaLnBrk="1" hangingPunct="1"/>
            <a:r>
              <a:rPr lang="cs-CZ" altLang="cs-CZ" dirty="0"/>
              <a:t>Strachy – práce</a:t>
            </a:r>
          </a:p>
          <a:p>
            <a:pPr eaLnBrk="1" hangingPunct="1"/>
            <a:r>
              <a:rPr lang="cs-CZ" altLang="cs-CZ" dirty="0"/>
              <a:t>Rodina – přátelé</a:t>
            </a:r>
          </a:p>
          <a:p>
            <a:pPr eaLnBrk="1" hangingPunct="1"/>
            <a:r>
              <a:rPr lang="cs-CZ" altLang="cs-CZ" dirty="0"/>
              <a:t>Výuka – společnost</a:t>
            </a:r>
          </a:p>
          <a:p>
            <a:pPr eaLnBrk="1" hangingPunct="1"/>
            <a:r>
              <a:rPr lang="cs-CZ" altLang="cs-CZ" dirty="0"/>
              <a:t>Média – kultura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16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E55F3-77FD-42CA-A43C-8F12B9F3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89288-58D1-4D93-92A0-FB975B96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Stav nadměrného zatížení či ohrožení, nemusí mít vždy jen negativní význam (aktivizace, stimulace, rozvoj kompetencí)</a:t>
            </a:r>
          </a:p>
          <a:p>
            <a:pPr eaLnBrk="1" hangingPunct="1"/>
            <a:r>
              <a:rPr lang="cs-CZ" altLang="cs-CZ" dirty="0"/>
              <a:t>Vyhledávání stresu – endorfiny – závislost (rekordy)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FDE0D-5EEB-46F7-A508-CFABDD88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5E87D-D441-487C-96B5-995ED11E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eaLnBrk="1" hangingPunct="1"/>
            <a:r>
              <a:rPr lang="cs-CZ" altLang="cs-CZ" dirty="0"/>
              <a:t>Období, předcházející významné změně ve stavu</a:t>
            </a:r>
          </a:p>
          <a:p>
            <a:pPr eaLnBrk="1" hangingPunct="1"/>
            <a:r>
              <a:rPr lang="cs-CZ" altLang="cs-CZ" dirty="0"/>
              <a:t>Kontext psychologický, sociální, ekologický</a:t>
            </a:r>
          </a:p>
          <a:p>
            <a:pPr eaLnBrk="1" hangingPunct="1"/>
            <a:r>
              <a:rPr lang="cs-CZ" altLang="cs-CZ" dirty="0"/>
              <a:t>Vliv komunity na průběh krize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21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E29D7-0120-4175-80BF-34E75C08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Sebepojetí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E2755-ED97-406B-833F-D6A6248E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Náhled na své chování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Aspirace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Sebepotvrzení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Sebereflexe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49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7EF3B-31CE-415B-A8E3-BB075BC8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78BC7-6E30-4883-8E7A-B969F4BD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mikrosystém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– </a:t>
            </a:r>
            <a:r>
              <a:rPr lang="cs-CZ" altLang="cs-CZ" dirty="0" err="1"/>
              <a:t>mezo</a:t>
            </a:r>
            <a:r>
              <a:rPr lang="cs-CZ" altLang="cs-CZ" dirty="0"/>
              <a:t>-systém (příbuzenstvo, sousedé, vesnice), ekosystém – škola, MŠ, zaměstnání,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- makro-systém – neosobní, celospolečenské vazby (mýty, předsudky, pověry)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Rodina a subsystémy – generační příslušnost, mocenská hierarchie, pohlaví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65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F8CCA-7AE9-4268-B4C4-5C832924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Rizikový rodič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2152B-AA4A-485D-8C81-65834A18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Nízký </a:t>
            </a:r>
            <a:r>
              <a:rPr lang="cs-CZ" altLang="cs-CZ" dirty="0" err="1"/>
              <a:t>spl</a:t>
            </a:r>
            <a:r>
              <a:rPr lang="cs-CZ" altLang="cs-CZ" dirty="0"/>
              <a:t>. status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1. rok života matka pracuje nebo se baví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Moc lidí, malý prostor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Kriminalita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Disharmonie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Psychika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Samoživitelství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Změna vztahů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Chybné kontakty s vrstevníky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Genetika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01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034AF-9692-44D0-B2C3-25D40F33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Rizikovost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06446-9F91-4CEC-B452-23921EB95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Události měnící život</a:t>
            </a:r>
          </a:p>
          <a:p>
            <a:pPr eaLnBrk="1" hangingPunct="1"/>
            <a:r>
              <a:rPr lang="cs-CZ" altLang="cs-CZ" dirty="0"/>
              <a:t>Tlak událostí, prostředí</a:t>
            </a:r>
          </a:p>
          <a:p>
            <a:pPr eaLnBrk="1" hangingPunct="1"/>
            <a:r>
              <a:rPr lang="cs-CZ" altLang="cs-CZ" dirty="0"/>
              <a:t>Interpersonální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82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5FF60-C476-4F5C-A01A-A137C796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FAB247-30A8-4068-BE1C-4B93419AF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Výchova je organizování ne moralizování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Výchova má limity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Různé tresty za stejnou chybu u různých dětí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Výchovná nejistota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Profesionalita – nedat nic „sežrat“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Pevné mantinely x volnost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Účinný trest – odepření odměny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Nepřenášet role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406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758</Words>
  <Application>Microsoft Office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Wingdings 2</vt:lpstr>
      <vt:lpstr>Motiv Office</vt:lpstr>
      <vt:lpstr>Terapeutické rodičovství=pěstounská péče</vt:lpstr>
      <vt:lpstr>Formování osobnosti ze sociálního hlediska</vt:lpstr>
      <vt:lpstr>Stres</vt:lpstr>
      <vt:lpstr>Krize</vt:lpstr>
      <vt:lpstr>Sebepojetí </vt:lpstr>
      <vt:lpstr>Rodina</vt:lpstr>
      <vt:lpstr>Rizikový rodič</vt:lpstr>
      <vt:lpstr>Rizikovost dítěte</vt:lpstr>
      <vt:lpstr>Výchova</vt:lpstr>
      <vt:lpstr>Nedovolené manipulace</vt:lpstr>
      <vt:lpstr>Nedovolené manipulace</vt:lpstr>
      <vt:lpstr>Nedovolené manipulace</vt:lpstr>
      <vt:lpstr>Výchovné nedostatky</vt:lpstr>
      <vt:lpstr>Chování dětí v NRP</vt:lpstr>
      <vt:lpstr>Předčasné ukončení NRP</vt:lpstr>
      <vt:lpstr>Rizika pěstounství</vt:lpstr>
      <vt:lpstr>Hodnocení úspěšné výchovy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Lenka</cp:lastModifiedBy>
  <cp:revision>4</cp:revision>
  <dcterms:created xsi:type="dcterms:W3CDTF">2020-09-20T15:05:55Z</dcterms:created>
  <dcterms:modified xsi:type="dcterms:W3CDTF">2020-09-20T16:07:20Z</dcterms:modified>
</cp:coreProperties>
</file>