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B7936F-0CC0-B8AD-B199-D04A624DB5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8230D66-96F4-D073-9AC5-D6FC92345C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46ACA7-08F7-A475-19E7-C731C839E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CA0A-0D7E-43DF-A856-09CBE4B72418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5CBEE1-C868-27A3-A6DC-0F99956B4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8A6504-5BBF-F602-0157-5DF78BB33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8DAC6-F040-45E8-BABF-78F881426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0443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3B87DC-C6EA-DA84-3809-C79DE30FF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7F70BBA-F103-14FD-95B1-21016A3682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4463D98-7A3C-462F-3216-134249C43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CA0A-0D7E-43DF-A856-09CBE4B72418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A08B13-090E-2339-3A77-710C52B84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8EA170-DBD7-DBFA-3B8E-CF2E3D290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8DAC6-F040-45E8-BABF-78F881426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8970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BCD6C95-CEBF-D724-026A-9BE37B4874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5D44636-DA97-2492-1DCC-7C4D36AEC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65140D-72EE-C5BE-9C48-A71120B92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CA0A-0D7E-43DF-A856-09CBE4B72418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21E0305-DD83-0F15-E8D7-AFE4173C5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7B0445-5F85-96CD-E737-73B2F06BB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8DAC6-F040-45E8-BABF-78F881426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096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7FA0F9-05DE-F5B8-523D-16D71EF4A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6E265A-4569-8AA6-2229-B24D2BB12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1D7C9CC-B19D-BA12-0FCD-5B9F5A278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CA0A-0D7E-43DF-A856-09CBE4B72418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F01371-0076-0A04-13EC-5A84C0604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6A4EC3-A135-A71F-19C8-BDF2EAC83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8DAC6-F040-45E8-BABF-78F881426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7575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8C5763-B5D0-DAA3-0165-3DE99CB3D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1372C8A-4D60-B5CF-E949-4C45C3016A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C23614C-E5A7-A5BE-5C49-FB20BC1E6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CA0A-0D7E-43DF-A856-09CBE4B72418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7DB3331-2FD5-A0D1-1AC7-21362F672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2314C6-8086-D35B-560B-2EB9EE728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8DAC6-F040-45E8-BABF-78F881426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9351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086687-6FE5-545B-EB20-40515F22C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3E9F15-74A8-5657-AFAB-C082206B1B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9FFC3B7-D061-5F88-FD3E-DE373B2181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E3802FB-3740-BC35-A69A-5D3F12B0D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CA0A-0D7E-43DF-A856-09CBE4B72418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3B446B4-512D-D486-0881-2781C446C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9F82938-04FA-D709-E7D7-BC8EF0FE0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8DAC6-F040-45E8-BABF-78F881426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4708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DF643A-EA65-6534-C2DB-21A509D49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82A90E0-27C0-68E8-9CBD-48F3368E0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97669F5-4815-EE76-1C9A-3FFAC2FBAA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6FF14B5-18BF-ECD5-E153-2A4CE25F46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C40E45F-D84E-41A3-841A-867462F8F3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A815DFD-A41C-DE47-A5BE-4FB9B32F9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CA0A-0D7E-43DF-A856-09CBE4B72418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E1823D8-967B-1FEA-DE0D-8F59C7913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DFD301A-961C-0674-4392-C7CE5D95A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8DAC6-F040-45E8-BABF-78F881426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9401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C3D125-A283-1396-3D0C-EE5E11C89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A86C2F0-AE7C-ED4A-FEA8-F75331C7C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CA0A-0D7E-43DF-A856-09CBE4B72418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59A410E-3379-505C-C317-BDFD85D85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AF84E4C-242C-C274-77B6-262E6BCD9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8DAC6-F040-45E8-BABF-78F881426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3200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F19EA95-17E2-1895-7440-E3D3D13DA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CA0A-0D7E-43DF-A856-09CBE4B72418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D001168-2106-8488-E1BA-4226C01C7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6ACA5E7-913E-4B49-0C9A-D4FCE8A96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8DAC6-F040-45E8-BABF-78F881426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181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DE51AE-2C49-A291-BB13-3B753D42D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4DB222-68A1-31A5-62C1-C87408F6A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F0B1D85-E8CD-D805-71F7-85360B3E2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18765C8-ACE9-5331-B142-73B8914E9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CA0A-0D7E-43DF-A856-09CBE4B72418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8FFF7E4-0BE4-75DB-ED06-D5D5EF9DF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C08E183-477C-F9C3-E456-A2D482A2F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8DAC6-F040-45E8-BABF-78F881426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7752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D2A136-474E-9DFA-A578-65FCAF115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F10709A-AB06-5FC4-7BC1-3EF5AD6AB6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3EBCB6D-7BAA-2E7D-7F35-F5404E0A3B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854CE96-C0E2-5BD2-D060-7B69587EC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CA0A-0D7E-43DF-A856-09CBE4B72418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C847D98-EB48-C855-C093-308E7BC5F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B765C76-2AEB-B48F-C035-4D006C84E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8DAC6-F040-45E8-BABF-78F881426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6448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3E3D83C-730F-3B5B-F963-59AE6C4B3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160967E-E141-B8F1-EC64-AA287060BC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5365CF-4A6B-6432-694C-1C7814CA2D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FCA0A-0D7E-43DF-A856-09CBE4B72418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B52FCE-6890-9CD2-6245-9A68D2F8E6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A58E97-DF04-F60F-6A9F-B79E68B3E2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8DAC6-F040-45E8-BABF-78F881426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962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sancedetem.cz/vychovne-problemy-v-dysfunkcnich-rodinach#autoritarske" TargetMode="External"/><Relationship Id="rId3" Type="http://schemas.openxmlformats.org/officeDocument/2006/relationships/hyperlink" Target="https://sancedetem.cz/vychovne-problemy-v-dysfunkcnich-rodinach#neodseparovane" TargetMode="External"/><Relationship Id="rId7" Type="http://schemas.openxmlformats.org/officeDocument/2006/relationships/hyperlink" Target="https://sancedetem.cz/vychovne-problemy-v-dysfunkcnich-rodinach#perfekcionisticke" TargetMode="External"/><Relationship Id="rId2" Type="http://schemas.openxmlformats.org/officeDocument/2006/relationships/hyperlink" Target="https://sancedetem.cz/vychovne-problemy-v-dysfunkcnich-rodinach#nezral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ancedetem.cz/vychovne-problemy-v-dysfunkcnich-rodinach#materialisticke" TargetMode="External"/><Relationship Id="rId5" Type="http://schemas.openxmlformats.org/officeDocument/2006/relationships/hyperlink" Target="https://sancedetem.cz/vychovne-problemy-v-dysfunkcnich-rodinach#pretizene" TargetMode="External"/><Relationship Id="rId4" Type="http://schemas.openxmlformats.org/officeDocument/2006/relationships/hyperlink" Target="https://sancedetem.cz/vychovne-problemy-v-dysfunkcnich-rodinach#smisene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sancedetem.cz/vychovne-problemy-v-dysfunkcnich-rodinach#liberalni" TargetMode="External"/><Relationship Id="rId7" Type="http://schemas.openxmlformats.org/officeDocument/2006/relationships/hyperlink" Target="https://sancedetem.cz/vychovne-problemy-v-dysfunkcnich-rodinach#autoritarske" TargetMode="External"/><Relationship Id="rId2" Type="http://schemas.openxmlformats.org/officeDocument/2006/relationships/hyperlink" Target="https://sancedetem.cz/vychovne-problemy-v-dysfunkcnich-rodinach#protekcionistick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ancedetem.cz/vychovne-problemy-v-dysfunkcnich-rodinach#perfekcionisticke" TargetMode="External"/><Relationship Id="rId5" Type="http://schemas.openxmlformats.org/officeDocument/2006/relationships/hyperlink" Target="https://sancedetem.cz/vychovne-problemy-v-dysfunkcnich-rodinach#rozvodove" TargetMode="External"/><Relationship Id="rId4" Type="http://schemas.openxmlformats.org/officeDocument/2006/relationships/hyperlink" Target="https://sancedetem.cz/vychovne-problemy-v-dysfunkcnich-rodinach#odkladajici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CEDE16-64D0-C771-4549-11B539DFD0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Rodina a rodičovství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3A620A-91CA-8706-9D7B-F7866A8496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7488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C0E03-83A4-AE2F-3CF4-2A82E9695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práce s matkou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43A8A6-F6CD-CE48-C240-C7BD26897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1. sběr informací o rodině (OSPOD – záznamy, NNO – souhlas…)</a:t>
            </a:r>
          </a:p>
          <a:p>
            <a:r>
              <a:rPr lang="cs-CZ" dirty="0"/>
              <a:t>Cíl. Nastavit jinou optiku – </a:t>
            </a:r>
            <a:r>
              <a:rPr lang="cs-CZ" dirty="0">
                <a:solidFill>
                  <a:srgbClr val="FF0000"/>
                </a:solidFill>
              </a:rPr>
              <a:t>klient = partner</a:t>
            </a:r>
          </a:p>
          <a:p>
            <a:r>
              <a:rPr lang="cs-CZ" dirty="0"/>
              <a:t>2. sociální diagnostika – zhodnocení potřeb rodiny</a:t>
            </a:r>
          </a:p>
          <a:p>
            <a:r>
              <a:rPr lang="cs-CZ" dirty="0"/>
              <a:t>Cíl: </a:t>
            </a:r>
            <a:r>
              <a:rPr lang="cs-CZ" dirty="0">
                <a:solidFill>
                  <a:srgbClr val="FF0000"/>
                </a:solidFill>
              </a:rPr>
              <a:t>konkrétní nabídka pro rodinu</a:t>
            </a:r>
          </a:p>
          <a:p>
            <a:r>
              <a:rPr lang="cs-CZ" dirty="0"/>
              <a:t>3. tvorba odborného týmu jehož součástí je rodina</a:t>
            </a:r>
          </a:p>
          <a:p>
            <a:r>
              <a:rPr lang="cs-CZ" dirty="0"/>
              <a:t>Cíl: </a:t>
            </a:r>
            <a:r>
              <a:rPr lang="cs-CZ" dirty="0">
                <a:solidFill>
                  <a:srgbClr val="FF0000"/>
                </a:solidFill>
              </a:rPr>
              <a:t>aktivizace rodiny</a:t>
            </a:r>
          </a:p>
          <a:p>
            <a:r>
              <a:rPr lang="cs-CZ" dirty="0"/>
              <a:t>4. další doprovázení rodiny</a:t>
            </a:r>
          </a:p>
          <a:p>
            <a:r>
              <a:rPr lang="cs-CZ" dirty="0"/>
              <a:t>Cíl: </a:t>
            </a:r>
            <a:r>
              <a:rPr lang="cs-CZ" dirty="0">
                <a:solidFill>
                  <a:srgbClr val="FF0000"/>
                </a:solidFill>
              </a:rPr>
              <a:t>upevňování potřebných znalostí a dovednosti</a:t>
            </a:r>
          </a:p>
          <a:p>
            <a:r>
              <a:rPr lang="cs-CZ" dirty="0">
                <a:solidFill>
                  <a:srgbClr val="FF0000"/>
                </a:solidFill>
              </a:rPr>
              <a:t>Cílem je pomoc dítěti i když jednáme s dospělými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3204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BF3C77-1F39-8925-C5F3-42113CA1F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hodnotíme mateřskou roli?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54709F-A82B-C4C4-F3F2-9132064A1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 SPOKOJENÝCH DĚTÍ U NESPOKOJENÝCH RODIČŮ</a:t>
            </a:r>
          </a:p>
          <a:p>
            <a:r>
              <a:rPr lang="cs-CZ" dirty="0"/>
              <a:t>RODIČ SI UVĚDOMUJE, ŽE STRÁDÁ – SNAŽÍ SE SITUACI ŘEŠIT (nejistota)</a:t>
            </a:r>
          </a:p>
          <a:p>
            <a:r>
              <a:rPr lang="cs-CZ" dirty="0"/>
              <a:t>ČÍM NEJASNĚJŠÍ SITUACE, TÍM HORŠÍ POCITY</a:t>
            </a:r>
          </a:p>
          <a:p>
            <a:endParaRPr lang="cs-CZ" dirty="0"/>
          </a:p>
          <a:p>
            <a:r>
              <a:rPr lang="cs-CZ" dirty="0"/>
              <a:t>MATKY NASLOUCHAJÍ OSOBÁM, KTERÉ MATEŘSKOU ROLÍ PROŠLY PŘED NIMI.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24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EB9992-A11A-4578-EBDB-6B8A35AE9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71C164-911E-19EF-792F-B21385D4F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Vytváří se hluboko před narozením – představy o dítěti má každý rodič</a:t>
            </a:r>
          </a:p>
          <a:p>
            <a:r>
              <a:rPr lang="cs-CZ" dirty="0"/>
              <a:t>Vztah vytváří charakter a temperament matky</a:t>
            </a:r>
          </a:p>
          <a:p>
            <a:endParaRPr lang="cs-CZ" dirty="0"/>
          </a:p>
          <a:p>
            <a:r>
              <a:rPr lang="cs-CZ" dirty="0"/>
              <a:t>Nechte pracovat intuici – matka cítí potřeby dítěte téměř okamžitě</a:t>
            </a:r>
          </a:p>
          <a:p>
            <a:r>
              <a:rPr lang="cs-CZ" dirty="0"/>
              <a:t>Co je důležité nyní a pak? </a:t>
            </a:r>
          </a:p>
          <a:p>
            <a:r>
              <a:rPr lang="cs-CZ" dirty="0"/>
              <a:t>Zájem a blaho dítěte – co je důležité pro život?</a:t>
            </a:r>
          </a:p>
          <a:p>
            <a:r>
              <a:rPr lang="cs-CZ" dirty="0"/>
              <a:t>Spokojené dítě – rodičovská péče, místo = domov (Kde? Kam?), dohoda rodičů o hodnotách výchovy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32677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4AA37C-61C2-6040-0BA2-34A15EBCA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Historické pravdy…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6432CE-7849-BD36-AE0C-DE1A00E62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Životní styl je cesta k přežití</a:t>
            </a:r>
          </a:p>
          <a:p>
            <a:pPr eaLnBrk="1" hangingPunct="1"/>
            <a:r>
              <a:rPr lang="cs-CZ" altLang="cs-CZ" dirty="0"/>
              <a:t>Výchova není moralizování, ale organizování</a:t>
            </a:r>
          </a:p>
          <a:p>
            <a:pPr eaLnBrk="1" hangingPunct="1"/>
            <a:r>
              <a:rPr lang="cs-CZ" altLang="cs-CZ" dirty="0"/>
              <a:t>Mozek  je počítač a výchova je program do tohoto počítače</a:t>
            </a:r>
          </a:p>
          <a:p>
            <a:pPr eaLnBrk="1" hangingPunct="1"/>
            <a:r>
              <a:rPr lang="cs-CZ" altLang="cs-CZ" dirty="0"/>
              <a:t>Duše se musí sytit, ale musí i toužit</a:t>
            </a:r>
          </a:p>
          <a:p>
            <a:pPr eaLnBrk="1" hangingPunct="1"/>
            <a:r>
              <a:rPr lang="cs-CZ" altLang="cs-CZ" dirty="0"/>
              <a:t>Agresivita posouvá hranice, zajišťuje aktivitu</a:t>
            </a:r>
          </a:p>
          <a:p>
            <a:pPr eaLnBrk="1" hangingPunct="1"/>
            <a:r>
              <a:rPr lang="cs-CZ" altLang="cs-CZ" dirty="0"/>
              <a:t>Štěstí je dobře se narodit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7819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D96E65-6F85-B27C-0840-8C5FB46F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Rodiny s poruchami rodičovství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60DC2C-9615-57B7-4DAE-0D0DCF6C4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9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Rodiny nezralé</a:t>
            </a:r>
            <a:r>
              <a:rPr lang="cs-CZ" sz="29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cs-CZ" sz="29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9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Rodiny neodseparované</a:t>
            </a:r>
            <a:endParaRPr lang="cs-CZ" sz="29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9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Rodiny generačně smíšené</a:t>
            </a:r>
            <a:endParaRPr lang="cs-CZ" sz="29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9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Rodiny přetížené</a:t>
            </a:r>
            <a:endParaRPr lang="cs-CZ" sz="29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9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Rodiny materialistické</a:t>
            </a:r>
            <a:endParaRPr lang="cs-CZ" sz="29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9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Rodiny perfekcionistické</a:t>
            </a:r>
            <a:endParaRPr lang="cs-CZ" sz="29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9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Rodiny autoritářské</a:t>
            </a:r>
            <a:endParaRPr lang="cs-CZ" sz="29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90798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6EC417-71DB-6AF9-2236-B51E8D721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C9B8BF-63EF-A0A9-5646-BB376FF9D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Rodiny protekcionistické</a:t>
            </a:r>
            <a:endParaRPr lang="cs-CZ" sz="2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Rodiny liberální</a:t>
            </a:r>
            <a:endParaRPr lang="cs-CZ" sz="2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Rodiny odkládající</a:t>
            </a:r>
            <a:endParaRPr lang="cs-CZ" sz="2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Rodiny rozvodové</a:t>
            </a:r>
            <a:r>
              <a:rPr lang="cs-CZ" sz="2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Rodiny perfekcionistické</a:t>
            </a:r>
            <a:endParaRPr lang="cs-CZ" sz="2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Rodiny autoritářské</a:t>
            </a:r>
            <a:endParaRPr lang="cs-CZ" sz="2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29641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F960F4-C66B-9BAD-F73F-50BDFE5F2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hodnotíme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6FBBA3-371A-ADB9-F7DF-A3E8CCFF4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matka o dítěti přemýšlí:</a:t>
            </a:r>
          </a:p>
          <a:p>
            <a:pPr>
              <a:buFontTx/>
              <a:buChar char="-"/>
            </a:pPr>
            <a:r>
              <a:rPr lang="cs-CZ" dirty="0"/>
              <a:t>Bezvýhradné přijetí dítěte, pochopení jeho povahy</a:t>
            </a:r>
          </a:p>
          <a:p>
            <a:pPr marL="0" indent="0">
              <a:buNone/>
            </a:pPr>
            <a:r>
              <a:rPr lang="cs-CZ" dirty="0"/>
              <a:t>Otázky: Chce aby mlčelo? Spí v hluku? Udržuje rituály? Bojí se nepřiměřeně věku nebo běžných situací? </a:t>
            </a:r>
          </a:p>
          <a:p>
            <a:pPr marL="0" indent="0">
              <a:buNone/>
            </a:pPr>
            <a:r>
              <a:rPr lang="cs-CZ" dirty="0"/>
              <a:t>Dítě chce klid (vidí dítě klid v rodině?)</a:t>
            </a:r>
          </a:p>
          <a:p>
            <a:pPr marL="0" indent="0">
              <a:buNone/>
            </a:pPr>
            <a:r>
              <a:rPr lang="cs-CZ" dirty="0"/>
              <a:t>Dítě chce lásku – stále: má matka čas? Důvěřuje dítěti nebo v něm budí obavy a strachy? Udrží emoce na uzdě? Jak zvládá matka svůj život, zátěžové situace? Jak zvládá únavu z rodičovství?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79333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4B1E54-04F6-33BD-AB77-B7BEF00FA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80ADE9-3154-3735-7C16-8027FC6EC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1. děti jsou jedinečné bytosti – neporovnávat, neupřednostňovat</a:t>
            </a:r>
          </a:p>
          <a:p>
            <a:pPr marL="0" indent="0">
              <a:buNone/>
            </a:pPr>
            <a:r>
              <a:rPr lang="cs-CZ" dirty="0"/>
              <a:t>2. komunikace s dítětem – co prožívá, CO říká. Dívá s e matka dítěti do očí? Soudí? Kritizuje? Je ironická?</a:t>
            </a:r>
          </a:p>
          <a:p>
            <a:pPr marL="0" indent="0">
              <a:buNone/>
            </a:pPr>
            <a:r>
              <a:rPr lang="cs-CZ" dirty="0"/>
              <a:t>3. Matka není kamarádka – matka je jen jedna (je to dáma, není služka). Jakou má autoritu?</a:t>
            </a:r>
          </a:p>
          <a:p>
            <a:pPr marL="0" indent="0">
              <a:buNone/>
            </a:pPr>
            <a:r>
              <a:rPr lang="cs-CZ" dirty="0"/>
              <a:t>4. Společný čas např. společná večeře – teplo, péče, pohodlí – hodnota rodiny v přirozeném prostředí se členy rodiny, vypráví se o celém dni.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36609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FA3DFE-D364-090F-8733-C430625F3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94A0EC-52F8-EF31-72AD-25920B424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5. společně trávený volný čas (společně pracovat, vyrábět, procházet se x neposílat samostatně SMS, netelefonovat, nehrát hry, nepovídat s kamarádkou..). Každé dítě by mělo mít možnost být o samotě s matkou.</a:t>
            </a:r>
          </a:p>
          <a:p>
            <a:r>
              <a:rPr lang="cs-CZ" dirty="0"/>
              <a:t>6. podpora dětských zájmů – přiměřeně chválit pokroky</a:t>
            </a:r>
          </a:p>
          <a:p>
            <a:r>
              <a:rPr lang="cs-CZ" dirty="0"/>
              <a:t>7. co může matka nabídnout jako vzor? Bude dítěti příkladem? Dítě se učí nápodobou.</a:t>
            </a:r>
          </a:p>
          <a:p>
            <a:r>
              <a:rPr lang="cs-CZ" dirty="0"/>
              <a:t>8. Nelhat, poprosit, poděkovat, slušné chovní, naslouchání druhým, kompromisy pomáhat slabým, skromnost, zvládat nálady a emoce</a:t>
            </a:r>
          </a:p>
          <a:p>
            <a:pPr marL="0" indent="0">
              <a:buNone/>
            </a:pPr>
            <a:r>
              <a:rPr lang="cs-CZ" dirty="0"/>
              <a:t>NESNAŽIT SE BÝT PERFEKTNÍ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13972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15050B-D6E9-4A6C-44FA-EC00251D9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matky selhávají </a:t>
            </a:r>
            <a:r>
              <a:rPr lang="cs-CZ"/>
              <a:t>ve svých rolích?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E68AE2-6D66-F62F-51DF-BF4648081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Mýtus: mateřství je pozitivní role, matka musí být s dítětem neustále. Celý život chceme být chválené</a:t>
            </a:r>
          </a:p>
          <a:p>
            <a:r>
              <a:rPr lang="cs-CZ" dirty="0"/>
              <a:t>Není potřeba mít ideální mámu – drobná frustrace je pro dítě potřebná.</a:t>
            </a:r>
          </a:p>
          <a:p>
            <a:r>
              <a:rPr lang="cs-CZ" dirty="0"/>
              <a:t>Očekávání před mateřstvím x skutečné mateřství (je zatěžující)</a:t>
            </a:r>
          </a:p>
          <a:p>
            <a:r>
              <a:rPr lang="cs-CZ" dirty="0"/>
              <a:t>Vztah s dítětem se vytváří časem a prací – úkoly, stres, odstup</a:t>
            </a:r>
          </a:p>
          <a:p>
            <a:r>
              <a:rPr lang="cs-CZ" dirty="0"/>
              <a:t>Na matkou jsou kladené velké nároky (je limitována jako každý jedinec)</a:t>
            </a:r>
          </a:p>
          <a:p>
            <a:r>
              <a:rPr lang="cs-CZ" dirty="0"/>
              <a:t>Život je těžký ne jen krásný</a:t>
            </a:r>
          </a:p>
          <a:p>
            <a:r>
              <a:rPr lang="cs-CZ" dirty="0"/>
              <a:t>Nesrovnávat se s jinými</a:t>
            </a:r>
          </a:p>
          <a:p>
            <a:r>
              <a:rPr lang="cs-CZ" dirty="0"/>
              <a:t>Matka musí mít čas pro sebe – říci si o pomoc</a:t>
            </a:r>
          </a:p>
          <a:p>
            <a:r>
              <a:rPr lang="cs-CZ" dirty="0"/>
              <a:t>Matka se sebevzdělává</a:t>
            </a:r>
          </a:p>
          <a:p>
            <a:r>
              <a:rPr lang="cs-CZ" dirty="0"/>
              <a:t>Matka nachází rovnováhu mezi kariérou a mateřstvím</a:t>
            </a:r>
          </a:p>
          <a:p>
            <a:r>
              <a:rPr lang="cs-CZ" dirty="0"/>
              <a:t>Důvěřuje okolí o které se může opřít (rozdíl matek v AD)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4413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6C585A-33FD-388C-3E7A-37C48B545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Domov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8F0429-7D63-168D-7D35-F9AB0E068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- součást lidské přirozenosti</a:t>
            </a:r>
          </a:p>
          <a:p>
            <a:r>
              <a:rPr lang="cs-CZ" dirty="0"/>
              <a:t>- kolektivní záležitost</a:t>
            </a:r>
          </a:p>
          <a:p>
            <a:r>
              <a:rPr lang="cs-CZ" dirty="0"/>
              <a:t>Ženy tíhnou k domovu více než muži (žena muže v domově udržuje)</a:t>
            </a:r>
          </a:p>
          <a:p>
            <a:r>
              <a:rPr lang="cs-CZ" dirty="0"/>
              <a:t>Ženy více drží tradice, na jejich vztahu k domovu záleží – ženský nezájmem o domov definitivně zaniká domov</a:t>
            </a:r>
          </a:p>
          <a:p>
            <a:r>
              <a:rPr lang="cs-CZ" dirty="0"/>
              <a:t>Domov chrání svobodu – chrání před nepřáteli</a:t>
            </a:r>
          </a:p>
          <a:p>
            <a:r>
              <a:rPr lang="cs-CZ" dirty="0"/>
              <a:t>Domov je cíl</a:t>
            </a:r>
          </a:p>
          <a:p>
            <a:r>
              <a:rPr lang="cs-CZ" dirty="0"/>
              <a:t>Domov je harmonie a sounáležitost</a:t>
            </a:r>
          </a:p>
          <a:p>
            <a:r>
              <a:rPr lang="cs-CZ" dirty="0"/>
              <a:t>Domov je lidská angažovanost</a:t>
            </a:r>
          </a:p>
          <a:p>
            <a:r>
              <a:rPr lang="cs-CZ" dirty="0">
                <a:solidFill>
                  <a:srgbClr val="FF0000"/>
                </a:solidFill>
              </a:rPr>
              <a:t>K založení rodiny člověk potřebuje domov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7301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334573-E592-B152-6F80-AD61E0EBA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rodiny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7884FC-746E-3D75-4E9A-CFFAF320C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/>
              <a:t>základní potřeby rodiny (bydlení, jídlo, soukromí, oblečení), </a:t>
            </a:r>
          </a:p>
          <a:p>
            <a:pPr algn="just" eaLnBrk="1" hangingPunct="1"/>
            <a:r>
              <a:rPr lang="cs-CZ" altLang="cs-CZ" dirty="0"/>
              <a:t>funkční manželský (partnerský) vztah, </a:t>
            </a:r>
          </a:p>
          <a:p>
            <a:pPr algn="just" eaLnBrk="1" hangingPunct="1"/>
            <a:r>
              <a:rPr lang="cs-CZ" altLang="cs-CZ" dirty="0"/>
              <a:t>funkční rodičovský systém a výchova dětí, </a:t>
            </a:r>
          </a:p>
          <a:p>
            <a:pPr algn="just" eaLnBrk="1" hangingPunct="1"/>
            <a:r>
              <a:rPr lang="cs-CZ" altLang="cs-CZ" dirty="0"/>
              <a:t>komunikace mezi členy rodiny,</a:t>
            </a:r>
          </a:p>
          <a:p>
            <a:pPr algn="just" eaLnBrk="1" hangingPunct="1"/>
            <a:r>
              <a:rPr lang="cs-CZ" altLang="cs-CZ" dirty="0"/>
              <a:t>širší sociální vazby rodiny (přátelé, sousedé).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2332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5DEA92-D92D-2988-888E-D90A89263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ohrozí rodinu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77993F-AD6E-1A99-279D-EB7E3D197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Složení rodiny</a:t>
            </a:r>
          </a:p>
          <a:p>
            <a:r>
              <a:rPr lang="cs-CZ" dirty="0"/>
              <a:t>Stabilita rodiny</a:t>
            </a:r>
          </a:p>
          <a:p>
            <a:r>
              <a:rPr lang="cs-CZ" dirty="0"/>
              <a:t>Sociálně-ekonomická situace</a:t>
            </a:r>
          </a:p>
          <a:p>
            <a:r>
              <a:rPr lang="cs-CZ" dirty="0"/>
              <a:t>Bydlení, příjem</a:t>
            </a:r>
          </a:p>
          <a:p>
            <a:r>
              <a:rPr lang="cs-CZ" dirty="0"/>
              <a:t>Osobnost a zdraví</a:t>
            </a:r>
          </a:p>
          <a:p>
            <a:r>
              <a:rPr lang="cs-CZ" dirty="0"/>
              <a:t>Společenská adaptace</a:t>
            </a:r>
          </a:p>
          <a:p>
            <a:r>
              <a:rPr lang="cs-CZ" dirty="0"/>
              <a:t>Osobnosti sourozenců</a:t>
            </a:r>
          </a:p>
          <a:p>
            <a:r>
              <a:rPr lang="cs-CZ" dirty="0"/>
              <a:t>Zájem a péče o dítě</a:t>
            </a:r>
          </a:p>
          <a:p>
            <a:r>
              <a:rPr lang="cs-CZ" dirty="0"/>
              <a:t>Chronicita problému</a:t>
            </a:r>
          </a:p>
          <a:p>
            <a:r>
              <a:rPr lang="cs-CZ" dirty="0"/>
              <a:t>Dominantní negativní vzorce chování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9053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DE2BD0-C618-12D5-7881-5EAD08114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rodin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3B9789-EEA8-DA91-22C9-E4EE23EBF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85 % funkčních a fungujících rodin v populaci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Matka</a:t>
            </a:r>
          </a:p>
          <a:p>
            <a:r>
              <a:rPr lang="cs-CZ" dirty="0"/>
              <a:t>Sociální činnosti matky (Poradenství, péče)</a:t>
            </a:r>
          </a:p>
          <a:p>
            <a:r>
              <a:rPr lang="cs-CZ" dirty="0"/>
              <a:t>Sanace (náprava, výchova, řád)</a:t>
            </a:r>
          </a:p>
          <a:p>
            <a:r>
              <a:rPr lang="cs-CZ" dirty="0"/>
              <a:t>Pomoc (celoživotní role)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Individuální limity mateřství</a:t>
            </a:r>
          </a:p>
          <a:p>
            <a:r>
              <a:rPr lang="cs-CZ" dirty="0"/>
              <a:t>Potřeby a individuální lidské potřeby</a:t>
            </a:r>
          </a:p>
          <a:p>
            <a:r>
              <a:rPr lang="cs-CZ" dirty="0"/>
              <a:t>Faktory ovlivňující kvalitu mateřské role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2607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ECC972-6FD3-BB7A-D44B-A48092D0C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Individuální limity rodičovství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944CE0-337E-3665-433E-7E9B24CA7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Příslušnost k rodině (klanu)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Ochota být rodičem (ekonomická výhoda?)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Zdroj výchovy a socializace (v rodině ochrana slabých a zranitelných)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Stresující okolnosti chronicita problému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Dominantní negativní vzorce chování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Osobnost (temperament a charakter)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783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0B5B7F-3092-AC30-0940-81A1A5C3F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Faktory ovlivňující roli matky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546E6B-646A-43A4-7001-70443C4FB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Role – očekávané a vyžadované chování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Inago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vzor, ideál (má motivační sílu)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Stereotyp – názory na určitou skupinu osob (šablona)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Autostereotyp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posouzení skupiny, kde jsme členové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Postoj – obecná zkušenost člověka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Specifičnost situace – věk, pohlaví, uznání…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4149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0A3AE2-25AE-1679-FDA6-DB262896C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zátěž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3D3BC7-F492-B6E7-F9BC-B9652E15C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izolace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Diskriminace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Změna zaměstnání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Rozpad vztahů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Závislost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Málo odpočinku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nácviky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8843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D6C4EC-DE0D-2BD6-1BA6-A1228C2EA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Individualizovaná zátěž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BDC083-FEBA-0C3B-267C-BD1F10ACD1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Únava + vyčerpání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Není volný čas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Obava z budoucnosti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Málo času na ostatní členy rodiny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Deprese, zklamání, podrážděnost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Nízká podpora státu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535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971</Words>
  <Application>Microsoft Office PowerPoint</Application>
  <PresentationFormat>Širokoúhlá obrazovka</PresentationFormat>
  <Paragraphs>142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Symbol</vt:lpstr>
      <vt:lpstr>Motiv Office</vt:lpstr>
      <vt:lpstr>Rodina a rodičovství </vt:lpstr>
      <vt:lpstr>Domov</vt:lpstr>
      <vt:lpstr>Hodnocení rodiny</vt:lpstr>
      <vt:lpstr>Co ohrozí rodinu</vt:lpstr>
      <vt:lpstr>Typy rodin</vt:lpstr>
      <vt:lpstr>Individuální limity rodičovství</vt:lpstr>
      <vt:lpstr>Faktory ovlivňující roli matky</vt:lpstr>
      <vt:lpstr>zátěž</vt:lpstr>
      <vt:lpstr>Individualizovaná zátěž</vt:lpstr>
      <vt:lpstr>Sociální práce s matkou</vt:lpstr>
      <vt:lpstr>Jak hodnotíme mateřskou roli?</vt:lpstr>
      <vt:lpstr>Prezentace aplikace PowerPoint</vt:lpstr>
      <vt:lpstr>Historické pravdy…</vt:lpstr>
      <vt:lpstr>Rodiny s poruchami rodičovství</vt:lpstr>
      <vt:lpstr>Prezentace aplikace PowerPoint</vt:lpstr>
      <vt:lpstr>Co hodnotíme</vt:lpstr>
      <vt:lpstr>Kompetence </vt:lpstr>
      <vt:lpstr>kompetence</vt:lpstr>
      <vt:lpstr>Proč matky selhávají ve svých rolích?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Rodina a rodičovství </dc:title>
  <dc:creator>Lenka Průšová</dc:creator>
  <cp:lastModifiedBy>Lenka Průšová</cp:lastModifiedBy>
  <cp:revision>1</cp:revision>
  <dcterms:created xsi:type="dcterms:W3CDTF">2022-10-06T07:23:30Z</dcterms:created>
  <dcterms:modified xsi:type="dcterms:W3CDTF">2022-10-06T07:35:14Z</dcterms:modified>
</cp:coreProperties>
</file>