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7"/>
  </p:notesMasterIdLst>
  <p:handoutMasterIdLst>
    <p:handoutMasterId r:id="rId28"/>
  </p:handoutMasterIdLst>
  <p:sldIdLst>
    <p:sldId id="416" r:id="rId2"/>
    <p:sldId id="352" r:id="rId3"/>
    <p:sldId id="353" r:id="rId4"/>
    <p:sldId id="415" r:id="rId5"/>
    <p:sldId id="411" r:id="rId6"/>
    <p:sldId id="412" r:id="rId7"/>
    <p:sldId id="397" r:id="rId8"/>
    <p:sldId id="354" r:id="rId9"/>
    <p:sldId id="355" r:id="rId10"/>
    <p:sldId id="356" r:id="rId11"/>
    <p:sldId id="358" r:id="rId12"/>
    <p:sldId id="400" r:id="rId13"/>
    <p:sldId id="401" r:id="rId14"/>
    <p:sldId id="402" r:id="rId15"/>
    <p:sldId id="359" r:id="rId16"/>
    <p:sldId id="360" r:id="rId17"/>
    <p:sldId id="357" r:id="rId18"/>
    <p:sldId id="362" r:id="rId19"/>
    <p:sldId id="364" r:id="rId20"/>
    <p:sldId id="363" r:id="rId21"/>
    <p:sldId id="409" r:id="rId22"/>
    <p:sldId id="410" r:id="rId23"/>
    <p:sldId id="394" r:id="rId24"/>
    <p:sldId id="326" r:id="rId25"/>
    <p:sldId id="403" r:id="rId2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22" autoAdjust="0"/>
    <p:restoredTop sz="96754" autoAdjust="0"/>
  </p:normalViewPr>
  <p:slideViewPr>
    <p:cSldViewPr snapToGrid="0">
      <p:cViewPr varScale="1">
        <p:scale>
          <a:sx n="112" d="100"/>
          <a:sy n="112" d="100"/>
        </p:scale>
        <p:origin x="1050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ZUZANA\Desktop\zaloha%2020111001\SUNI,%20VH,%20PHD\rozbory,aris\celkove%20finance%20do%20zaveru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238641506018646E-2"/>
          <c:y val="2.4647544056992875E-3"/>
          <c:w val="0.65196874640092617"/>
          <c:h val="0.99753521975830761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18175389175490994"/>
                  <c:y val="-0.1252915846456692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03-4ED6-A937-DB8374AFBB59}"/>
                </c:ext>
              </c:extLst>
            </c:dLbl>
            <c:dLbl>
              <c:idx val="1"/>
              <c:layout>
                <c:manualLayout>
                  <c:x val="-0.15792458593537878"/>
                  <c:y val="-0.1189737200571447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03-4ED6-A937-DB8374AFBB59}"/>
                </c:ext>
              </c:extLst>
            </c:dLbl>
            <c:dLbl>
              <c:idx val="2"/>
              <c:layout>
                <c:manualLayout>
                  <c:x val="-3.1609195402298854E-2"/>
                  <c:y val="-0.1327793282168842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03-4ED6-A937-DB8374AFBB59}"/>
                </c:ext>
              </c:extLst>
            </c:dLbl>
            <c:dLbl>
              <c:idx val="3"/>
              <c:layout>
                <c:manualLayout>
                  <c:x val="4.7960341667479055E-2"/>
                  <c:y val="0.10686427900302632"/>
                </c:manualLayout>
              </c:layout>
              <c:tx>
                <c:rich>
                  <a:bodyPr/>
                  <a:lstStyle/>
                  <a:p>
                    <a:r>
                      <a:rPr lang="en-US" sz="1050" baseline="0"/>
                      <a:t>Nedotační</a:t>
                    </a:r>
                    <a:r>
                      <a:rPr lang="en-US" sz="1050" b="0" i="1" u="none" strike="noStrike" baseline="0"/>
                      <a:t> </a:t>
                    </a:r>
                    <a:r>
                      <a:rPr lang="en-US" sz="1050" baseline="0"/>
                      <a:t> transfery 
0,1%</a:t>
                    </a:r>
                    <a:endParaRPr lang="en-US" sz="105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D03-4ED6-A937-DB8374AFBB59}"/>
                </c:ext>
              </c:extLst>
            </c:dLbl>
            <c:dLbl>
              <c:idx val="4"/>
              <c:layout>
                <c:manualLayout>
                  <c:x val="-9.4775885070979643E-2"/>
                  <c:y val="0.18906868307972338"/>
                </c:manualLayout>
              </c:layout>
              <c:tx>
                <c:rich>
                  <a:bodyPr/>
                  <a:lstStyle/>
                  <a:p>
                    <a:r>
                      <a:rPr lang="en-US" sz="1050" baseline="0" dirty="0" err="1"/>
                      <a:t>Dary</a:t>
                    </a:r>
                    <a:r>
                      <a:rPr lang="en-US" sz="1050" baseline="0" dirty="0"/>
                      <a:t> 
2,5%</a:t>
                    </a:r>
                    <a:endParaRPr lang="en-US" sz="105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D03-4ED6-A937-DB8374AFBB5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03-4ED6-A937-DB8374AFBB59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aseline="0"/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'[celkove finance do zaveru.xlsx]List2'!$A$4:$A$8,'[celkove finance do zaveru.xlsx]List2'!$A$10</c:f>
              <c:strCache>
                <c:ptCount val="6"/>
                <c:pt idx="0">
                  <c:v>    Dotační transfery</c:v>
                </c:pt>
                <c:pt idx="1">
                  <c:v>    Veřejné zakázky</c:v>
                </c:pt>
                <c:pt idx="2">
                  <c:v>    Půjčky</c:v>
                </c:pt>
                <c:pt idx="3">
                  <c:v>    Nedotační transfery *</c:v>
                </c:pt>
                <c:pt idx="4">
                  <c:v>    Dary **</c:v>
                </c:pt>
                <c:pt idx="5">
                  <c:v>     Daňové zvýhodnění podle </c:v>
                </c:pt>
              </c:strCache>
            </c:strRef>
          </c:cat>
          <c:val>
            <c:numRef>
              <c:f>'[celkove finance do zaveru.xlsx]List2'!$H$4:$H$8,'[celkove finance do zaveru.xlsx]List2'!$H$10</c:f>
              <c:numCache>
                <c:formatCode>#,##0</c:formatCode>
                <c:ptCount val="6"/>
                <c:pt idx="0">
                  <c:v>10335589.054770041</c:v>
                </c:pt>
                <c:pt idx="1">
                  <c:v>586762</c:v>
                </c:pt>
                <c:pt idx="2">
                  <c:v>100845.01000000001</c:v>
                </c:pt>
                <c:pt idx="3">
                  <c:v>13195.310000000001</c:v>
                </c:pt>
                <c:pt idx="4">
                  <c:v>281535</c:v>
                </c:pt>
                <c:pt idx="5">
                  <c:v>70695.768000000011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D03-4ED6-A937-DB8374AFBB5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91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800" baseline="0">
          <a:latin typeface="Cambria" pitchFamily="18" charset="0"/>
        </a:defRPr>
      </a:pPr>
      <a:endParaRPr lang="cs-CZ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0.05987</cdr:x>
      <cdr:y>0.10127</cdr:y>
    </cdr:from>
    <cdr:to>
      <cdr:x>0.16332</cdr:x>
      <cdr:y>0.25316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529244" y="609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cs-CZ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4T22:08:42.51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1,'11204'0,"-10554"0,-639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4T22:08:20.33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1,'19624'0,"-18486"0,-1118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2960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2432" userDrawn="1">
          <p15:clr>
            <a:srgbClr val="FBAE40"/>
          </p15:clr>
        </p15:guide>
        <p15:guide id="4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4655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2371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10432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51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76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7410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997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3832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63541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275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2886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8779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657" userDrawn="1">
          <p15:clr>
            <a:srgbClr val="FBAE40"/>
          </p15:clr>
        </p15:guide>
        <p15:guide id="4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6654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1049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8656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158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028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436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384388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678" r:id="rId15"/>
    <p:sldLayoutId id="2147483684" r:id="rId16"/>
    <p:sldLayoutId id="2147483690" r:id="rId17"/>
    <p:sldLayoutId id="2147483685" r:id="rId18"/>
    <p:sldLayoutId id="2147483688" r:id="rId19"/>
    <p:sldLayoutId id="2147483674" r:id="rId20"/>
    <p:sldLayoutId id="2147483673" r:id="rId21"/>
    <p:sldLayoutId id="2147483676" r:id="rId22"/>
    <p:sldLayoutId id="2147483675" r:id="rId23"/>
    <p:sldLayoutId id="2147483677" r:id="rId24"/>
    <p:sldLayoutId id="2147483686" r:id="rId25"/>
    <p:sldLayoutId id="2147483691" r:id="rId26"/>
    <p:sldLayoutId id="2147483692" r:id="rId27"/>
    <p:sldLayoutId id="2147483693" r:id="rId28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3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049" userDrawn="1">
          <p15:clr>
            <a:srgbClr val="F26B43"/>
          </p15:clr>
        </p15:guide>
        <p15:guide id="4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rozhlas.cz/zpravy-domov/neziskove-organizace-sektor-financovani-skrty-vlada-andrej-babis-vydaje_1808280600_pe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ada.cz/cz/ppov/rnno/dokumenty/rozbor-financovani-nestatnich-neziskovych-organizaci-168259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ada.cz/assets/ppov/rnno/dokumenty/rozbor_2016_prilohy_pro_web.pdf" TargetMode="External"/><Relationship Id="rId7" Type="http://schemas.openxmlformats.org/officeDocument/2006/relationships/hyperlink" Target="https://www.vlada.cz/cz/ppov/rnno/aktuality/hlavni-oblasti-statni-dotacni-politiky-vuci-nestatnim-neziskovym-organizacim-na-podporu-verejne-prospesnych-cinnosti-pro-rok-2022-188986/" TargetMode="External"/><Relationship Id="rId2" Type="http://schemas.openxmlformats.org/officeDocument/2006/relationships/hyperlink" Target="https://www.vlada.cz/assets/ppov/rnno/dokumenty/rozbor_2016_material_pro_web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lada.cz/cz/ppov/rnno/aktuality/hlavni-oblasti-statni-dotacni-politiky-vuci-nestatnim-neziskovym-organizacim-na-podporu-verejne-prospesnych-cinnosti-pro-rok-2021--182471/" TargetMode="External"/><Relationship Id="rId5" Type="http://schemas.openxmlformats.org/officeDocument/2006/relationships/hyperlink" Target="https://www.vlada.cz/cz/ppov/rnno/dokumenty/hlavni-oblasti-statni-dotacni-politiky-vuci-nestatnim-neziskovym-organizacim-pro-rok-2020-180877/" TargetMode="External"/><Relationship Id="rId4" Type="http://schemas.openxmlformats.org/officeDocument/2006/relationships/hyperlink" Target="https://www.vlada.cz/assets/ppov/rnno/aktuality/Souhrnna_informace_dotace_2019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j6eTWEMsNYs&amp;ab_channel=%C4%8Cesk%C3%BDrozhla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apl.czso.cz/pll/rocenka/rocenkavyber.sateli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munispace.muni.cz/library/catalog/view/869/2739/595-1/#previe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ccss.jhu.edu/wp-content/uploads/downloads/2021/11/Comparative-Data-Tables-2017_11.4.2021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ccss.jhu.edu/wp-content/uploads/downloads/2013/04/JHU_Global-Civil-Society-Volunteering_FINAL_3.2013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666000" y="6228000"/>
            <a:ext cx="7974000" cy="252000"/>
          </a:xfrm>
        </p:spPr>
        <p:txBody>
          <a:bodyPr/>
          <a:lstStyle/>
          <a:p>
            <a:r>
              <a:rPr lang="cs-CZ" dirty="0"/>
              <a:t>PBM120: Jakub Pejcal: jakub.pejcal@econ.muni.cz, CVNS, ESF MU</a:t>
            </a:r>
          </a:p>
          <a:p>
            <a:r>
              <a:rPr lang="cs-CZ" dirty="0"/>
              <a:t>18. 10. 2022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PBM120:</a:t>
            </a:r>
            <a:br>
              <a:rPr lang="cs-CZ" dirty="0"/>
            </a:br>
            <a:r>
              <a:rPr lang="cs-CZ" sz="3200" b="0" u="sng" dirty="0">
                <a:solidFill>
                  <a:schemeClr val="tx1"/>
                </a:solidFill>
                <a:latin typeface="+mn-lt"/>
              </a:rPr>
              <a:t>Financování NNO z veřejných zdrojů </a:t>
            </a:r>
            <a:r>
              <a:rPr lang="cs-CZ" sz="3200" b="0" i="1" u="sng" dirty="0">
                <a:solidFill>
                  <a:schemeClr val="tx1"/>
                </a:solidFill>
                <a:latin typeface="+mn-lt"/>
              </a:rPr>
              <a:t>(přímé a nepřímé)</a:t>
            </a:r>
            <a:br>
              <a:rPr lang="cs-CZ" sz="3200" b="0" i="1" dirty="0">
                <a:solidFill>
                  <a:schemeClr val="tx1"/>
                </a:solidFill>
                <a:latin typeface="+mn-lt"/>
              </a:rPr>
            </a:br>
            <a:r>
              <a:rPr lang="cs-CZ" sz="3200" b="0" dirty="0">
                <a:solidFill>
                  <a:schemeClr val="tx1"/>
                </a:solidFill>
                <a:latin typeface="+mn-lt"/>
              </a:rPr>
              <a:t>Fundraising</a:t>
            </a:r>
          </a:p>
        </p:txBody>
      </p:sp>
    </p:spTree>
    <p:extLst>
      <p:ext uri="{BB962C8B-B14F-4D97-AF65-F5344CB8AC3E}">
        <p14:creationId xmlns:p14="http://schemas.microsoft.com/office/powerpoint/2010/main" val="3420579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Rozbor</a:t>
            </a:r>
            <a:r>
              <a:rPr lang="en-US" sz="4000" dirty="0"/>
              <a:t> </a:t>
            </a:r>
            <a:r>
              <a:rPr lang="en-US" sz="4000" dirty="0" err="1"/>
              <a:t>financování</a:t>
            </a:r>
            <a:r>
              <a:rPr lang="en-US" sz="4000" dirty="0"/>
              <a:t> NNO I. </a:t>
            </a:r>
            <a:br>
              <a:rPr lang="cs-CZ" sz="4000" dirty="0"/>
            </a:br>
            <a:r>
              <a:rPr lang="cs-CZ" sz="4000" dirty="0"/>
              <a:t>									</a:t>
            </a:r>
            <a:r>
              <a:rPr lang="cs-CZ" dirty="0"/>
              <a:t>O</a:t>
            </a:r>
            <a:r>
              <a:rPr lang="cs-CZ" sz="4000" dirty="0"/>
              <a:t> čem je?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o NNO v roce 2016:</a:t>
            </a:r>
          </a:p>
          <a:p>
            <a:pPr lvl="1">
              <a:defRPr/>
            </a:pPr>
            <a:r>
              <a:rPr lang="cs-CZ" altLang="cs-CZ" sz="1400" dirty="0"/>
              <a:t>celkem 132.953 subjektů (na jednu NNO v ČR připadá 79 obyvatel) </a:t>
            </a:r>
            <a:r>
              <a:rPr lang="cs-CZ" altLang="cs-CZ" sz="1400" i="1" dirty="0">
                <a:solidFill>
                  <a:schemeClr val="bg1">
                    <a:lumMod val="50000"/>
                  </a:schemeClr>
                </a:solidFill>
              </a:rPr>
              <a:t>dnes okolo 151 tisíc subjektů</a:t>
            </a:r>
          </a:p>
          <a:p>
            <a:pPr lvl="1">
              <a:defRPr/>
            </a:pPr>
            <a:r>
              <a:rPr lang="cs-CZ" altLang="cs-CZ" sz="1400" dirty="0"/>
              <a:t>pracovní úvazky FTE: 104.277 (2,04 %) </a:t>
            </a:r>
            <a:r>
              <a:rPr lang="cs-CZ" altLang="cs-CZ" sz="1400" i="1" dirty="0">
                <a:solidFill>
                  <a:schemeClr val="bg1">
                    <a:lumMod val="50000"/>
                  </a:schemeClr>
                </a:solidFill>
              </a:rPr>
              <a:t>dnes okolo 115 tisíc (2,16 %) </a:t>
            </a:r>
          </a:p>
          <a:p>
            <a:pPr lvl="1">
              <a:defRPr/>
            </a:pPr>
            <a:r>
              <a:rPr lang="cs-CZ" altLang="cs-CZ" sz="1400" dirty="0"/>
              <a:t>dobrovolníci FTE: 26.102 </a:t>
            </a:r>
            <a:r>
              <a:rPr lang="cs-CZ" altLang="cs-CZ" sz="1400" i="1" dirty="0">
                <a:solidFill>
                  <a:schemeClr val="bg1">
                    <a:lumMod val="50000"/>
                  </a:schemeClr>
                </a:solidFill>
              </a:rPr>
              <a:t>dnes okolo 33 tisíc dobrovolníků FTE</a:t>
            </a:r>
          </a:p>
          <a:p>
            <a:pPr lvl="1">
              <a:defRPr/>
            </a:pPr>
            <a:r>
              <a:rPr lang="cs-CZ" altLang="cs-CZ" sz="1400" dirty="0"/>
              <a:t>podíl na tvorbě HDP: 1,66 % </a:t>
            </a:r>
            <a:r>
              <a:rPr lang="cs-CZ" altLang="cs-CZ" sz="1400" i="1" dirty="0">
                <a:solidFill>
                  <a:schemeClr val="bg1">
                    <a:lumMod val="50000"/>
                  </a:schemeClr>
                </a:solidFill>
              </a:rPr>
              <a:t>dnes okolo 1,83 %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Rozbor financování nestátních neziskových organizací z veřejných rozpočtů</a:t>
            </a:r>
          </a:p>
          <a:p>
            <a:pPr lvl="1">
              <a:defRPr/>
            </a:pPr>
            <a:r>
              <a:rPr lang="cs-CZ" altLang="cs-CZ" sz="1400" dirty="0"/>
              <a:t>zpracováno pro RVNNO</a:t>
            </a:r>
          </a:p>
          <a:p>
            <a:pPr lvl="1">
              <a:defRPr/>
            </a:pPr>
            <a:r>
              <a:rPr lang="cs-CZ" altLang="cs-CZ" sz="1400" dirty="0"/>
              <a:t>zahrnuje jen vybrané právní formy NNO</a:t>
            </a:r>
          </a:p>
          <a:p>
            <a:pPr lvl="1">
              <a:defRPr/>
            </a:pPr>
            <a:r>
              <a:rPr lang="cs-CZ" altLang="cs-CZ" sz="1400" dirty="0"/>
              <a:t>zabývá se alokovanými prostředky ve formě dotací (vč. spolufinancování z EU a EHP) a veřejných zakázek</a:t>
            </a:r>
          </a:p>
          <a:p>
            <a:pPr lvl="1">
              <a:defRPr/>
            </a:pPr>
            <a:r>
              <a:rPr lang="cs-CZ" altLang="cs-CZ" sz="1400" dirty="0"/>
              <a:t>pracuje se státním rozpočtem, rozpočty krajů a hl. m. Prahy, rozpočty obcí a rozpočty státních fondů</a:t>
            </a:r>
          </a:p>
        </p:txBody>
      </p:sp>
    </p:spTree>
    <p:extLst>
      <p:ext uri="{BB962C8B-B14F-4D97-AF65-F5344CB8AC3E}">
        <p14:creationId xmlns:p14="http://schemas.microsoft.com/office/powerpoint/2010/main" val="4187278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Rozbor</a:t>
            </a:r>
            <a:r>
              <a:rPr lang="en-US" sz="4000" dirty="0"/>
              <a:t> </a:t>
            </a:r>
            <a:r>
              <a:rPr lang="en-US" sz="4000" dirty="0" err="1"/>
              <a:t>financování</a:t>
            </a:r>
            <a:r>
              <a:rPr lang="en-US" sz="4000" dirty="0"/>
              <a:t> NNO </a:t>
            </a:r>
            <a:r>
              <a:rPr lang="cs-CZ" sz="4000" dirty="0"/>
              <a:t>I</a:t>
            </a:r>
            <a:r>
              <a:rPr lang="en-US" sz="4000" dirty="0"/>
              <a:t>I. </a:t>
            </a:r>
            <a:br>
              <a:rPr lang="cs-CZ" sz="4000" dirty="0"/>
            </a:br>
            <a:r>
              <a:rPr lang="cs-CZ" sz="4000" dirty="0"/>
              <a:t>									</a:t>
            </a:r>
            <a:r>
              <a:rPr lang="cs-CZ" dirty="0"/>
              <a:t>Obecně.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nadačním subjektům, spolků, pobočným spolkům, obecně prospěšným společnostem, ústavům, účelovým zařízením církví, školským právnickým osobám a zájmovým sdružením právnických osob bylo v roce 2016*:</a:t>
            </a:r>
          </a:p>
          <a:p>
            <a:pPr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dirty="0"/>
              <a:t>poskytnuto ve výši 17.889,7 mil. Kč (</a:t>
            </a:r>
            <a:r>
              <a:rPr lang="cs-CZ" altLang="cs-CZ" sz="1400" dirty="0">
                <a:hlinkClick r:id="rId2"/>
              </a:rPr>
              <a:t>Je to moc, či málo?</a:t>
            </a:r>
            <a:r>
              <a:rPr lang="cs-CZ" altLang="cs-CZ" sz="1400" dirty="0"/>
              <a:t>)</a:t>
            </a:r>
          </a:p>
          <a:p>
            <a:pPr marL="324000" lvl="1" indent="0">
              <a:buNone/>
              <a:defRPr/>
            </a:pPr>
            <a:r>
              <a:rPr lang="cs-CZ" altLang="cs-CZ" sz="1400" i="1" dirty="0"/>
              <a:t>(zahrnuje všechny úrovně rozpočtů)</a:t>
            </a:r>
          </a:p>
          <a:p>
            <a:pPr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dirty="0"/>
              <a:t>zadáno veřejných zakázek ve výši 225,4 mil. Kč vč. DPH </a:t>
            </a:r>
          </a:p>
          <a:p>
            <a:pPr marL="324000" lvl="1" indent="0">
              <a:buNone/>
              <a:defRPr/>
            </a:pPr>
            <a:r>
              <a:rPr lang="cs-CZ" altLang="cs-CZ" sz="1400" i="1" dirty="0"/>
              <a:t>(zahrnuje státní rozpočet, rozpočty státních fondů, rozpočty krajů vč. hl. m. Prahy)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r>
              <a:rPr lang="cs-CZ" altLang="cs-CZ" sz="1400" i="1" dirty="0"/>
              <a:t>* NNO v daných právních formách bylo v roce 2016 120.854, z toho: 85.308 </a:t>
            </a:r>
            <a:r>
              <a:rPr lang="cs-CZ" altLang="cs-CZ" sz="1400" i="1" dirty="0" err="1"/>
              <a:t>z.s</a:t>
            </a:r>
            <a:r>
              <a:rPr lang="cs-CZ" altLang="cs-CZ" sz="1400" i="1" dirty="0"/>
              <a:t>., 25.085 pobočných </a:t>
            </a:r>
            <a:r>
              <a:rPr lang="cs-CZ" altLang="cs-CZ" sz="1400" i="1" dirty="0" err="1"/>
              <a:t>z.s</a:t>
            </a:r>
            <a:r>
              <a:rPr lang="cs-CZ" altLang="cs-CZ" sz="1400" i="1" dirty="0"/>
              <a:t>., 2.672 o.p.s., 397 </a:t>
            </a:r>
            <a:r>
              <a:rPr lang="cs-CZ" altLang="cs-CZ" sz="1400" i="1" dirty="0" err="1"/>
              <a:t>z.ú</a:t>
            </a:r>
            <a:r>
              <a:rPr lang="cs-CZ" altLang="cs-CZ" sz="1400" i="1" dirty="0"/>
              <a:t>., 517 nadací, 1.558 nadačních fondů, 252 školských právnických zařízení, 938 zájmových sdružení </a:t>
            </a:r>
            <a:r>
              <a:rPr lang="cs-CZ" altLang="cs-CZ" sz="1400" i="1" dirty="0" err="1"/>
              <a:t>p.o</a:t>
            </a:r>
            <a:r>
              <a:rPr lang="cs-CZ" altLang="cs-CZ" sz="1400" i="1" dirty="0"/>
              <a:t>., 4.127 církevních právnických osob</a:t>
            </a:r>
          </a:p>
          <a:p>
            <a:pPr lvl="1"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3984530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A7C573-B456-443D-BF0B-AB856A119B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4D0216-DCBC-4542-AA97-585C21699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úkolu I.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179BC2D-81F2-4477-BDA1-91982A5E5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rozdělte se do rovnoměrných skupinek:</a:t>
            </a:r>
          </a:p>
          <a:p>
            <a:pPr lvl="1"/>
            <a:r>
              <a:rPr lang="cs-CZ" sz="1400" dirty="0"/>
              <a:t>6. Souhrnné údaje o dotacích poskytnutých NNO z veřejných rozpočtů + vybrané přílohy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2. Dotace poskytnuté NNO ze státního rozpočtu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3. Dotace poskytnuté NNO z rozpočtů krajů a hl. m. Prahy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4. Dotace poskytnuté NNO z rozpočtů obcí (mimo rozpočet hl. m. Prahy)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5. Dotace poskytnuté NNO ze státních fondů</a:t>
            </a:r>
          </a:p>
        </p:txBody>
      </p:sp>
    </p:spTree>
    <p:extLst>
      <p:ext uri="{BB962C8B-B14F-4D97-AF65-F5344CB8AC3E}">
        <p14:creationId xmlns:p14="http://schemas.microsoft.com/office/powerpoint/2010/main" val="4284542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A7C573-B456-443D-BF0B-AB856A119B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4D0216-DCBC-4542-AA97-585C21699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úkolu II.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179BC2D-81F2-4477-BDA1-91982A5E5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ve skupinkách:</a:t>
            </a:r>
          </a:p>
          <a:p>
            <a:pPr lvl="1"/>
            <a:r>
              <a:rPr lang="cs-CZ" sz="1400" dirty="0"/>
              <a:t>nastudujte příslušnou kapitolu Rozboru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prostřednictvím rýže znázorněte základní zjištění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vyberte další podrobnosti, zajímavosti a „perličky“, které by Vašim kolegyním neměly uniknout</a:t>
            </a:r>
          </a:p>
          <a:p>
            <a:pPr lvl="1"/>
            <a:endParaRPr lang="cs-CZ" sz="1400" dirty="0"/>
          </a:p>
          <a:p>
            <a:r>
              <a:rPr lang="cs-CZ" sz="1800" dirty="0"/>
              <a:t>„vraťte“ se za 20 minut s připravenou rýžovou „prezentací“</a:t>
            </a:r>
          </a:p>
        </p:txBody>
      </p:sp>
    </p:spTree>
    <p:extLst>
      <p:ext uri="{BB962C8B-B14F-4D97-AF65-F5344CB8AC3E}">
        <p14:creationId xmlns:p14="http://schemas.microsoft.com/office/powerpoint/2010/main" val="96913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89711F3-45C0-496C-B2B8-ADFCD09089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9FDCB3D-F58E-40AB-BD2E-754DC72D8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Realizace… a následná prezentace úkolu!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2A864A5-5364-48C6-937E-DEA041364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na co ještě čekáte...? </a:t>
            </a:r>
            <a:r>
              <a:rPr lang="cs-CZ" sz="1800" dirty="0">
                <a:sym typeface="Wingdings" panose="05000000000000000000" pitchFamily="2" charset="2"/>
              </a:rPr>
              <a:t>:-) </a:t>
            </a:r>
            <a:endParaRPr lang="cs-CZ" sz="1800" dirty="0"/>
          </a:p>
          <a:p>
            <a:endParaRPr lang="cs-CZ" sz="1800" dirty="0"/>
          </a:p>
          <a:p>
            <a:r>
              <a:rPr lang="cs-CZ" sz="1800" dirty="0"/>
              <a:t>„potkáme se“ za 20 minut, tj. ve </a:t>
            </a:r>
            <a:r>
              <a:rPr lang="cs-CZ" sz="1800" dirty="0">
                <a:solidFill>
                  <a:srgbClr val="FF0000"/>
                </a:solidFill>
              </a:rPr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3186546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Konkrétní údaje o podpoře </a:t>
            </a:r>
            <a:r>
              <a:rPr lang="en-US" sz="4000" dirty="0"/>
              <a:t>I.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ve formě dotací bylo v roce </a:t>
            </a:r>
            <a:r>
              <a:rPr lang="cs-CZ" altLang="cs-CZ" sz="1400" b="1" dirty="0"/>
              <a:t>2016</a:t>
            </a:r>
            <a:r>
              <a:rPr lang="cs-CZ" altLang="cs-CZ" sz="1400" dirty="0"/>
              <a:t> NNO poskytnuto celkem </a:t>
            </a:r>
            <a:r>
              <a:rPr lang="cs-CZ" altLang="cs-CZ" sz="1400" b="1" dirty="0"/>
              <a:t>17.889,7 mil. Kč</a:t>
            </a:r>
            <a:r>
              <a:rPr lang="cs-CZ" altLang="cs-CZ" sz="1400" dirty="0"/>
              <a:t>, z toho:</a:t>
            </a:r>
          </a:p>
          <a:p>
            <a:pPr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b="1" dirty="0"/>
              <a:t>ze státního rozpočtu: 60,8 %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13.442 dotací ve výši 10.873,4 mil. Kč (+11,3 %) obdrželo 6.941 subjektů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(z toho EU a EHP kofinancováno 1.434 dotací a administrováno 153 projektů pro 791 subjektů, vygenerováno dalších 1.276,2 mil. Kč)</a:t>
            </a:r>
          </a:p>
          <a:p>
            <a:pPr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b="1" dirty="0"/>
              <a:t>z rozpočtů krajů a hl. m. Prahy: 15,9 % 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15.547 dotací ve výši 2.846,7 mil. Kč (+24 %) obdrželo 8.397 subjektů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(z toho EU a EHP kofinancováno 225 dotací a administrován 1 projekt pro 131 subjektů, vygenerováno dalších 244,8 mil. Kč)</a:t>
            </a:r>
          </a:p>
          <a:p>
            <a:pPr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b="1" dirty="0"/>
              <a:t>z rozpočtů obcí: 22,1 % 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dotace ve výši 3.948,7 mil. Kč (+7 %)</a:t>
            </a:r>
          </a:p>
          <a:p>
            <a:pPr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b="1" dirty="0"/>
              <a:t>z rozpočtů státních fondů: 1,2 %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dotace ve výši 220,9 mil. Kč (-70 %)</a:t>
            </a:r>
          </a:p>
        </p:txBody>
      </p:sp>
    </p:spTree>
    <p:extLst>
      <p:ext uri="{BB962C8B-B14F-4D97-AF65-F5344CB8AC3E}">
        <p14:creationId xmlns:p14="http://schemas.microsoft.com/office/powerpoint/2010/main" val="2332452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8282AB68-4EC3-4AE4-8175-C8BAE8B08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546" y="1815321"/>
            <a:ext cx="6706907" cy="430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Konkrétní údaje o podpoře </a:t>
            </a:r>
            <a:r>
              <a:rPr lang="en-US" sz="4000" dirty="0"/>
              <a:t>I</a:t>
            </a:r>
            <a:r>
              <a:rPr lang="cs-CZ" sz="4000" dirty="0"/>
              <a:t>I</a:t>
            </a:r>
            <a:r>
              <a:rPr lang="en-US" sz="4000" dirty="0"/>
              <a:t>.</a:t>
            </a:r>
            <a:br>
              <a:rPr lang="cs-CZ" sz="4000" dirty="0"/>
            </a:br>
            <a:r>
              <a:rPr lang="cs-CZ" sz="4000" dirty="0"/>
              <a:t>							adresáti podpory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999" y="1692002"/>
            <a:ext cx="10622255" cy="4139998"/>
          </a:xfrm>
        </p:spPr>
        <p:txBody>
          <a:bodyPr/>
          <a:lstStyle/>
          <a:p>
            <a:pPr marL="0" indent="0">
              <a:buNone/>
            </a:pPr>
            <a:endParaRPr lang="en-US" sz="1400" i="1" dirty="0"/>
          </a:p>
          <a:p>
            <a:pPr marL="0" indent="0">
              <a:buNone/>
            </a:pPr>
            <a:endParaRPr lang="en-US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r>
              <a:rPr lang="cs-CZ" sz="1400" i="1" dirty="0"/>
              <a:t>								          </a:t>
            </a:r>
            <a:r>
              <a:rPr lang="cs-CZ" sz="1400" i="1" dirty="0">
                <a:hlinkClick r:id="rId3"/>
              </a:rPr>
              <a:t>A dílčí úrovně veřejného rozpočtu?</a:t>
            </a:r>
            <a:endParaRPr lang="cs-CZ" sz="1400" i="1" dirty="0"/>
          </a:p>
          <a:p>
            <a:pPr marL="0" indent="0">
              <a:buNone/>
            </a:pPr>
            <a:r>
              <a:rPr lang="cs-CZ" sz="1400" i="1" dirty="0"/>
              <a:t>								            (str. 16 / str. 25 / str. 27 / str. 29)</a:t>
            </a:r>
          </a:p>
          <a:p>
            <a:pPr marL="0" indent="0">
              <a:buNone/>
            </a:pPr>
            <a:endParaRPr lang="en-US" sz="1400" i="1" dirty="0"/>
          </a:p>
          <a:p>
            <a:pPr marL="0" indent="0">
              <a:buNone/>
            </a:pPr>
            <a:r>
              <a:rPr lang="en-US" sz="1400" i="1" dirty="0" err="1"/>
              <a:t>Zdroj</a:t>
            </a:r>
            <a:r>
              <a:rPr lang="en-US" sz="1400" i="1" dirty="0"/>
              <a:t>: </a:t>
            </a:r>
            <a:r>
              <a:rPr lang="en-US" sz="1400" i="1" dirty="0" err="1"/>
              <a:t>Databáze</a:t>
            </a:r>
            <a:r>
              <a:rPr lang="en-US" sz="1400" i="1" dirty="0"/>
              <a:t> </a:t>
            </a:r>
            <a:r>
              <a:rPr lang="en-US" sz="1400" i="1" dirty="0" err="1"/>
              <a:t>kapitol</a:t>
            </a:r>
            <a:r>
              <a:rPr lang="en-US" sz="1400" i="1" dirty="0"/>
              <a:t> </a:t>
            </a:r>
            <a:r>
              <a:rPr lang="en-US" sz="1400" i="1" dirty="0" err="1"/>
              <a:t>státního</a:t>
            </a:r>
            <a:r>
              <a:rPr lang="en-US" sz="1400" i="1" dirty="0"/>
              <a:t> </a:t>
            </a:r>
            <a:r>
              <a:rPr lang="en-US" sz="1400" i="1" dirty="0" err="1"/>
              <a:t>rozpočtu</a:t>
            </a:r>
            <a:r>
              <a:rPr lang="en-US" sz="1400" i="1" dirty="0"/>
              <a:t>, database </a:t>
            </a:r>
            <a:r>
              <a:rPr lang="en-US" sz="1400" i="1" dirty="0" err="1"/>
              <a:t>krajů</a:t>
            </a:r>
            <a:r>
              <a:rPr lang="en-US" sz="1400" i="1" dirty="0"/>
              <a:t> a hl. m. </a:t>
            </a:r>
            <a:r>
              <a:rPr lang="en-US" sz="1400" i="1" dirty="0" err="1"/>
              <a:t>Prahy</a:t>
            </a:r>
            <a:r>
              <a:rPr lang="en-US" sz="1400" i="1" dirty="0"/>
              <a:t> a MONITOR, </a:t>
            </a:r>
            <a:r>
              <a:rPr lang="en-US" sz="1400" i="1" dirty="0" err="1"/>
              <a:t>upraveno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3166895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Konkrétní údaje o podpoře </a:t>
            </a:r>
            <a:r>
              <a:rPr lang="en-US" sz="4000" dirty="0"/>
              <a:t>I</a:t>
            </a:r>
            <a:r>
              <a:rPr lang="cs-CZ" sz="4000" dirty="0"/>
              <a:t>II</a:t>
            </a:r>
            <a:r>
              <a:rPr lang="en-US" sz="4000" dirty="0"/>
              <a:t>.</a:t>
            </a:r>
            <a:br>
              <a:rPr lang="cs-CZ" sz="4000" dirty="0"/>
            </a:br>
            <a:r>
              <a:rPr lang="cs-CZ" sz="4000" dirty="0"/>
              <a:t>							podoba podpory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b="1" dirty="0"/>
              <a:t>investice x provoz</a:t>
            </a:r>
          </a:p>
          <a:p>
            <a:pPr lvl="1">
              <a:defRPr/>
            </a:pPr>
            <a:r>
              <a:rPr lang="cs-CZ" altLang="cs-CZ" sz="1400" dirty="0"/>
              <a:t>státní rozpočet: 432 dotací ve výši 687,9 mil. Kč x 13.010 dotací ve výši 10.185,4 mil. Kč</a:t>
            </a:r>
          </a:p>
          <a:p>
            <a:pPr lvl="1">
              <a:defRPr/>
            </a:pPr>
            <a:r>
              <a:rPr lang="cs-CZ" altLang="cs-CZ" sz="1400" dirty="0"/>
              <a:t>krajské rozpočty: 729 dotací ve výši 421,3 mil. Kč x 14.818 dotací ve výši 2.425,3 mil. Kč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b="1" dirty="0"/>
              <a:t>státní dotační politika</a:t>
            </a:r>
          </a:p>
          <a:p>
            <a:pPr lvl="1">
              <a:defRPr/>
            </a:pPr>
            <a:r>
              <a:rPr lang="cs-CZ" altLang="cs-CZ" sz="1400" dirty="0"/>
              <a:t>vládou centrálně koordinovaná politika zaměřená na podporu vybraných právních forem v předem stanovených oblastech (pro rok 2016 schválená 15. 6. 2015)</a:t>
            </a:r>
          </a:p>
          <a:p>
            <a:pPr lvl="1">
              <a:defRPr/>
            </a:pPr>
            <a:r>
              <a:rPr lang="cs-CZ" altLang="cs-CZ" sz="1400" dirty="0"/>
              <a:t>v daném režimu poskytnuto 10.188 dotací ve výši 7.883,5 mil. Kč (72,5 %)</a:t>
            </a:r>
          </a:p>
          <a:p>
            <a:pPr lvl="1">
              <a:defRPr/>
            </a:pPr>
            <a:r>
              <a:rPr lang="cs-CZ" altLang="cs-CZ" sz="1400" dirty="0"/>
              <a:t>17 oblasti: Sociální služby (48,1 %); Tělesná výchova a sport (32,1 %); Zahraniční aktivity (4,0 %); Kultura (4,0 %); Děti a mládež; Protidrogová politika; Péče o zdraví a prevence; Rodinná politika; Životní prostředí a udržitelný rozvoj; Národnostní menšiny a etnické skupiny; Ochrana spotřebitele a nájemních vztahů; Vzdělávání a lidské zdroje; Rizikové chování; Romská menšina; Rovné příležitosti žen a mužů; Boj s korupcí; Ostatní (nezařazené)</a:t>
            </a:r>
          </a:p>
        </p:txBody>
      </p:sp>
    </p:spTree>
    <p:extLst>
      <p:ext uri="{BB962C8B-B14F-4D97-AF65-F5344CB8AC3E}">
        <p14:creationId xmlns:p14="http://schemas.microsoft.com/office/powerpoint/2010/main" val="1751997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Konkrétní údaje o podpoře </a:t>
            </a:r>
            <a:r>
              <a:rPr lang="en-US" sz="4000" dirty="0"/>
              <a:t>I</a:t>
            </a:r>
            <a:r>
              <a:rPr lang="cs-CZ" dirty="0"/>
              <a:t>V</a:t>
            </a:r>
            <a:r>
              <a:rPr lang="en-US" sz="4000" dirty="0"/>
              <a:t>.</a:t>
            </a:r>
            <a:br>
              <a:rPr lang="cs-CZ" sz="4000" dirty="0"/>
            </a:br>
            <a:r>
              <a:rPr lang="cs-CZ" sz="4000" dirty="0"/>
              <a:t>					významní adresáti - SR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9704" y="1791646"/>
            <a:ext cx="5334157" cy="4270854"/>
          </a:xfrm>
        </p:spPr>
        <p:txBody>
          <a:bodyPr/>
          <a:lstStyle/>
          <a:p>
            <a:pPr>
              <a:defRPr/>
            </a:pPr>
            <a:endParaRPr lang="cs-CZ" altLang="cs-CZ" sz="1050" dirty="0"/>
          </a:p>
          <a:p>
            <a:pPr>
              <a:defRPr/>
            </a:pPr>
            <a:r>
              <a:rPr lang="cs-CZ" altLang="cs-CZ" sz="1050" dirty="0"/>
              <a:t>největší objem dotací získala Fotbalová asociace ČR (375 mil. Kč)</a:t>
            </a:r>
          </a:p>
          <a:p>
            <a:pPr>
              <a:defRPr/>
            </a:pPr>
            <a:r>
              <a:rPr lang="cs-CZ" altLang="cs-CZ" sz="1050" dirty="0"/>
              <a:t>nejvíce dotací získala Diecézní charita Brno (154)</a:t>
            </a:r>
          </a:p>
          <a:p>
            <a:pPr>
              <a:defRPr/>
            </a:pPr>
            <a:r>
              <a:rPr lang="cs-CZ" altLang="cs-CZ" sz="1050" dirty="0"/>
              <a:t>16 % objemu dotací poskytnuto 10 NNO</a:t>
            </a:r>
          </a:p>
        </p:txBody>
      </p:sp>
      <p:pic>
        <p:nvPicPr>
          <p:cNvPr id="6" name="table">
            <a:extLst>
              <a:ext uri="{FF2B5EF4-FFF2-40B4-BE49-F238E27FC236}">
                <a16:creationId xmlns:a16="http://schemas.microsoft.com/office/drawing/2014/main" id="{499E9265-666E-4419-84DE-F65F11C2A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791645"/>
            <a:ext cx="5737302" cy="427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85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19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Konkrétní údaje o podpoře </a:t>
            </a:r>
            <a:r>
              <a:rPr lang="cs-CZ" dirty="0"/>
              <a:t>V</a:t>
            </a:r>
            <a:r>
              <a:rPr lang="en-US" sz="4000" dirty="0"/>
              <a:t>.</a:t>
            </a:r>
            <a:br>
              <a:rPr lang="cs-CZ" sz="4000" dirty="0"/>
            </a:br>
            <a:r>
              <a:rPr lang="cs-CZ" sz="4000" dirty="0"/>
              <a:t>					významní adresáti - KR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9704" y="1791646"/>
            <a:ext cx="5334157" cy="4270854"/>
          </a:xfrm>
        </p:spPr>
        <p:txBody>
          <a:bodyPr/>
          <a:lstStyle/>
          <a:p>
            <a:pPr>
              <a:defRPr/>
            </a:pPr>
            <a:endParaRPr lang="cs-CZ" altLang="cs-CZ" sz="1050" dirty="0"/>
          </a:p>
          <a:p>
            <a:pPr>
              <a:defRPr/>
            </a:pPr>
            <a:r>
              <a:rPr lang="cs-CZ" altLang="cs-CZ" sz="1050" dirty="0"/>
              <a:t>největší objem dotací získala Diecézní charita Brno (56,8 mil. Kč)</a:t>
            </a:r>
          </a:p>
          <a:p>
            <a:pPr>
              <a:defRPr/>
            </a:pPr>
            <a:r>
              <a:rPr lang="cs-CZ" altLang="cs-CZ" sz="1050" dirty="0"/>
              <a:t>nejvíce dotací získal Junák – český skaut, kraj Praha, z. s. (198)</a:t>
            </a:r>
          </a:p>
          <a:p>
            <a:pPr>
              <a:defRPr/>
            </a:pPr>
            <a:r>
              <a:rPr lang="cs-CZ" altLang="cs-CZ" sz="1050" dirty="0"/>
              <a:t>11 % objemu dotací poskytnuto 10 NNO</a:t>
            </a:r>
          </a:p>
        </p:txBody>
      </p:sp>
      <p:pic>
        <p:nvPicPr>
          <p:cNvPr id="7" name="table">
            <a:extLst>
              <a:ext uri="{FF2B5EF4-FFF2-40B4-BE49-F238E27FC236}">
                <a16:creationId xmlns:a16="http://schemas.microsoft.com/office/drawing/2014/main" id="{F90D6E00-B34F-463D-A37A-ECA80D0C2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791646"/>
            <a:ext cx="5721855" cy="424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23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Obsah bloku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600" dirty="0"/>
              <a:t>„teoretický“ úvod </a:t>
            </a:r>
          </a:p>
          <a:p>
            <a:pPr lvl="1">
              <a:defRPr/>
            </a:pPr>
            <a:r>
              <a:rPr lang="cs-CZ" altLang="cs-CZ" sz="1600" dirty="0"/>
              <a:t>financování NNO v ČR (vs. svět)</a:t>
            </a:r>
          </a:p>
          <a:p>
            <a:pPr lvl="1">
              <a:defRPr/>
            </a:pPr>
            <a:r>
              <a:rPr lang="cs-CZ" altLang="cs-CZ" sz="1600" dirty="0"/>
              <a:t>diverzifikace či koncentrace?</a:t>
            </a:r>
          </a:p>
          <a:p>
            <a:pPr lvl="1">
              <a:defRPr/>
            </a:pPr>
            <a:endParaRPr lang="cs-CZ" altLang="cs-CZ" sz="1600" dirty="0"/>
          </a:p>
          <a:p>
            <a:pPr>
              <a:defRPr/>
            </a:pPr>
            <a:r>
              <a:rPr lang="cs-CZ" altLang="cs-CZ" sz="1600" dirty="0"/>
              <a:t>ze strany veřejného sektoru?	</a:t>
            </a:r>
          </a:p>
          <a:p>
            <a:pPr lvl="1">
              <a:defRPr/>
            </a:pPr>
            <a:r>
              <a:rPr lang="cs-CZ" altLang="cs-CZ" sz="1600" dirty="0"/>
              <a:t>co je přímá a co nepřímá veřejná podpora?</a:t>
            </a:r>
          </a:p>
          <a:p>
            <a:pPr lvl="1">
              <a:defRPr/>
            </a:pPr>
            <a:r>
              <a:rPr lang="cs-CZ" altLang="cs-CZ" sz="1600" dirty="0"/>
              <a:t>kdo jakou podporu poskytuje?</a:t>
            </a:r>
          </a:p>
          <a:p>
            <a:pPr lvl="1">
              <a:defRPr/>
            </a:pPr>
            <a:r>
              <a:rPr lang="cs-CZ" altLang="cs-CZ" sz="1600" dirty="0"/>
              <a:t>co je Rozbor financování NNO z VR</a:t>
            </a:r>
          </a:p>
          <a:p>
            <a:pPr>
              <a:defRPr/>
            </a:pPr>
            <a:r>
              <a:rPr lang="cs-CZ" altLang="cs-CZ" sz="1600" dirty="0"/>
              <a:t>Je libo úkol?</a:t>
            </a:r>
          </a:p>
          <a:p>
            <a:pPr lvl="1">
              <a:defRPr/>
            </a:pPr>
            <a:r>
              <a:rPr lang="cs-CZ" altLang="cs-CZ" sz="1600" dirty="0"/>
              <a:t>zadání úkolu (cca 5 minut)</a:t>
            </a:r>
          </a:p>
          <a:p>
            <a:pPr lvl="1">
              <a:defRPr/>
            </a:pPr>
            <a:r>
              <a:rPr lang="cs-CZ" altLang="cs-CZ" sz="1600" dirty="0"/>
              <a:t>realizace (cca 20 minut)</a:t>
            </a:r>
          </a:p>
          <a:p>
            <a:pPr lvl="1">
              <a:defRPr/>
            </a:pPr>
            <a:r>
              <a:rPr lang="cs-CZ" altLang="cs-CZ" sz="1600" dirty="0"/>
              <a:t>prezentace (cca 15 minut)</a:t>
            </a:r>
          </a:p>
          <a:p>
            <a:pPr lvl="1">
              <a:defRPr/>
            </a:pPr>
            <a:r>
              <a:rPr lang="cs-CZ" altLang="cs-CZ" sz="1600" dirty="0"/>
              <a:t>shrnutí (cca 5 minut)</a:t>
            </a:r>
          </a:p>
          <a:p>
            <a:pPr marL="72000" indent="0">
              <a:buNone/>
              <a:defRPr/>
            </a:pPr>
            <a:endParaRPr lang="cs-CZ" altLang="cs-CZ" sz="16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00B791A-5D3A-4A62-90C2-498198C4C4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" t="5764" r="1869"/>
          <a:stretch/>
        </p:blipFill>
        <p:spPr bwMode="auto">
          <a:xfrm>
            <a:off x="5127287" y="1171576"/>
            <a:ext cx="5936496" cy="445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330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20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Konkrétní údaje o podpoře V</a:t>
            </a:r>
            <a:r>
              <a:rPr lang="en-US" sz="4000" dirty="0"/>
              <a:t>I.</a:t>
            </a:r>
            <a:br>
              <a:rPr lang="cs-CZ" sz="4000" dirty="0"/>
            </a:br>
            <a:r>
              <a:rPr lang="cs-CZ" sz="4000" dirty="0"/>
              <a:t>							veřejné zakázky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ve formě veřejných zakázek bylo v roce 2016 NNO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zadáno 897 zakázek v celkové hodnotě </a:t>
            </a:r>
            <a:r>
              <a:rPr lang="cs-CZ" altLang="cs-CZ" sz="1400" b="1" dirty="0"/>
              <a:t>598,9 mil. Kč vč. DPH</a:t>
            </a:r>
            <a:r>
              <a:rPr lang="cs-CZ" altLang="cs-CZ" sz="1400" dirty="0"/>
              <a:t>, z toho: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b="1" dirty="0"/>
              <a:t>ze státního rozpočtu: 37,6 % </a:t>
            </a:r>
            <a:r>
              <a:rPr lang="cs-CZ" altLang="cs-CZ" sz="1400" dirty="0"/>
              <a:t>(392 </a:t>
            </a:r>
            <a:r>
              <a:rPr lang="cs-CZ" altLang="cs-CZ" sz="1400" dirty="0" err="1"/>
              <a:t>vz</a:t>
            </a:r>
            <a:r>
              <a:rPr lang="cs-CZ" altLang="cs-CZ" sz="1400" dirty="0"/>
              <a:t> ve výši 225,4 mil. Kč), 3 největší zadavatelé: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MV: 179,601 mil. Kč vč. DPH (43 </a:t>
            </a:r>
            <a:r>
              <a:rPr lang="cs-CZ" altLang="cs-CZ" sz="1400" dirty="0" err="1"/>
              <a:t>vz</a:t>
            </a:r>
            <a:r>
              <a:rPr lang="cs-CZ" altLang="cs-CZ" sz="1400" dirty="0"/>
              <a:t>) – 79,7 %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MD: 20,389 mil. Kč vč. DPH (219 </a:t>
            </a:r>
            <a:r>
              <a:rPr lang="cs-CZ" altLang="cs-CZ" sz="1400" dirty="0" err="1"/>
              <a:t>vz</a:t>
            </a:r>
            <a:r>
              <a:rPr lang="cs-CZ" altLang="cs-CZ" sz="1400" dirty="0"/>
              <a:t>) – 9 %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MŽP: 7,542 mil. Kč vč. DPH (65 </a:t>
            </a:r>
            <a:r>
              <a:rPr lang="cs-CZ" altLang="cs-CZ" sz="1400" dirty="0" err="1"/>
              <a:t>vz</a:t>
            </a:r>
            <a:r>
              <a:rPr lang="cs-CZ" altLang="cs-CZ" sz="1400" dirty="0"/>
              <a:t>) – 3,3 %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b="1" dirty="0"/>
              <a:t>z rozpočtů krajů a hl. m. Prahy: 62.4 % </a:t>
            </a:r>
            <a:r>
              <a:rPr lang="cs-CZ" altLang="cs-CZ" sz="1400" dirty="0"/>
              <a:t>(505 </a:t>
            </a:r>
            <a:r>
              <a:rPr lang="cs-CZ" altLang="cs-CZ" sz="1400" dirty="0" err="1"/>
              <a:t>vz</a:t>
            </a:r>
            <a:r>
              <a:rPr lang="cs-CZ" altLang="cs-CZ" sz="1400" dirty="0"/>
              <a:t> ve výši 373,5 mil. Kč), 3 největší zadavatelé: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Jihomoravský kraj: 189,004 mil. Kč vč. DPH (42 </a:t>
            </a:r>
            <a:r>
              <a:rPr lang="cs-CZ" altLang="cs-CZ" sz="1400" dirty="0" err="1"/>
              <a:t>vz</a:t>
            </a:r>
            <a:r>
              <a:rPr lang="cs-CZ" altLang="cs-CZ" sz="1400" dirty="0"/>
              <a:t>) – 50,6 %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Královehradecký kraj: 90,762 mil. Kč vč. DPH (45 </a:t>
            </a:r>
            <a:r>
              <a:rPr lang="cs-CZ" altLang="cs-CZ" sz="1400" dirty="0" err="1"/>
              <a:t>vz</a:t>
            </a:r>
            <a:r>
              <a:rPr lang="cs-CZ" altLang="cs-CZ" sz="1400" dirty="0"/>
              <a:t>) – 24,3 %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Olomoucký kraj: 67,769 mil. Kč vč. DPH (100 </a:t>
            </a:r>
            <a:r>
              <a:rPr lang="cs-CZ" altLang="cs-CZ" sz="1400" dirty="0" err="1"/>
              <a:t>vz</a:t>
            </a:r>
            <a:r>
              <a:rPr lang="cs-CZ" altLang="cs-CZ" sz="1400" dirty="0"/>
              <a:t>) – 18,1 %</a:t>
            </a:r>
          </a:p>
          <a:p>
            <a:pPr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1466410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0D67DE-60DB-4395-ACAB-F0969D5A50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21CF455-29B4-4007-864C-2BC72F475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pPr marL="72000" indent="0">
              <a:buNone/>
            </a:pPr>
            <a:r>
              <a:rPr lang="cs-CZ" sz="1100" dirty="0"/>
              <a:t>	Zdroj: vlastní zpracování na základě Hlavních oblastí... (2020, 2021, 2022), Souhrnné informace o... (2019) a Rozboru... (2018) </a:t>
            </a:r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29B981B0-05A8-4812-9499-D421C0829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 opravdu nevíme? Státní rozpočet - I.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3E498E2-E80A-4822-8F9E-E56BF9D05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020" y="1171576"/>
            <a:ext cx="8487960" cy="47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90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F42176-B596-4BF0-88AC-8FC014D4D4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920E85D-4060-4F43-B810-DBB0CDB00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 opravdu nevíme? Státní rozpočet - II.</a:t>
            </a:r>
          </a:p>
        </p:txBody>
      </p:sp>
      <p:sp>
        <p:nvSpPr>
          <p:cNvPr id="10" name="Zástupný obsah 4">
            <a:extLst>
              <a:ext uri="{FF2B5EF4-FFF2-40B4-BE49-F238E27FC236}">
                <a16:creationId xmlns:a16="http://schemas.microsoft.com/office/drawing/2014/main" id="{24420DD8-73F8-402A-8D95-85D6971A62D4}"/>
              </a:ext>
            </a:extLst>
          </p:cNvPr>
          <p:cNvSpPr txBox="1">
            <a:spLocks/>
          </p:cNvSpPr>
          <p:nvPr/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cs-CZ" sz="1100" kern="0" dirty="0"/>
          </a:p>
          <a:p>
            <a:endParaRPr lang="cs-CZ" sz="1100" kern="0" dirty="0"/>
          </a:p>
          <a:p>
            <a:endParaRPr lang="cs-CZ" sz="1100" kern="0" dirty="0"/>
          </a:p>
          <a:p>
            <a:endParaRPr lang="cs-CZ" sz="1100" kern="0" dirty="0"/>
          </a:p>
          <a:p>
            <a:endParaRPr lang="cs-CZ" sz="1100" kern="0" dirty="0"/>
          </a:p>
          <a:p>
            <a:endParaRPr lang="cs-CZ" sz="1100" kern="0" dirty="0"/>
          </a:p>
          <a:p>
            <a:endParaRPr lang="cs-CZ" sz="1100" kern="0" dirty="0"/>
          </a:p>
          <a:p>
            <a:endParaRPr lang="cs-CZ" sz="1100" kern="0" dirty="0"/>
          </a:p>
          <a:p>
            <a:endParaRPr lang="cs-CZ" sz="1100" kern="0" dirty="0"/>
          </a:p>
          <a:p>
            <a:endParaRPr lang="cs-CZ" sz="1100" kern="0" dirty="0"/>
          </a:p>
          <a:p>
            <a:endParaRPr lang="cs-CZ" sz="1100" kern="0" dirty="0"/>
          </a:p>
          <a:p>
            <a:endParaRPr lang="cs-CZ" sz="1100" kern="0" dirty="0"/>
          </a:p>
          <a:p>
            <a:endParaRPr lang="cs-CZ" sz="1100" kern="0" dirty="0"/>
          </a:p>
          <a:p>
            <a:endParaRPr lang="cs-CZ" sz="1100" kern="0" dirty="0"/>
          </a:p>
          <a:p>
            <a:endParaRPr lang="cs-CZ" sz="1100" kern="0" dirty="0"/>
          </a:p>
          <a:p>
            <a:endParaRPr lang="cs-CZ" sz="1100" kern="0" dirty="0"/>
          </a:p>
          <a:p>
            <a:pPr marL="72000" indent="0">
              <a:buNone/>
            </a:pPr>
            <a:r>
              <a:rPr lang="cs-CZ" sz="1100" kern="0" dirty="0"/>
              <a:t>			* Jedná se o reálně přidělené prostředky, nikoliv odhad.</a:t>
            </a:r>
          </a:p>
          <a:p>
            <a:pPr marL="72000" indent="0">
              <a:buFont typeface="Arial" panose="020B0604020202020204" pitchFamily="34" charset="0"/>
              <a:buNone/>
            </a:pPr>
            <a:r>
              <a:rPr lang="cs-CZ" sz="1100" kern="0" dirty="0"/>
              <a:t>			Zdroj: vlastní zpracování na základě Hlavních oblastí... (2021, 2022) a Rozbor... (2016).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3892988-DD19-4E29-945E-77E150A2D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1AEB3F5-4D04-40A3-83F6-E1593A970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432" y="1692002"/>
            <a:ext cx="6379136" cy="364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43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A6AFC2-9B9C-481C-8D3D-29B57A1977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4E029FB-DAD6-49B6-BBC3-1615DB05E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439207B-F239-4E7B-9616-DAA1F3999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nejvýznamnější zdroje?</a:t>
            </a:r>
          </a:p>
          <a:p>
            <a:r>
              <a:rPr lang="cs-CZ" sz="1800" dirty="0"/>
              <a:t>diverzifikace vs. koncentrace</a:t>
            </a:r>
          </a:p>
          <a:p>
            <a:endParaRPr lang="cs-CZ" sz="1800" dirty="0"/>
          </a:p>
          <a:p>
            <a:r>
              <a:rPr lang="cs-CZ" sz="1800" dirty="0"/>
              <a:t>veřejná podpora - přímá vs. nepřímá</a:t>
            </a:r>
          </a:p>
          <a:p>
            <a:r>
              <a:rPr lang="cs-CZ" sz="1800" dirty="0"/>
              <a:t>přímá veřejná podpora – úrovně, hlavní oblasti, forma</a:t>
            </a:r>
          </a:p>
        </p:txBody>
      </p:sp>
    </p:spTree>
    <p:extLst>
      <p:ext uri="{BB962C8B-B14F-4D97-AF65-F5344CB8AC3E}">
        <p14:creationId xmlns:p14="http://schemas.microsoft.com/office/powerpoint/2010/main" val="3149785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literatura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i="1" dirty="0" err="1"/>
              <a:t>Rozbor</a:t>
            </a:r>
            <a:r>
              <a:rPr lang="en-US" sz="1400" i="1" dirty="0"/>
              <a:t> </a:t>
            </a:r>
            <a:r>
              <a:rPr lang="en-US" sz="1400" i="1" dirty="0" err="1"/>
              <a:t>financování</a:t>
            </a:r>
            <a:r>
              <a:rPr lang="en-US" sz="1400" i="1" dirty="0"/>
              <a:t> </a:t>
            </a:r>
            <a:r>
              <a:rPr lang="en-US" sz="1400" i="1" dirty="0" err="1"/>
              <a:t>nestátních</a:t>
            </a:r>
            <a:r>
              <a:rPr lang="en-US" sz="1400" i="1" dirty="0"/>
              <a:t> </a:t>
            </a:r>
            <a:r>
              <a:rPr lang="en-US" sz="1400" i="1" dirty="0" err="1"/>
              <a:t>neziskových</a:t>
            </a:r>
            <a:r>
              <a:rPr lang="en-US" sz="1400" i="1" dirty="0"/>
              <a:t> </a:t>
            </a:r>
            <a:r>
              <a:rPr lang="en-US" sz="1400" i="1" dirty="0" err="1"/>
              <a:t>organizací</a:t>
            </a:r>
            <a:r>
              <a:rPr lang="en-US" sz="1400" i="1" dirty="0"/>
              <a:t> z </a:t>
            </a:r>
            <a:r>
              <a:rPr lang="en-US" sz="1400" i="1" dirty="0" err="1"/>
              <a:t>veřejných</a:t>
            </a:r>
            <a:r>
              <a:rPr lang="en-US" sz="1400" i="1" dirty="0"/>
              <a:t> </a:t>
            </a:r>
            <a:r>
              <a:rPr lang="en-US" sz="1400" i="1" dirty="0" err="1"/>
              <a:t>rozpočtů</a:t>
            </a:r>
            <a:r>
              <a:rPr lang="en-US" sz="1400" i="1" dirty="0"/>
              <a:t> v </a:t>
            </a:r>
            <a:r>
              <a:rPr lang="en-US" sz="1400" i="1" dirty="0" err="1"/>
              <a:t>roce</a:t>
            </a:r>
            <a:r>
              <a:rPr lang="en-US" sz="1400" i="1" dirty="0"/>
              <a:t> 201</a:t>
            </a:r>
            <a:r>
              <a:rPr lang="cs-CZ" sz="1400" i="1" dirty="0"/>
              <a:t>6</a:t>
            </a:r>
            <a:r>
              <a:rPr lang="en-US" sz="1400" i="1" dirty="0"/>
              <a:t> </a:t>
            </a:r>
            <a:r>
              <a:rPr lang="en-US" sz="1400" dirty="0"/>
              <a:t>– </a:t>
            </a:r>
            <a:r>
              <a:rPr lang="en-US" sz="1400" dirty="0" err="1"/>
              <a:t>dostupný</a:t>
            </a:r>
            <a:r>
              <a:rPr lang="en-US" sz="1400" dirty="0"/>
              <a:t> </a:t>
            </a:r>
            <a:r>
              <a:rPr lang="en-US" sz="1400" dirty="0" err="1">
                <a:hlinkClick r:id="rId2"/>
              </a:rPr>
              <a:t>zde</a:t>
            </a:r>
            <a:endParaRPr lang="en-US" sz="1400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r>
              <a:rPr lang="en-US" sz="1400" i="1" dirty="0" err="1"/>
              <a:t>Přílohy</a:t>
            </a:r>
            <a:r>
              <a:rPr lang="en-US" sz="1400" i="1" dirty="0"/>
              <a:t> </a:t>
            </a:r>
            <a:r>
              <a:rPr lang="en-US" sz="1400" i="1" dirty="0" err="1"/>
              <a:t>dokumentu</a:t>
            </a:r>
            <a:r>
              <a:rPr lang="en-US" sz="1400" i="1" dirty="0"/>
              <a:t>: </a:t>
            </a:r>
            <a:r>
              <a:rPr lang="en-US" sz="1400" i="1" dirty="0" err="1"/>
              <a:t>Rozbor</a:t>
            </a:r>
            <a:r>
              <a:rPr lang="en-US" sz="1400" i="1" dirty="0"/>
              <a:t> </a:t>
            </a:r>
            <a:r>
              <a:rPr lang="en-US" sz="1400" i="1" dirty="0" err="1"/>
              <a:t>financování</a:t>
            </a:r>
            <a:r>
              <a:rPr lang="en-US" sz="1400" i="1" dirty="0"/>
              <a:t> </a:t>
            </a:r>
            <a:r>
              <a:rPr lang="en-US" sz="1400" i="1" dirty="0" err="1"/>
              <a:t>nestátních</a:t>
            </a:r>
            <a:r>
              <a:rPr lang="en-US" sz="1400" i="1" dirty="0"/>
              <a:t> </a:t>
            </a:r>
            <a:r>
              <a:rPr lang="en-US" sz="1400" i="1" dirty="0" err="1"/>
              <a:t>neziskových</a:t>
            </a:r>
            <a:r>
              <a:rPr lang="en-US" sz="1400" i="1" dirty="0"/>
              <a:t> </a:t>
            </a:r>
            <a:r>
              <a:rPr lang="en-US" sz="1400" i="1" dirty="0" err="1"/>
              <a:t>organizací</a:t>
            </a:r>
            <a:r>
              <a:rPr lang="en-US" sz="1400" i="1" dirty="0"/>
              <a:t> … v </a:t>
            </a:r>
            <a:r>
              <a:rPr lang="en-US" sz="1400" i="1" dirty="0" err="1"/>
              <a:t>roce</a:t>
            </a:r>
            <a:r>
              <a:rPr lang="en-US" sz="1400" i="1" dirty="0"/>
              <a:t> 201</a:t>
            </a:r>
            <a:r>
              <a:rPr lang="cs-CZ" sz="1400" i="1" dirty="0"/>
              <a:t>6</a:t>
            </a:r>
            <a:r>
              <a:rPr lang="en-US" sz="1400" i="1" dirty="0"/>
              <a:t> </a:t>
            </a:r>
            <a:r>
              <a:rPr lang="en-US" sz="1400" dirty="0"/>
              <a:t>– </a:t>
            </a:r>
            <a:r>
              <a:rPr lang="en-US" sz="1400" dirty="0" err="1"/>
              <a:t>dostupné</a:t>
            </a:r>
            <a:r>
              <a:rPr lang="en-US" sz="1400" dirty="0"/>
              <a:t> </a:t>
            </a:r>
            <a:r>
              <a:rPr lang="en-US" sz="1400" dirty="0" err="1">
                <a:hlinkClick r:id="rId3"/>
              </a:rPr>
              <a:t>zde</a:t>
            </a:r>
            <a:endParaRPr lang="en-US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en-US" sz="1400" dirty="0"/>
              <a:t>PROUZOVÁ, Zuzana. </a:t>
            </a:r>
            <a:r>
              <a:rPr lang="en-US" sz="1400" i="1" dirty="0" err="1"/>
              <a:t>Přímé</a:t>
            </a:r>
            <a:r>
              <a:rPr lang="en-US" sz="1400" i="1" dirty="0"/>
              <a:t> a </a:t>
            </a:r>
            <a:r>
              <a:rPr lang="en-US" sz="1400" i="1" dirty="0" err="1"/>
              <a:t>nepřímé</a:t>
            </a:r>
            <a:r>
              <a:rPr lang="en-US" sz="1400" i="1" dirty="0"/>
              <a:t> </a:t>
            </a:r>
            <a:r>
              <a:rPr lang="en-US" sz="1400" i="1" dirty="0" err="1"/>
              <a:t>financování</a:t>
            </a:r>
            <a:r>
              <a:rPr lang="en-US" sz="1400" i="1" dirty="0"/>
              <a:t> </a:t>
            </a:r>
            <a:r>
              <a:rPr lang="en-US" sz="1400" i="1" dirty="0" err="1"/>
              <a:t>soukromých</a:t>
            </a:r>
            <a:r>
              <a:rPr lang="en-US" sz="1400" i="1" dirty="0"/>
              <a:t> </a:t>
            </a:r>
            <a:r>
              <a:rPr lang="en-US" sz="1400" i="1" dirty="0" err="1"/>
              <a:t>neziskových</a:t>
            </a:r>
            <a:r>
              <a:rPr lang="en-US" sz="1400" i="1" dirty="0"/>
              <a:t> </a:t>
            </a:r>
            <a:r>
              <a:rPr lang="en-US" sz="1400" i="1" dirty="0" err="1"/>
              <a:t>organizací</a:t>
            </a:r>
            <a:r>
              <a:rPr lang="en-US" sz="1400" i="1" dirty="0"/>
              <a:t> z </a:t>
            </a:r>
            <a:r>
              <a:rPr lang="en-US" sz="1400" i="1" dirty="0" err="1"/>
              <a:t>veřejných</a:t>
            </a:r>
            <a:r>
              <a:rPr lang="en-US" sz="1400" i="1" dirty="0"/>
              <a:t> </a:t>
            </a:r>
            <a:r>
              <a:rPr lang="en-US" sz="1400" i="1" dirty="0" err="1"/>
              <a:t>rozpočtů</a:t>
            </a:r>
            <a:r>
              <a:rPr lang="en-US" sz="1400" i="1" dirty="0"/>
              <a:t> </a:t>
            </a:r>
            <a:r>
              <a:rPr lang="en-US" sz="1400" i="1" dirty="0" err="1"/>
              <a:t>České</a:t>
            </a:r>
            <a:r>
              <a:rPr lang="en-US" sz="1400" i="1" dirty="0"/>
              <a:t> </a:t>
            </a:r>
            <a:r>
              <a:rPr lang="en-US" sz="1400" i="1" dirty="0" err="1"/>
              <a:t>republiky</a:t>
            </a:r>
            <a:r>
              <a:rPr lang="en-US" sz="1400" i="1" dirty="0"/>
              <a:t> v </a:t>
            </a:r>
            <a:r>
              <a:rPr lang="en-US" sz="1400" i="1" dirty="0" err="1"/>
              <a:t>letech</a:t>
            </a:r>
            <a:r>
              <a:rPr lang="en-US" sz="1400" i="1" dirty="0"/>
              <a:t> 2008 </a:t>
            </a:r>
            <a:r>
              <a:rPr lang="en-US" sz="1400" i="1" dirty="0" err="1"/>
              <a:t>až</a:t>
            </a:r>
            <a:r>
              <a:rPr lang="en-US" sz="1400" i="1" dirty="0"/>
              <a:t> 2013</a:t>
            </a:r>
            <a:r>
              <a:rPr lang="en-US" sz="1400" dirty="0"/>
              <a:t>. Brno: </a:t>
            </a:r>
            <a:r>
              <a:rPr lang="en-US" sz="1400" dirty="0" err="1"/>
              <a:t>Masarykova</a:t>
            </a:r>
            <a:r>
              <a:rPr lang="en-US" sz="1400" dirty="0"/>
              <a:t> </a:t>
            </a:r>
            <a:r>
              <a:rPr lang="en-US" sz="1400" dirty="0" err="1"/>
              <a:t>univerzita</a:t>
            </a:r>
            <a:r>
              <a:rPr lang="en-US" sz="1400" dirty="0"/>
              <a:t>, 2015. ISBN 978-80-210-8084-3.</a:t>
            </a: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400" b="1" dirty="0"/>
              <a:t>Další zdroje:</a:t>
            </a:r>
          </a:p>
          <a:p>
            <a:pPr marL="0" indent="0">
              <a:buNone/>
            </a:pPr>
            <a:r>
              <a:rPr lang="cs-CZ" sz="1400" i="1" dirty="0"/>
              <a:t>Souhrnné informace o poskytnutých dotacích v rámci materiálu Hlavní oblasti státní . . . pro rok 2019 </a:t>
            </a:r>
            <a:r>
              <a:rPr lang="cs-CZ" sz="1400" dirty="0"/>
              <a:t>– dostupné </a:t>
            </a:r>
            <a:r>
              <a:rPr lang="cs-CZ" sz="1400" dirty="0">
                <a:hlinkClick r:id="rId4"/>
              </a:rPr>
              <a:t>zde</a:t>
            </a:r>
            <a:endParaRPr lang="cs-CZ" sz="1400" dirty="0"/>
          </a:p>
          <a:p>
            <a:pPr marL="0" indent="0">
              <a:buNone/>
            </a:pPr>
            <a:r>
              <a:rPr lang="cs-CZ" sz="1400" i="1" dirty="0"/>
              <a:t>Hlavní oblasti státní dotační politiky vůči NNO na podporu veřejně prospěšných činností pro rok 2020 </a:t>
            </a:r>
            <a:r>
              <a:rPr lang="cs-CZ" sz="1400" dirty="0"/>
              <a:t>– dostupné </a:t>
            </a:r>
            <a:r>
              <a:rPr lang="cs-CZ" sz="1400" dirty="0">
                <a:hlinkClick r:id="rId5"/>
              </a:rPr>
              <a:t>zde</a:t>
            </a:r>
            <a:endParaRPr lang="en-US" sz="1400" dirty="0"/>
          </a:p>
          <a:p>
            <a:pPr marL="0" indent="0">
              <a:buNone/>
            </a:pPr>
            <a:r>
              <a:rPr lang="cs-CZ" sz="1400" i="1" dirty="0"/>
              <a:t>Hlavní oblasti státní dotační politiky vůči NNO na podporu veřejně prospěšných činností pro rok 2021 – </a:t>
            </a:r>
            <a:r>
              <a:rPr lang="cs-CZ" sz="1400" dirty="0"/>
              <a:t>dostupné </a:t>
            </a:r>
            <a:r>
              <a:rPr lang="cs-CZ" sz="1400" dirty="0">
                <a:hlinkClick r:id="rId6"/>
              </a:rPr>
              <a:t>zde</a:t>
            </a:r>
            <a:endParaRPr lang="cs-CZ" sz="1400" dirty="0"/>
          </a:p>
          <a:p>
            <a:pPr marL="0" indent="0">
              <a:buNone/>
            </a:pPr>
            <a:r>
              <a:rPr lang="cs-CZ" sz="1400" i="1" dirty="0"/>
              <a:t>Hlavní oblasti státní dotační politiky vůči NNO na podporu veřejně prospěšných činností pro rok 2022 – </a:t>
            </a:r>
            <a:r>
              <a:rPr lang="cs-CZ" sz="1400" dirty="0"/>
              <a:t>dostupné </a:t>
            </a:r>
            <a:r>
              <a:rPr lang="cs-CZ" sz="1400" dirty="0">
                <a:hlinkClick r:id="rId7"/>
              </a:rPr>
              <a:t>zde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24271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D32CA3-DB93-4A08-B513-6AFD239333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29A5CE-DD90-4982-9BA4-2AD4928CB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křehká je lež…</a:t>
            </a:r>
          </a:p>
        </p:txBody>
      </p:sp>
      <p:pic>
        <p:nvPicPr>
          <p:cNvPr id="7" name="Obrázek 6">
            <a:hlinkClick r:id="rId2"/>
            <a:extLst>
              <a:ext uri="{FF2B5EF4-FFF2-40B4-BE49-F238E27FC236}">
                <a16:creationId xmlns:a16="http://schemas.microsoft.com/office/drawing/2014/main" id="{F3E3F146-64D1-42A5-AAA1-17F8E857C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940" y="1764190"/>
            <a:ext cx="5940120" cy="332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55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Financování NNO v ČR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00" y="1692002"/>
            <a:ext cx="9714415" cy="3794398"/>
          </a:xfrm>
        </p:spPr>
        <p:txBody>
          <a:bodyPr/>
          <a:lstStyle/>
          <a:p>
            <a:pPr>
              <a:defRPr/>
            </a:pPr>
            <a:r>
              <a:rPr lang="cs-CZ" altLang="cs-CZ" sz="1400" dirty="0"/>
              <a:t>podle </a:t>
            </a:r>
            <a:r>
              <a:rPr lang="cs-CZ" altLang="cs-CZ" sz="1400" dirty="0">
                <a:hlinkClick r:id="rId2"/>
              </a:rPr>
              <a:t>dat ČSÚ</a:t>
            </a:r>
            <a:r>
              <a:rPr lang="cs-CZ" altLang="cs-CZ" sz="1400" dirty="0"/>
              <a:t> (neziskové instituce sloužící domácnostem) v roce 2019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r>
              <a:rPr lang="cs-CZ" altLang="cs-CZ" sz="1400" dirty="0"/>
              <a:t>  </a:t>
            </a:r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r>
              <a:rPr lang="cs-CZ" altLang="cs-CZ" sz="1400" dirty="0"/>
              <a:t>								   (Fořtová, J.; 2021)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525F238-2CBD-4FC6-B5E6-03CC7C9B4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675" y="1952280"/>
            <a:ext cx="7172650" cy="3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50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E5A88B-9A00-499E-A4CE-44C2CB2ECD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321C864-9D0F-4FAB-8310-129ABED5A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Financování NNO v různých odvětvích?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C2CE2AB-066E-4ABD-A76B-251F77085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sz="1600" dirty="0"/>
              <a:t>									    Na penězích záleží, 2017 </a:t>
            </a:r>
          </a:p>
          <a:p>
            <a:pPr marL="72000" indent="0">
              <a:buNone/>
            </a:pPr>
            <a:r>
              <a:rPr lang="cs-CZ" sz="1600" dirty="0"/>
              <a:t>										více </a:t>
            </a:r>
            <a:r>
              <a:rPr lang="cs-CZ" sz="1600" dirty="0">
                <a:hlinkClick r:id="rId2"/>
              </a:rPr>
              <a:t>zde</a:t>
            </a:r>
            <a:r>
              <a:rPr lang="cs-CZ" sz="1600" dirty="0"/>
              <a:t>!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1892302-5C6C-4EC3-A951-79D13EEA5B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79"/>
          <a:stretch/>
        </p:blipFill>
        <p:spPr>
          <a:xfrm>
            <a:off x="861413" y="1236228"/>
            <a:ext cx="8310296" cy="532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73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D6B2967-AF76-4FD8-8062-1A45E2A735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7AE59A-16A6-4232-A6CF-579C54389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Financování </a:t>
            </a:r>
            <a:r>
              <a:rPr lang="cs-CZ" sz="4000" dirty="0"/>
              <a:t>NNO v ČR vs. ve světě (2017)</a:t>
            </a:r>
            <a:r>
              <a:rPr lang="cs-CZ" dirty="0"/>
              <a:t> 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02D60A8B-B4F4-4703-84AB-005C5EEEA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72000" indent="0">
              <a:buNone/>
            </a:pPr>
            <a:r>
              <a:rPr lang="cs-CZ" sz="1800" dirty="0"/>
              <a:t>										            </a:t>
            </a:r>
            <a:r>
              <a:rPr lang="cs-CZ" sz="1600" dirty="0"/>
              <a:t>více </a:t>
            </a:r>
            <a:r>
              <a:rPr lang="cs-CZ" sz="1600" dirty="0">
                <a:hlinkClick r:id="rId2"/>
              </a:rPr>
              <a:t>zde</a:t>
            </a:r>
            <a:r>
              <a:rPr lang="cs-CZ" sz="1600" dirty="0"/>
              <a:t>!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8EFDCAC-7AD1-4A3F-A808-34965F9A3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644" y="1440648"/>
            <a:ext cx="6202711" cy="44951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82D60320-DF67-4027-AB43-151660B51FEC}"/>
                  </a:ext>
                </a:extLst>
              </p14:cNvPr>
              <p14:cNvContentPartPr/>
              <p14:nvPr/>
            </p14:nvContentPartPr>
            <p14:xfrm>
              <a:off x="4972078" y="3341205"/>
              <a:ext cx="4271457" cy="36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82D60320-DF67-4027-AB43-151660B51FE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63079" y="3332565"/>
                <a:ext cx="4289096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3656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D6B2967-AF76-4FD8-8062-1A45E2A735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7AE59A-16A6-4232-A6CF-579C54389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Financování </a:t>
            </a:r>
            <a:r>
              <a:rPr lang="cs-CZ" sz="4000" dirty="0"/>
              <a:t>NNO v ČR vs. ve světě (2013)</a:t>
            </a:r>
            <a:r>
              <a:rPr lang="cs-CZ" dirty="0"/>
              <a:t> 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02D60A8B-B4F4-4703-84AB-005C5EEEA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72000" indent="0">
              <a:buNone/>
            </a:pPr>
            <a:r>
              <a:rPr lang="cs-CZ" sz="1600" dirty="0"/>
              <a:t>										             více </a:t>
            </a:r>
            <a:r>
              <a:rPr lang="cs-CZ" sz="1600" dirty="0">
                <a:hlinkClick r:id="rId2"/>
              </a:rPr>
              <a:t>zde</a:t>
            </a:r>
            <a:r>
              <a:rPr lang="cs-CZ" sz="1600" dirty="0"/>
              <a:t>!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C0741F3-640F-4015-864E-12D278532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851" y="1250815"/>
            <a:ext cx="7740297" cy="54471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17E1D873-202D-4DBC-8E6D-6589C35C8620}"/>
                  </a:ext>
                </a:extLst>
              </p14:cNvPr>
              <p14:cNvContentPartPr/>
              <p14:nvPr/>
            </p14:nvContentPartPr>
            <p14:xfrm>
              <a:off x="2484582" y="6065932"/>
              <a:ext cx="7481566" cy="36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17E1D873-202D-4DBC-8E6D-6589C35C862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75582" y="6057292"/>
                <a:ext cx="7499206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0065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C7C8A4-FEDB-4C55-9F9E-CF24888C19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6B8B044-B3F1-4E7D-80E2-EBA1AA18E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Diverzifikace vs. koncentrace?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81801B9-CFC0-4A22-9593-8F28ECD18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/>
              <a:t>na čem se literatura shodne? </a:t>
            </a:r>
          </a:p>
          <a:p>
            <a:pPr marL="72000" indent="0">
              <a:buNone/>
            </a:pPr>
            <a:r>
              <a:rPr lang="cs-CZ" sz="1600" dirty="0"/>
              <a:t>		… kategorizace, každý rád přidá komentář / návod / doporučení pro vhodný poměr diverzifikace (!)</a:t>
            </a:r>
          </a:p>
          <a:p>
            <a:pPr marL="72000" indent="0">
              <a:buNone/>
            </a:pPr>
            <a:r>
              <a:rPr lang="cs-CZ" sz="1400" i="1" dirty="0"/>
              <a:t>(Pelikánová, 2018, Boukal a kol., 2013, Šedivý &amp; </a:t>
            </a:r>
            <a:r>
              <a:rPr lang="cs-CZ" sz="1400" i="1" dirty="0" err="1"/>
              <a:t>Medlíková</a:t>
            </a:r>
            <a:r>
              <a:rPr lang="cs-CZ" sz="1400" i="1" dirty="0"/>
              <a:t>, 2011, </a:t>
            </a:r>
            <a:r>
              <a:rPr lang="cs-CZ" sz="1400" i="1" dirty="0" err="1"/>
              <a:t>Rektořík</a:t>
            </a:r>
            <a:r>
              <a:rPr lang="cs-CZ" sz="1400" i="1" dirty="0"/>
              <a:t>, 2010, Skovajsa a kol., 2010, Boukal, 2009, … nebo třeba taky </a:t>
            </a:r>
            <a:r>
              <a:rPr lang="cs-CZ" sz="1400" i="1" dirty="0" err="1"/>
              <a:t>Anheier</a:t>
            </a:r>
            <a:r>
              <a:rPr lang="cs-CZ" sz="1400" i="1" dirty="0"/>
              <a:t>, 2005)</a:t>
            </a:r>
          </a:p>
          <a:p>
            <a:endParaRPr lang="cs-CZ" sz="1600" dirty="0"/>
          </a:p>
          <a:p>
            <a:r>
              <a:rPr lang="cs-CZ" sz="1600" dirty="0"/>
              <a:t>a co je „teda kurník“ lepší? diverzifikace vs. koncentrace =&gt; stabilita vs. náklady</a:t>
            </a:r>
          </a:p>
          <a:p>
            <a:pPr marL="72000" indent="0">
              <a:buNone/>
            </a:pPr>
            <a:r>
              <a:rPr lang="cs-CZ" sz="1400" i="1" dirty="0"/>
              <a:t>(</a:t>
            </a:r>
            <a:r>
              <a:rPr lang="cs-CZ" sz="1400" i="1" dirty="0" err="1"/>
              <a:t>Chang</a:t>
            </a:r>
            <a:r>
              <a:rPr lang="cs-CZ" sz="1400" i="1" dirty="0"/>
              <a:t>, </a:t>
            </a:r>
            <a:r>
              <a:rPr lang="cs-CZ" sz="1400" i="1" dirty="0" err="1"/>
              <a:t>Tuckman</a:t>
            </a:r>
            <a:r>
              <a:rPr lang="cs-CZ" sz="1400" i="1" dirty="0"/>
              <a:t> &amp; </a:t>
            </a:r>
            <a:r>
              <a:rPr lang="cs-CZ" sz="1400" i="1" dirty="0" err="1"/>
              <a:t>Chikoto-Schultz</a:t>
            </a:r>
            <a:r>
              <a:rPr lang="cs-CZ" sz="1400" i="1" dirty="0"/>
              <a:t>, 2018, Kim, 2017, </a:t>
            </a:r>
            <a:r>
              <a:rPr lang="cs-CZ" sz="1400" i="1" dirty="0" err="1"/>
              <a:t>Chikoto</a:t>
            </a:r>
            <a:r>
              <a:rPr lang="cs-CZ" sz="1400" i="1" dirty="0"/>
              <a:t> &amp; </a:t>
            </a:r>
            <a:r>
              <a:rPr lang="cs-CZ" sz="1400" i="1" dirty="0" err="1"/>
              <a:t>Neely</a:t>
            </a:r>
            <a:r>
              <a:rPr lang="cs-CZ" sz="1400" i="1" dirty="0"/>
              <a:t>, 2014, </a:t>
            </a:r>
            <a:r>
              <a:rPr lang="cs-CZ" sz="1400" i="1" dirty="0" err="1"/>
              <a:t>Frumkin</a:t>
            </a:r>
            <a:r>
              <a:rPr lang="cs-CZ" sz="1400" i="1" dirty="0"/>
              <a:t> &amp; </a:t>
            </a:r>
            <a:r>
              <a:rPr lang="cs-CZ" sz="1400" i="1" dirty="0" err="1"/>
              <a:t>Keating</a:t>
            </a:r>
            <a:r>
              <a:rPr lang="cs-CZ" sz="1400" i="1" dirty="0"/>
              <a:t>, 2011, </a:t>
            </a:r>
            <a:r>
              <a:rPr lang="cs-CZ" sz="1400" i="1" dirty="0" err="1"/>
              <a:t>Carroll</a:t>
            </a:r>
            <a:r>
              <a:rPr lang="cs-CZ" sz="1400" i="1" dirty="0"/>
              <a:t> &amp; </a:t>
            </a:r>
            <a:r>
              <a:rPr lang="cs-CZ" sz="1400" i="1" dirty="0" err="1"/>
              <a:t>Stater</a:t>
            </a:r>
            <a:r>
              <a:rPr lang="cs-CZ" sz="1400" i="1" dirty="0"/>
              <a:t>, 2009, </a:t>
            </a:r>
            <a:r>
              <a:rPr lang="cs-CZ" sz="1400" i="1" dirty="0" err="1"/>
              <a:t>Hager</a:t>
            </a:r>
            <a:r>
              <a:rPr lang="cs-CZ" sz="1400" i="1" dirty="0"/>
              <a:t>, 2001, </a:t>
            </a:r>
            <a:r>
              <a:rPr lang="cs-CZ" sz="1400" i="1" dirty="0" err="1"/>
              <a:t>Chang</a:t>
            </a:r>
            <a:r>
              <a:rPr lang="cs-CZ" sz="1400" i="1" dirty="0"/>
              <a:t> &amp; </a:t>
            </a:r>
            <a:r>
              <a:rPr lang="cs-CZ" sz="1400" i="1" dirty="0" err="1"/>
              <a:t>Tuckman</a:t>
            </a:r>
            <a:r>
              <a:rPr lang="cs-CZ" sz="1400" i="1" dirty="0"/>
              <a:t>, 1994 =&gt; </a:t>
            </a:r>
            <a:r>
              <a:rPr lang="cs-CZ" sz="1400" i="1" dirty="0" err="1"/>
              <a:t>Lu</a:t>
            </a:r>
            <a:r>
              <a:rPr lang="cs-CZ" sz="1400" i="1" dirty="0"/>
              <a:t>, Lin &amp; </a:t>
            </a:r>
            <a:r>
              <a:rPr lang="cs-CZ" sz="1400" i="1" dirty="0" err="1"/>
              <a:t>Wang</a:t>
            </a:r>
            <a:r>
              <a:rPr lang="cs-CZ" sz="1400" i="1" dirty="0"/>
              <a:t>, 2019, Hung &amp; </a:t>
            </a:r>
            <a:r>
              <a:rPr lang="cs-CZ" sz="1400" i="1" dirty="0" err="1"/>
              <a:t>Hager</a:t>
            </a:r>
            <a:r>
              <a:rPr lang="cs-CZ" sz="1400" i="1" dirty="0"/>
              <a:t>, 2018)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630253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Přímá</a:t>
            </a:r>
            <a:r>
              <a:rPr lang="en-US" sz="4000" dirty="0"/>
              <a:t> </a:t>
            </a:r>
            <a:r>
              <a:rPr lang="en-US" sz="4000" dirty="0" err="1"/>
              <a:t>podpora</a:t>
            </a:r>
            <a:r>
              <a:rPr lang="en-US" sz="4000" dirty="0"/>
              <a:t> z </a:t>
            </a:r>
            <a:r>
              <a:rPr lang="en-US" sz="4000" dirty="0" err="1"/>
              <a:t>veřejných</a:t>
            </a:r>
            <a:r>
              <a:rPr lang="en-US" sz="4000" dirty="0"/>
              <a:t> </a:t>
            </a:r>
            <a:r>
              <a:rPr lang="en-US" sz="4000" dirty="0" err="1"/>
              <a:t>rozpočtů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Přímá podpora: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r>
              <a:rPr lang="cs-CZ" altLang="cs-CZ" sz="1400" dirty="0"/>
              <a:t>								 (Prouzová, Z.; 2016)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nejčastěji ve formě dotací, realizováno veřejnými politikami (SDP)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proč? PROTOŽE jsou to důležití (výhradní) poskytovatelé úzce specializovaných veřejných služeb (humanitární zahraniční pomoc, multikulturní činnosti, integrace romské populace, ekologická osvěta…) či zabezpečují marginálních segment veřejných služeb</a:t>
            </a:r>
          </a:p>
        </p:txBody>
      </p:sp>
      <p:pic>
        <p:nvPicPr>
          <p:cNvPr id="8" name="table">
            <a:extLst>
              <a:ext uri="{FF2B5EF4-FFF2-40B4-BE49-F238E27FC236}">
                <a16:creationId xmlns:a16="http://schemas.microsoft.com/office/drawing/2014/main" id="{341C0CCB-DCA2-40D9-8CA9-82FFD46FB1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46"/>
          <a:stretch/>
        </p:blipFill>
        <p:spPr>
          <a:xfrm>
            <a:off x="2881945" y="1901515"/>
            <a:ext cx="3585736" cy="1516952"/>
          </a:xfrm>
          <a:prstGeom prst="rect">
            <a:avLst/>
          </a:prstGeom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CBD34D0B-F32F-4259-BE52-F96AC74A2A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3045968"/>
              </p:ext>
            </p:extLst>
          </p:nvPr>
        </p:nvGraphicFramePr>
        <p:xfrm>
          <a:off x="6467681" y="1692002"/>
          <a:ext cx="3713318" cy="1935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5189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/>
              <a:t>Nep</a:t>
            </a:r>
            <a:r>
              <a:rPr lang="en-US" sz="4000" dirty="0" err="1"/>
              <a:t>římá</a:t>
            </a:r>
            <a:r>
              <a:rPr lang="en-US" sz="4000" dirty="0"/>
              <a:t> </a:t>
            </a:r>
            <a:r>
              <a:rPr lang="en-US" sz="4000" dirty="0" err="1"/>
              <a:t>podpora</a:t>
            </a:r>
            <a:r>
              <a:rPr lang="en-US" sz="4000" dirty="0"/>
              <a:t> z </a:t>
            </a:r>
            <a:r>
              <a:rPr lang="en-US" sz="4000" dirty="0" err="1"/>
              <a:t>veřejných</a:t>
            </a:r>
            <a:r>
              <a:rPr lang="en-US" sz="4000" dirty="0"/>
              <a:t> </a:t>
            </a:r>
            <a:r>
              <a:rPr lang="en-US" sz="4000" dirty="0" err="1"/>
              <a:t>rozpočtů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Nepřímá podpora: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r>
              <a:rPr lang="cs-CZ" altLang="cs-CZ" sz="1400" dirty="0"/>
              <a:t>					(Prouzová, Z.; 2016)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Nejčastěji ve formě:</a:t>
            </a:r>
          </a:p>
          <a:p>
            <a:pPr lvl="1">
              <a:defRPr/>
            </a:pPr>
            <a:r>
              <a:rPr lang="cs-CZ" altLang="cs-CZ" sz="1400" dirty="0"/>
              <a:t>možnosti využít komunikační a propagační kanály (obecní rozhlas, nástěnka, webové stránky)</a:t>
            </a:r>
          </a:p>
          <a:p>
            <a:pPr lvl="1">
              <a:defRPr/>
            </a:pPr>
            <a:r>
              <a:rPr lang="cs-CZ" altLang="cs-CZ" sz="1400" dirty="0"/>
              <a:t>pronájem či zapůjčení majetku a zdrojů obce (pronájem, technické vybavení, pracovní čas)</a:t>
            </a:r>
          </a:p>
          <a:p>
            <a:pPr lvl="1">
              <a:defRPr/>
            </a:pPr>
            <a:r>
              <a:rPr lang="cs-CZ" altLang="cs-CZ" sz="1400" dirty="0"/>
              <a:t>věcné a finanční dary</a:t>
            </a:r>
          </a:p>
          <a:p>
            <a:pPr lvl="1">
              <a:defRPr/>
            </a:pPr>
            <a:r>
              <a:rPr lang="cs-CZ" altLang="cs-CZ" sz="1400" dirty="0"/>
              <a:t>…</a:t>
            </a:r>
          </a:p>
          <a:p>
            <a:pPr lvl="1">
              <a:defRPr/>
            </a:pPr>
            <a:r>
              <a:rPr lang="cs-CZ" altLang="cs-CZ" sz="1400" dirty="0"/>
              <a:t>X) osvobození od místních poplatků, slevy na daních</a:t>
            </a:r>
          </a:p>
        </p:txBody>
      </p:sp>
      <p:pic>
        <p:nvPicPr>
          <p:cNvPr id="6" name="table">
            <a:extLst>
              <a:ext uri="{FF2B5EF4-FFF2-40B4-BE49-F238E27FC236}">
                <a16:creationId xmlns:a16="http://schemas.microsoft.com/office/drawing/2014/main" id="{3064DE37-64CB-4BA0-9736-B3C3376C1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974" y="1692002"/>
            <a:ext cx="3566883" cy="22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3329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1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tiv1" id="{6B50E02B-A6FE-4B8B-A332-A4F685782DFA}" vid="{DEB03F35-9B41-4FA5-A568-18C4059FA0B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ŠEDÁ základní 13">
    <a:dk1>
      <a:srgbClr val="000000"/>
    </a:dk1>
    <a:lt1>
      <a:srgbClr val="FFEEBB"/>
    </a:lt1>
    <a:dk2>
      <a:srgbClr val="330033"/>
    </a:dk2>
    <a:lt2>
      <a:srgbClr val="330033"/>
    </a:lt2>
    <a:accent1>
      <a:srgbClr val="8C3500"/>
    </a:accent1>
    <a:accent2>
      <a:srgbClr val="FF0000"/>
    </a:accent2>
    <a:accent3>
      <a:srgbClr val="FFF5DA"/>
    </a:accent3>
    <a:accent4>
      <a:srgbClr val="000000"/>
    </a:accent4>
    <a:accent5>
      <a:srgbClr val="C5AEAA"/>
    </a:accent5>
    <a:accent6>
      <a:srgbClr val="E70000"/>
    </a:accent6>
    <a:hlink>
      <a:srgbClr val="000000"/>
    </a:hlink>
    <a:folHlink>
      <a:srgbClr val="8C3500"/>
    </a:folHlink>
  </a:clrScheme>
  <a:fontScheme name="ŠEDÁ základní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2015</TotalTime>
  <Words>1959</Words>
  <Application>Microsoft Office PowerPoint</Application>
  <PresentationFormat>Širokoúhlá obrazovka</PresentationFormat>
  <Paragraphs>291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Cambria</vt:lpstr>
      <vt:lpstr>Tahoma</vt:lpstr>
      <vt:lpstr>Trebuchet MS</vt:lpstr>
      <vt:lpstr>Wingdings</vt:lpstr>
      <vt:lpstr>Motiv1</vt:lpstr>
      <vt:lpstr>PBM120: Financování NNO z veřejných zdrojů (přímé a nepřímé) Fundraising</vt:lpstr>
      <vt:lpstr>Obsah bloku</vt:lpstr>
      <vt:lpstr>Financování NNO v ČR</vt:lpstr>
      <vt:lpstr>Financování NNO v různých odvětvích?</vt:lpstr>
      <vt:lpstr>Financování NNO v ČR vs. ve světě (2017) </vt:lpstr>
      <vt:lpstr>Financování NNO v ČR vs. ve světě (2013) </vt:lpstr>
      <vt:lpstr>Diverzifikace vs. koncentrace?</vt:lpstr>
      <vt:lpstr>Přímá podpora z veřejných rozpočtů</vt:lpstr>
      <vt:lpstr>Nepřímá podpora z veřejných rozpočtů</vt:lpstr>
      <vt:lpstr>Rozbor financování NNO I.           O čem je?</vt:lpstr>
      <vt:lpstr>Rozbor financování NNO II.           Obecně.</vt:lpstr>
      <vt:lpstr>Zadání úkolu I.</vt:lpstr>
      <vt:lpstr>Zadání úkolu II.</vt:lpstr>
      <vt:lpstr>Realizace… a následná prezentace úkolu!</vt:lpstr>
      <vt:lpstr>Konkrétní údaje o podpoře I.</vt:lpstr>
      <vt:lpstr>Konkrétní údaje o podpoře II.        adresáti podpory</vt:lpstr>
      <vt:lpstr>Konkrétní údaje o podpoře III.        podoba podpory</vt:lpstr>
      <vt:lpstr>Konkrétní údaje o podpoře IV.      významní adresáti - SR</vt:lpstr>
      <vt:lpstr>Konkrétní údaje o podpoře V.      významní adresáti - KR</vt:lpstr>
      <vt:lpstr>Konkrétní údaje o podpoře VI.        veřejné zakázky</vt:lpstr>
      <vt:lpstr>Víc opravdu nevíme? Státní rozpočet - I.</vt:lpstr>
      <vt:lpstr>Víc opravdu nevíme? Státní rozpočet - II.</vt:lpstr>
      <vt:lpstr>Shrnutí?</vt:lpstr>
      <vt:lpstr>Doporučená literatura</vt:lpstr>
      <vt:lpstr>Jak křehká je lež…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Občanská společnost ve 20. století  „české / skautské století“</dc:title>
  <dc:creator>JP</dc:creator>
  <cp:lastModifiedBy>Jakub Pejcal</cp:lastModifiedBy>
  <cp:revision>99</cp:revision>
  <cp:lastPrinted>1601-01-01T00:00:00Z</cp:lastPrinted>
  <dcterms:created xsi:type="dcterms:W3CDTF">2019-02-25T18:09:44Z</dcterms:created>
  <dcterms:modified xsi:type="dcterms:W3CDTF">2022-10-31T10:39:26Z</dcterms:modified>
</cp:coreProperties>
</file>