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3" r:id="rId3"/>
    <p:sldId id="274" r:id="rId4"/>
    <p:sldId id="275" r:id="rId5"/>
    <p:sldId id="277" r:id="rId6"/>
    <p:sldId id="278" r:id="rId7"/>
    <p:sldId id="279" r:id="rId8"/>
    <p:sldId id="280" r:id="rId9"/>
    <p:sldId id="281" r:id="rId10"/>
    <p:sldId id="276" r:id="rId11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2" d="100"/>
          <a:sy n="112" d="100"/>
        </p:scale>
        <p:origin x="1686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5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0554" y="414002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3" y="718715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Historie nestátního neziskového sektoru v 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4" y="718715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Historie nestátního neziskového sektoru v 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8069" y="6129339"/>
            <a:ext cx="1126967" cy="32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33744" y="2477312"/>
            <a:ext cx="5672264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7784FCF-CA63-43D5-9F7A-283B5FF3D2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657C0906-8176-4053-9581-FB903F818F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5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0554" y="414002"/>
            <a:ext cx="2350877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Historie nestátního neziskového sektoru v 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8" y="1695077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Historie nestátního neziskového sektoru v 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80" y="1692005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Historie nestátního neziskového sektoru v 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4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80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4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9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6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1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4" y="1692005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5" y="1692005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Historie nestátního neziskového sektoru v 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8" y="692153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Historie nestátního neziskového sektoru v 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5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5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4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PBM120: Jakub Pejcal: jakub.pejcal@econ.muni.cz, CVNS, ESF MU</a:t>
            </a:r>
          </a:p>
          <a:p>
            <a:r>
              <a:rPr lang="cs-CZ" dirty="0"/>
              <a:t>20. 9. 2022: Historie nestátního neziskového sektoru v ČR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PBM120: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Úvodní informace o předmětu</a:t>
            </a:r>
            <a:br>
              <a:rPr lang="cs-CZ" dirty="0"/>
            </a:br>
            <a:r>
              <a:rPr lang="cs-CZ" dirty="0"/>
              <a:t>Vymezení nestátního neziskového sektoru</a:t>
            </a:r>
            <a:br>
              <a:rPr lang="cs-CZ" dirty="0"/>
            </a:br>
            <a:r>
              <a:rPr lang="cs-CZ" u="sng" dirty="0"/>
              <a:t>Historie nestátního neziskového sektoru v ČR</a:t>
            </a:r>
          </a:p>
        </p:txBody>
      </p:sp>
    </p:spTree>
    <p:extLst>
      <p:ext uri="{BB962C8B-B14F-4D97-AF65-F5344CB8AC3E}">
        <p14:creationId xmlns:p14="http://schemas.microsoft.com/office/powerpoint/2010/main" val="2597797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Doporučená literatura: </a:t>
            </a:r>
          </a:p>
          <a:p>
            <a:pPr lvl="1"/>
            <a:r>
              <a:rPr lang="cs-CZ" sz="1100" dirty="0"/>
              <a:t>ANDERLE, Petr. </a:t>
            </a:r>
            <a:r>
              <a:rPr lang="cs-CZ" sz="1100" i="1" dirty="0"/>
              <a:t>Máme na čem stavět</a:t>
            </a:r>
            <a:r>
              <a:rPr lang="cs-CZ" sz="1100" dirty="0"/>
              <a:t>.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REKTOŘÍK, Jaroslav. </a:t>
            </a:r>
            <a:r>
              <a:rPr lang="cs-CZ" sz="1100" i="1" dirty="0"/>
              <a:t>Organizace neziskového sektoru: základy ekonomiky, teorie a řízení. </a:t>
            </a:r>
            <a:r>
              <a:rPr lang="cs-CZ" sz="1100" dirty="0"/>
              <a:t>3. aktualizované vyd. Praha: </a:t>
            </a:r>
            <a:r>
              <a:rPr lang="cs-CZ" sz="1100" dirty="0" err="1"/>
              <a:t>Ekopress</a:t>
            </a:r>
            <a:r>
              <a:rPr lang="cs-CZ" sz="1100" dirty="0"/>
              <a:t>, 2010, 188 s. ISBN 9788086929545. 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ŠKARABELOVÁ, Simona. </a:t>
            </a:r>
            <a:r>
              <a:rPr lang="cs-CZ" sz="1100" i="1" dirty="0"/>
              <a:t>Když se řekne nezisková organizace: příručka pro zastupitele krajů, měst a obcí. </a:t>
            </a:r>
            <a:r>
              <a:rPr lang="cs-CZ" sz="1100" dirty="0"/>
              <a:t>1. vyd. Brno: Masarykova univerzita, 2002, 129 s. ISBN 8021030313. 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Příslušná legislativa (především Nový Občanský zákoník: 89/2012 Sb.)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Použitá literatura na konci přednášek…</a:t>
            </a:r>
          </a:p>
        </p:txBody>
      </p:sp>
    </p:spTree>
    <p:extLst>
      <p:ext uri="{BB962C8B-B14F-4D97-AF65-F5344CB8AC3E}">
        <p14:creationId xmlns:p14="http://schemas.microsoft.com/office/powerpoint/2010/main" val="2589220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středověk – „prehistorie“</a:t>
            </a:r>
          </a:p>
          <a:p>
            <a:endParaRPr lang="cs-CZ" sz="1800" dirty="0"/>
          </a:p>
          <a:p>
            <a:r>
              <a:rPr lang="cs-CZ" sz="1800" dirty="0"/>
              <a:t>osvícenství a národní obrození</a:t>
            </a:r>
          </a:p>
          <a:p>
            <a:pPr lvl="1"/>
            <a:r>
              <a:rPr lang="cs-CZ" sz="1100" dirty="0"/>
              <a:t>fenomén mecenášství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formování novodobé občanské společnosti</a:t>
            </a:r>
          </a:p>
          <a:p>
            <a:pPr marL="324000" lvl="1" indent="0">
              <a:buNone/>
            </a:pPr>
            <a:endParaRPr lang="cs-CZ" sz="1800" dirty="0"/>
          </a:p>
          <a:p>
            <a:r>
              <a:rPr lang="cs-CZ" sz="1800" dirty="0"/>
              <a:t>období první Československé republiky</a:t>
            </a:r>
          </a:p>
          <a:p>
            <a:endParaRPr lang="cs-CZ" sz="1800" dirty="0"/>
          </a:p>
          <a:p>
            <a:r>
              <a:rPr lang="cs-CZ" sz="1800" dirty="0"/>
              <a:t>období „útisku“</a:t>
            </a:r>
          </a:p>
          <a:p>
            <a:endParaRPr lang="cs-CZ" sz="1800" dirty="0"/>
          </a:p>
          <a:p>
            <a:r>
              <a:rPr lang="cs-CZ" sz="1800" dirty="0"/>
              <a:t>„nový dech“</a:t>
            </a:r>
          </a:p>
        </p:txBody>
      </p:sp>
    </p:spTree>
    <p:extLst>
      <p:ext uri="{BB962C8B-B14F-4D97-AF65-F5344CB8AC3E}">
        <p14:creationId xmlns:p14="http://schemas.microsoft.com/office/powerpoint/2010/main" val="1762570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 („prehistorie“)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Povinné členství </a:t>
            </a:r>
          </a:p>
          <a:p>
            <a:pPr lvl="1"/>
            <a:r>
              <a:rPr lang="cs-CZ" sz="1100" dirty="0"/>
              <a:t>na základě určitého znaku příslušnosti k řemeslu nebo činnosti 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již ve 13. století činěny pokusy o ustavení řemeslných cechů (z německého „</a:t>
            </a:r>
            <a:r>
              <a:rPr lang="cs-CZ" sz="1100" dirty="0" err="1"/>
              <a:t>Zeche</a:t>
            </a:r>
            <a:r>
              <a:rPr lang="cs-CZ" sz="1100" dirty="0"/>
              <a:t>“ – řád, společenství)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některé skupiny (např. pražští řezníci) měly svá privilegia sdružovací již z doby Přemysla Otakara II., jiné si je získávají později - privilegia malířů (tzv. Bratrstvo malířů) z roku 1348, Karel IV.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podobné cechy vznikají v Evropě později: 1401 Paříž, 1403 Londýn, 1502 Štrasburk.</a:t>
            </a:r>
          </a:p>
          <a:p>
            <a:endParaRPr lang="cs-CZ" sz="1800" dirty="0"/>
          </a:p>
          <a:p>
            <a:r>
              <a:rPr lang="cs-CZ" sz="1800" dirty="0"/>
              <a:t>Dobrovolné členství </a:t>
            </a:r>
          </a:p>
          <a:p>
            <a:pPr lvl="1"/>
            <a:r>
              <a:rPr lang="cs-CZ" sz="1100" dirty="0"/>
              <a:t>spíše minimálně, charakteristické pro následující období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laická náboženská bratrstva, literátská bratrstva, mariánské družiny…</a:t>
            </a:r>
          </a:p>
          <a:p>
            <a:endParaRPr lang="cs-CZ" sz="1800" dirty="0"/>
          </a:p>
          <a:p>
            <a:r>
              <a:rPr lang="cs-CZ" sz="1800" dirty="0"/>
              <a:t>Výrazná úloha církve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31442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Osvícenectví a národní obrození (18. století)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důraz na dobrovolné členství, cechy však zůstávají</a:t>
            </a:r>
          </a:p>
          <a:p>
            <a:r>
              <a:rPr lang="cs-CZ" sz="1800" dirty="0"/>
              <a:t>myšlenky obecného prospěchu, vzdělání, zlepšování duchovního stavu lidstva a schopnosti lidského poznání</a:t>
            </a:r>
          </a:p>
          <a:p>
            <a:endParaRPr lang="cs-CZ" sz="1800" dirty="0"/>
          </a:p>
          <a:p>
            <a:pPr lvl="1"/>
            <a:r>
              <a:rPr lang="cs-CZ" sz="1100" dirty="0"/>
              <a:t>1746 (až 1751) - </a:t>
            </a:r>
            <a:r>
              <a:rPr lang="cs-CZ" sz="1100" dirty="0" err="1"/>
              <a:t>Societas</a:t>
            </a:r>
            <a:r>
              <a:rPr lang="cs-CZ" sz="1100" dirty="0"/>
              <a:t> </a:t>
            </a:r>
            <a:r>
              <a:rPr lang="cs-CZ" sz="1100" dirty="0" err="1"/>
              <a:t>Incognitorum</a:t>
            </a:r>
            <a:r>
              <a:rPr lang="cs-CZ" sz="1100" dirty="0"/>
              <a:t> </a:t>
            </a:r>
            <a:r>
              <a:rPr lang="cs-CZ" sz="1100" dirty="0" err="1"/>
              <a:t>Eruditorum</a:t>
            </a:r>
            <a:r>
              <a:rPr lang="cs-CZ" sz="1100" dirty="0"/>
              <a:t> in </a:t>
            </a:r>
            <a:r>
              <a:rPr lang="cs-CZ" sz="1100" dirty="0" err="1"/>
              <a:t>terris</a:t>
            </a:r>
            <a:r>
              <a:rPr lang="cs-CZ" sz="1100" dirty="0"/>
              <a:t> </a:t>
            </a:r>
            <a:r>
              <a:rPr lang="cs-CZ" sz="1100" dirty="0" err="1"/>
              <a:t>Austriacis</a:t>
            </a:r>
            <a:endParaRPr lang="cs-CZ" sz="1100" dirty="0"/>
          </a:p>
          <a:p>
            <a:pPr marL="324000" lvl="1" indent="0">
              <a:buNone/>
            </a:pPr>
            <a:r>
              <a:rPr lang="cs-CZ" sz="1100" dirty="0"/>
              <a:t>(Společnost neznámých učenců v zemích rakouských) </a:t>
            </a:r>
          </a:p>
          <a:p>
            <a:pPr marL="324000" lvl="1" indent="0">
              <a:buNone/>
            </a:pPr>
            <a:r>
              <a:rPr lang="cs-CZ" sz="1100" dirty="0"/>
              <a:t>(učená společnost při olomoucké univerzitě, vědecký časopis)</a:t>
            </a:r>
          </a:p>
          <a:p>
            <a:endParaRPr lang="cs-CZ" sz="1100" dirty="0"/>
          </a:p>
          <a:p>
            <a:pPr lvl="1"/>
            <a:r>
              <a:rPr lang="cs-CZ" sz="1100" dirty="0"/>
              <a:t>1770 (až 1952) - Ignác Born a vznik Soukromé učené společnosti </a:t>
            </a:r>
          </a:p>
          <a:p>
            <a:pPr marL="324000" lvl="1" indent="0">
              <a:buNone/>
            </a:pPr>
            <a:r>
              <a:rPr lang="cs-CZ" sz="1100" dirty="0"/>
              <a:t>(později Královské české společnosti nauk) </a:t>
            </a:r>
          </a:p>
          <a:p>
            <a:pPr marL="324000" lvl="1" indent="0">
              <a:buNone/>
            </a:pPr>
            <a:r>
              <a:rPr lang="cs-CZ" sz="1100" dirty="0"/>
              <a:t>(sdružení při pražském Klementinu, týdeník Učené zvěsti)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26786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Fenomén mecenášství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v rámci Osvícenství se začíná objevovat fenomén mecenášství</a:t>
            </a:r>
          </a:p>
          <a:p>
            <a:r>
              <a:rPr lang="cs-CZ" sz="1800" dirty="0"/>
              <a:t>zakládány první mecenášské spolky</a:t>
            </a:r>
          </a:p>
          <a:p>
            <a:pPr lvl="1"/>
            <a:r>
              <a:rPr lang="cs-CZ" sz="1100" dirty="0"/>
              <a:t>1796 – Společnost vlasteneckých přátel umění v Čechách </a:t>
            </a:r>
          </a:p>
          <a:p>
            <a:pPr marL="324000" lvl="1" indent="0">
              <a:buNone/>
            </a:pPr>
            <a:r>
              <a:rPr lang="cs-CZ" sz="1100" dirty="0"/>
              <a:t>     (po roce 1918 základ pro Národní galerii)</a:t>
            </a:r>
          </a:p>
          <a:p>
            <a:pPr marL="324000" lvl="1" indent="0">
              <a:buNone/>
            </a:pPr>
            <a:r>
              <a:rPr lang="cs-CZ" sz="1100" dirty="0"/>
              <a:t>     (sbírka umění, obrazárna, založení vlastní Akademie)</a:t>
            </a:r>
          </a:p>
          <a:p>
            <a:endParaRPr lang="cs-CZ" sz="1800" dirty="0"/>
          </a:p>
          <a:p>
            <a:r>
              <a:rPr lang="cs-CZ" sz="1800" dirty="0"/>
              <a:t>mecenášství není znakem pouze spolků, ale i jednotlivců</a:t>
            </a:r>
          </a:p>
          <a:p>
            <a:pPr lvl="1"/>
            <a:r>
              <a:rPr lang="cs-CZ" sz="1100" dirty="0"/>
              <a:t>třeba šlechta, např. František Antonín hrabě Špork (1662 – 1738)</a:t>
            </a:r>
          </a:p>
          <a:p>
            <a:pPr lvl="1"/>
            <a:r>
              <a:rPr lang="cs-CZ" sz="1100" dirty="0"/>
              <a:t>nebo významné osobnosti... architekt Josefa Hlávka (1831 – 1908)</a:t>
            </a:r>
          </a:p>
          <a:p>
            <a:pPr marL="324000" lvl="1" indent="0">
              <a:buNone/>
            </a:pPr>
            <a:r>
              <a:rPr lang="cs-CZ" sz="1100" dirty="0"/>
              <a:t>     stál u zrodu České akademie věd a umění (1891 – 1952);</a:t>
            </a:r>
          </a:p>
          <a:p>
            <a:pPr marL="324000" lvl="1" indent="0">
              <a:buNone/>
            </a:pPr>
            <a:r>
              <a:rPr lang="cs-CZ" sz="1100" dirty="0"/>
              <a:t>     zajistil překlad Shakespeara do češtiny; </a:t>
            </a:r>
          </a:p>
          <a:p>
            <a:pPr marL="324000" lvl="1" indent="0">
              <a:buNone/>
            </a:pPr>
            <a:r>
              <a:rPr lang="cs-CZ" sz="1100" dirty="0"/>
              <a:t>     odkup uměleckých předmětů neznámých autorů; </a:t>
            </a:r>
          </a:p>
          <a:p>
            <a:pPr marL="324000" lvl="1" indent="0">
              <a:buNone/>
            </a:pPr>
            <a:r>
              <a:rPr lang="cs-CZ" sz="1100" dirty="0"/>
              <a:t>     podpora básníků, malířů a hudebníků (Vrchlický, Zeyer, Aleš, Dvořák…);</a:t>
            </a:r>
          </a:p>
          <a:p>
            <a:pPr marL="324000" lvl="1" indent="0">
              <a:buNone/>
            </a:pPr>
            <a:r>
              <a:rPr lang="cs-CZ" sz="1100" dirty="0"/>
              <a:t>     zřídil Fond na postavení sochy sv. Václava na Václavském náměstí.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29908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Formování „nové“ občanské společnosti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2. pol. 19. století se začíná formovat moderní občanská společnost</a:t>
            </a:r>
          </a:p>
          <a:p>
            <a:r>
              <a:rPr lang="cs-CZ" sz="1800" dirty="0"/>
              <a:t>legislativní úprava</a:t>
            </a:r>
          </a:p>
          <a:p>
            <a:pPr lvl="1"/>
            <a:r>
              <a:rPr lang="cs-CZ" sz="1100" dirty="0"/>
              <a:t>Dekret dvorské kanceláře (1843)</a:t>
            </a:r>
          </a:p>
          <a:p>
            <a:pPr lvl="1"/>
            <a:r>
              <a:rPr lang="cs-CZ" sz="1100" dirty="0"/>
              <a:t>“</a:t>
            </a:r>
            <a:r>
              <a:rPr lang="cs-CZ" sz="1100" dirty="0" err="1"/>
              <a:t>prozatimní</a:t>
            </a:r>
            <a:r>
              <a:rPr lang="cs-CZ" sz="1100" dirty="0"/>
              <a:t> spolkový zákon” (1849)</a:t>
            </a:r>
          </a:p>
          <a:p>
            <a:pPr lvl="1"/>
            <a:r>
              <a:rPr lang="cs-CZ" sz="1100" dirty="0"/>
              <a:t>“spolkový zákon s konečnou platností” (1852)</a:t>
            </a:r>
          </a:p>
          <a:p>
            <a:pPr lvl="1"/>
            <a:r>
              <a:rPr lang="cs-CZ" sz="1100" dirty="0"/>
              <a:t>Zákon o právě spolčovacím (1867) </a:t>
            </a:r>
            <a:r>
              <a:rPr lang="cs-CZ" sz="1100" dirty="0">
                <a:solidFill>
                  <a:schemeClr val="bg1">
                    <a:lumMod val="65000"/>
                  </a:schemeClr>
                </a:solidFill>
              </a:rPr>
              <a:t>– 1951</a:t>
            </a:r>
          </a:p>
          <a:p>
            <a:pPr lvl="1"/>
            <a:endParaRPr lang="cs-CZ" sz="1800" dirty="0"/>
          </a:p>
          <a:p>
            <a:r>
              <a:rPr lang="cs-CZ" sz="1800" dirty="0"/>
              <a:t>vzniká řada nových a významných:</a:t>
            </a:r>
          </a:p>
          <a:p>
            <a:pPr lvl="1"/>
            <a:r>
              <a:rPr lang="cs-CZ" sz="1100" dirty="0"/>
              <a:t>Společnost pro lidská práva (1835 - Francie), Spolek Evropa (1854), Sokol (1862), Klub českých turistů (1888), Junák (1912).</a:t>
            </a:r>
          </a:p>
          <a:p>
            <a:endParaRPr lang="cs-CZ" sz="1800" dirty="0"/>
          </a:p>
          <a:p>
            <a:r>
              <a:rPr lang="cs-CZ" sz="1800" dirty="0"/>
              <a:t>další rozvoj mecenášství a filantropie</a:t>
            </a:r>
          </a:p>
          <a:p>
            <a:pPr lvl="1"/>
            <a:r>
              <a:rPr lang="cs-CZ" sz="1100" dirty="0"/>
              <a:t>státní podpora je netransparentní, je tedy nezbytná adresná pomoc občanů, jež je předpokladem účelného využití</a:t>
            </a:r>
          </a:p>
          <a:p>
            <a:pPr lvl="1"/>
            <a:r>
              <a:rPr lang="cs-CZ" sz="1100" dirty="0"/>
              <a:t>podporovatelům se dostává značného společenského uznání</a:t>
            </a:r>
          </a:p>
          <a:p>
            <a:pPr lvl="1"/>
            <a:r>
              <a:rPr lang="cs-CZ" sz="1100" dirty="0"/>
              <a:t>důležitá role církve (spolky s širší platností)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00869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Období první československé republiky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spolky pochopitelně pokračují v činnosti, mimo tradičních zakládána i nová sdružení a dochází ke značnému rozšíření činnosti</a:t>
            </a:r>
          </a:p>
          <a:p>
            <a:endParaRPr lang="cs-CZ" sz="1800" dirty="0"/>
          </a:p>
          <a:p>
            <a:r>
              <a:rPr lang="cs-CZ" sz="1800" dirty="0"/>
              <a:t>mezinárodní spolky </a:t>
            </a:r>
            <a:r>
              <a:rPr lang="cs-CZ" sz="1100" dirty="0"/>
              <a:t>(odbočky Pan Klubů, Rotariánů…)</a:t>
            </a:r>
            <a:r>
              <a:rPr lang="cs-CZ" sz="1800" dirty="0"/>
              <a:t>, často se základem na našem území - hnutí Panevropské </a:t>
            </a:r>
            <a:r>
              <a:rPr lang="cs-CZ" sz="1100" dirty="0"/>
              <a:t>(s podporou TGM)</a:t>
            </a:r>
          </a:p>
          <a:p>
            <a:endParaRPr lang="cs-CZ" sz="1800" dirty="0"/>
          </a:p>
          <a:p>
            <a:r>
              <a:rPr lang="cs-CZ" sz="1800" dirty="0"/>
              <a:t>tisíce drobných spolků – hasičské, čtenářské, pěvecké… </a:t>
            </a:r>
          </a:p>
          <a:p>
            <a:pPr marL="72000" indent="0">
              <a:buNone/>
            </a:pPr>
            <a:r>
              <a:rPr lang="cs-CZ" sz="1100" dirty="0"/>
              <a:t>     (běžné, že v obci s 5.000 obyvateli bylo více jak 30 spolků)</a:t>
            </a:r>
          </a:p>
          <a:p>
            <a:endParaRPr lang="cs-CZ" sz="1800" dirty="0"/>
          </a:p>
          <a:p>
            <a:r>
              <a:rPr lang="cs-CZ" sz="1800" dirty="0"/>
              <a:t>organizace nabývají na členech </a:t>
            </a:r>
            <a:r>
              <a:rPr lang="cs-CZ" sz="1100" dirty="0"/>
              <a:t>(</a:t>
            </a:r>
            <a:r>
              <a:rPr lang="cs-CZ" sz="1000" dirty="0"/>
              <a:t>Sokol: 1923 – 603.903 =&gt; 1929 – 629.136 členů)</a:t>
            </a:r>
          </a:p>
          <a:p>
            <a:r>
              <a:rPr lang="cs-CZ" sz="1800" dirty="0"/>
              <a:t>výrazným rysem byla dobrovolnická práce </a:t>
            </a:r>
            <a:r>
              <a:rPr lang="cs-CZ" sz="1000" dirty="0"/>
              <a:t>(</a:t>
            </a:r>
            <a:r>
              <a:rPr lang="cs-CZ" sz="1000" dirty="0" err="1"/>
              <a:t>ČsČK</a:t>
            </a:r>
            <a:r>
              <a:rPr lang="cs-CZ" sz="1000" dirty="0"/>
              <a:t> - 1930 – 35.000 </a:t>
            </a:r>
            <a:r>
              <a:rPr lang="cs-CZ" sz="1000" dirty="0">
                <a:ea typeface="+mn-ea"/>
                <a:cs typeface="+mn-cs"/>
              </a:rPr>
              <a:t>samaritánů, dorost – 483.000 členů)</a:t>
            </a:r>
          </a:p>
        </p:txBody>
      </p:sp>
    </p:spTree>
    <p:extLst>
      <p:ext uri="{BB962C8B-B14F-4D97-AF65-F5344CB8AC3E}">
        <p14:creationId xmlns:p14="http://schemas.microsoft.com/office/powerpoint/2010/main" val="481218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Období „útisku“ a „nový dech“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prvorepublikové prolínání spolkového a politického života má vliv na heterogenitu neziskového sektoru, příklad skautů: </a:t>
            </a:r>
          </a:p>
          <a:p>
            <a:pPr lvl="1"/>
            <a:r>
              <a:rPr lang="cs-CZ" sz="1050" dirty="0"/>
              <a:t>pravicoví skauti – Švehlovi junáci skauti Československa</a:t>
            </a:r>
          </a:p>
          <a:p>
            <a:pPr lvl="1"/>
            <a:endParaRPr lang="cs-CZ" sz="1050" dirty="0"/>
          </a:p>
          <a:p>
            <a:pPr lvl="1"/>
            <a:r>
              <a:rPr lang="cs-CZ" sz="1050" dirty="0"/>
              <a:t>židovští skauti</a:t>
            </a:r>
          </a:p>
          <a:p>
            <a:pPr lvl="1"/>
            <a:endParaRPr lang="cs-CZ" sz="1050" dirty="0"/>
          </a:p>
          <a:p>
            <a:pPr lvl="1"/>
            <a:r>
              <a:rPr lang="cs-CZ" sz="1050" dirty="0"/>
              <a:t>levicoví skauti – Spartakovi skauti práce…</a:t>
            </a:r>
          </a:p>
          <a:p>
            <a:endParaRPr lang="cs-CZ" sz="1800" dirty="0"/>
          </a:p>
          <a:p>
            <a:r>
              <a:rPr lang="cs-CZ" sz="1800" dirty="0"/>
              <a:t>předzvěst dalších období? – nástup totality</a:t>
            </a:r>
          </a:p>
          <a:p>
            <a:pPr lvl="1"/>
            <a:r>
              <a:rPr lang="cs-CZ" sz="1050" dirty="0"/>
              <a:t>Období protektorátu – útisk občanských aktivit</a:t>
            </a:r>
          </a:p>
          <a:p>
            <a:pPr lvl="1"/>
            <a:endParaRPr lang="cs-CZ" sz="1050" dirty="0"/>
          </a:p>
          <a:p>
            <a:pPr lvl="1"/>
            <a:r>
              <a:rPr lang="cs-CZ" sz="1050" dirty="0"/>
              <a:t>Socialismus – </a:t>
            </a:r>
            <a:r>
              <a:rPr lang="cs-CZ" sz="1050" dirty="0" err="1"/>
              <a:t>poroba</a:t>
            </a:r>
            <a:r>
              <a:rPr lang="cs-CZ" sz="1050" dirty="0"/>
              <a:t> a kontrola občanských aktivit, skrytá činnost</a:t>
            </a:r>
          </a:p>
          <a:p>
            <a:endParaRPr lang="cs-CZ" sz="1800" dirty="0"/>
          </a:p>
          <a:p>
            <a:r>
              <a:rPr lang="cs-CZ" sz="1800" dirty="0"/>
              <a:t>„polistopadová éra“ – znovuobnovení občanských aktivit, rozkvět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23074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Dvacáté století „z rychlíku“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sz="1800" i="1" dirty="0"/>
              <a:t>samostatné soubory pro hru:</a:t>
            </a:r>
          </a:p>
          <a:p>
            <a:pPr lvl="1"/>
            <a:r>
              <a:rPr lang="cs-CZ" sz="1100" i="1" dirty="0"/>
              <a:t>Junák</a:t>
            </a:r>
          </a:p>
          <a:p>
            <a:pPr lvl="1"/>
            <a:r>
              <a:rPr lang="cs-CZ" sz="1100" i="1" dirty="0"/>
              <a:t>ČR</a:t>
            </a:r>
          </a:p>
          <a:p>
            <a:pPr lvl="1"/>
            <a:r>
              <a:rPr lang="cs-CZ" sz="1100" i="1" dirty="0"/>
              <a:t>prezentace - hra</a:t>
            </a:r>
          </a:p>
        </p:txBody>
      </p:sp>
    </p:spTree>
    <p:extLst>
      <p:ext uri="{BB962C8B-B14F-4D97-AF65-F5344CB8AC3E}">
        <p14:creationId xmlns:p14="http://schemas.microsoft.com/office/powerpoint/2010/main" val="372601161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UNI-CZ.potx" id="{5F7917F3-E447-47A0-8B0D-912AAB3F7016}" vid="{6FE485AA-A959-491A-A866-CC2F0E710D0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prezentace-muni-cz-4-3</Template>
  <TotalTime>111</TotalTime>
  <Words>848</Words>
  <Application>Microsoft Office PowerPoint</Application>
  <PresentationFormat>Vlastní</PresentationFormat>
  <Paragraphs>124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PBM120:</vt:lpstr>
      <vt:lpstr>Obsah přednášky</vt:lpstr>
      <vt:lpstr>Středověk  („prehistorie“)</vt:lpstr>
      <vt:lpstr>Osvícenectví a národní obrození (18. století)</vt:lpstr>
      <vt:lpstr>Fenomén mecenášství</vt:lpstr>
      <vt:lpstr>Formování „nové“ občanské společnosti</vt:lpstr>
      <vt:lpstr>Období první československé republiky</vt:lpstr>
      <vt:lpstr>Období „útisku“ a „nový dech“</vt:lpstr>
      <vt:lpstr>Dvacáté století „z rychlíku“</vt:lpstr>
      <vt:lpstr>Doporučená literatura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PBSNPB2 / PBM120:</dc:title>
  <dc:creator>CVNS</dc:creator>
  <cp:lastModifiedBy>Jakub Pejcal</cp:lastModifiedBy>
  <cp:revision>13</cp:revision>
  <cp:lastPrinted>1601-01-01T00:00:00Z</cp:lastPrinted>
  <dcterms:created xsi:type="dcterms:W3CDTF">2020-10-10T09:48:34Z</dcterms:created>
  <dcterms:modified xsi:type="dcterms:W3CDTF">2022-09-17T22:07:08Z</dcterms:modified>
</cp:coreProperties>
</file>